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1D8"/>
          </a:solidFill>
        </a:fill>
      </a:tcStyle>
    </a:wholeTbl>
    <a:band2H>
      <a:tcTxStyle/>
      <a:tcStyle>
        <a:tcBdr/>
        <a:fill>
          <a:solidFill>
            <a:srgbClr val="E7E9EC"/>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D3CB"/>
          </a:solidFill>
        </a:fill>
      </a:tcStyle>
    </a:wholeTbl>
    <a:band2H>
      <a:tcTxStyle/>
      <a:tcStyle>
        <a:tcBdr/>
        <a:fill>
          <a:solidFill>
            <a:srgbClr val="E7EA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E1CC"/>
          </a:solidFill>
        </a:fill>
      </a:tcStyle>
    </a:wholeTbl>
    <a:band2H>
      <a:tcTxStyle/>
      <a:tcStyle>
        <a:tcBdr/>
        <a:fill>
          <a:solidFill>
            <a:srgbClr val="E8F0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8" d="100"/>
          <a:sy n="58" d="100"/>
        </p:scale>
        <p:origin x="11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4" name="Shape 164"/>
          <p:cNvSpPr>
            <a:spLocks noGrp="1" noRot="1" noChangeAspect="1"/>
          </p:cNvSpPr>
          <p:nvPr>
            <p:ph type="sldImg"/>
          </p:nvPr>
        </p:nvSpPr>
        <p:spPr>
          <a:xfrm>
            <a:off x="1143000" y="685800"/>
            <a:ext cx="4572000" cy="3429000"/>
          </a:xfrm>
          <a:prstGeom prst="rect">
            <a:avLst/>
          </a:prstGeom>
        </p:spPr>
        <p:txBody>
          <a:bodyPr/>
          <a:lstStyle/>
          <a:p>
            <a:endParaRPr/>
          </a:p>
        </p:txBody>
      </p:sp>
      <p:sp>
        <p:nvSpPr>
          <p:cNvPr id="165" name="Shape 16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Aptos"/>
      </a:defRPr>
    </a:lvl1pPr>
    <a:lvl2pPr indent="228600" latinLnBrk="0">
      <a:defRPr sz="1200">
        <a:latin typeface="+mj-lt"/>
        <a:ea typeface="+mj-ea"/>
        <a:cs typeface="+mj-cs"/>
        <a:sym typeface="Aptos"/>
      </a:defRPr>
    </a:lvl2pPr>
    <a:lvl3pPr indent="457200" latinLnBrk="0">
      <a:defRPr sz="1200">
        <a:latin typeface="+mj-lt"/>
        <a:ea typeface="+mj-ea"/>
        <a:cs typeface="+mj-cs"/>
        <a:sym typeface="Aptos"/>
      </a:defRPr>
    </a:lvl3pPr>
    <a:lvl4pPr indent="685800" latinLnBrk="0">
      <a:defRPr sz="1200">
        <a:latin typeface="+mj-lt"/>
        <a:ea typeface="+mj-ea"/>
        <a:cs typeface="+mj-cs"/>
        <a:sym typeface="Aptos"/>
      </a:defRPr>
    </a:lvl4pPr>
    <a:lvl5pPr indent="914400" latinLnBrk="0">
      <a:defRPr sz="1200">
        <a:latin typeface="+mj-lt"/>
        <a:ea typeface="+mj-ea"/>
        <a:cs typeface="+mj-cs"/>
        <a:sym typeface="Aptos"/>
      </a:defRPr>
    </a:lvl5pPr>
    <a:lvl6pPr indent="1143000" latinLnBrk="0">
      <a:defRPr sz="1200">
        <a:latin typeface="+mj-lt"/>
        <a:ea typeface="+mj-ea"/>
        <a:cs typeface="+mj-cs"/>
        <a:sym typeface="Aptos"/>
      </a:defRPr>
    </a:lvl6pPr>
    <a:lvl7pPr indent="1371600" latinLnBrk="0">
      <a:defRPr sz="1200">
        <a:latin typeface="+mj-lt"/>
        <a:ea typeface="+mj-ea"/>
        <a:cs typeface="+mj-cs"/>
        <a:sym typeface="Aptos"/>
      </a:defRPr>
    </a:lvl7pPr>
    <a:lvl8pPr indent="1600200" latinLnBrk="0">
      <a:defRPr sz="1200">
        <a:latin typeface="+mj-lt"/>
        <a:ea typeface="+mj-ea"/>
        <a:cs typeface="+mj-cs"/>
        <a:sym typeface="Aptos"/>
      </a:defRPr>
    </a:lvl8pPr>
    <a:lvl9pPr indent="1828800" latinLnBrk="0">
      <a:defRPr sz="1200">
        <a:latin typeface="+mj-lt"/>
        <a:ea typeface="+mj-ea"/>
        <a:cs typeface="+mj-cs"/>
        <a:sym typeface="Apto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a de título">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 name="Texto del título"/>
          <p:cNvSpPr txBox="1">
            <a:spLocks noGrp="1"/>
          </p:cNvSpPr>
          <p:nvPr>
            <p:ph type="title"/>
          </p:nvPr>
        </p:nvSpPr>
        <p:spPr>
          <a:xfrm>
            <a:off x="1524000" y="1122362"/>
            <a:ext cx="9144000" cy="2387601"/>
          </a:xfrm>
          <a:prstGeom prst="rect">
            <a:avLst/>
          </a:prstGeom>
        </p:spPr>
        <p:txBody>
          <a:bodyPr anchor="b"/>
          <a:lstStyle>
            <a:lvl1pPr algn="ctr">
              <a:defRPr sz="6000" b="0">
                <a:solidFill>
                  <a:srgbClr val="000000"/>
                </a:solidFill>
                <a:latin typeface="Aptos Display"/>
                <a:ea typeface="Aptos Display"/>
                <a:cs typeface="Aptos Display"/>
                <a:sym typeface="Aptos Display"/>
              </a:defRPr>
            </a:lvl1pPr>
          </a:lstStyle>
          <a:p>
            <a:r>
              <a:t>Texto del título</a:t>
            </a:r>
          </a:p>
        </p:txBody>
      </p:sp>
      <p:sp>
        <p:nvSpPr>
          <p:cNvPr id="12" name="Nivel de texto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solidFill>
                  <a:srgbClr val="000000"/>
                </a:solidFill>
                <a:latin typeface="+mj-lt"/>
                <a:ea typeface="+mj-ea"/>
                <a:cs typeface="+mj-cs"/>
                <a:sym typeface="Aptos"/>
              </a:defRPr>
            </a:lvl1pPr>
            <a:lvl2pPr marL="0" indent="457200" algn="ctr">
              <a:buSzTx/>
              <a:buFontTx/>
              <a:buNone/>
              <a:defRPr sz="2400">
                <a:solidFill>
                  <a:srgbClr val="000000"/>
                </a:solidFill>
                <a:latin typeface="+mj-lt"/>
                <a:ea typeface="+mj-ea"/>
                <a:cs typeface="+mj-cs"/>
                <a:sym typeface="Aptos"/>
              </a:defRPr>
            </a:lvl2pPr>
            <a:lvl3pPr marL="0" indent="914400" algn="ctr">
              <a:buSzTx/>
              <a:buFontTx/>
              <a:buNone/>
              <a:defRPr sz="2400">
                <a:solidFill>
                  <a:srgbClr val="000000"/>
                </a:solidFill>
                <a:latin typeface="+mj-lt"/>
                <a:ea typeface="+mj-ea"/>
                <a:cs typeface="+mj-cs"/>
                <a:sym typeface="Aptos"/>
              </a:defRPr>
            </a:lvl3pPr>
            <a:lvl4pPr marL="0" indent="1371600" algn="ctr">
              <a:buSzTx/>
              <a:buFontTx/>
              <a:buNone/>
              <a:defRPr sz="2400">
                <a:solidFill>
                  <a:srgbClr val="000000"/>
                </a:solidFill>
                <a:latin typeface="+mj-lt"/>
                <a:ea typeface="+mj-ea"/>
                <a:cs typeface="+mj-cs"/>
                <a:sym typeface="Aptos"/>
              </a:defRPr>
            </a:lvl4pPr>
            <a:lvl5pPr marL="0" indent="1828800" algn="ctr">
              <a:buSzTx/>
              <a:buFontTx/>
              <a:buNone/>
              <a:defRPr sz="2400">
                <a:solidFill>
                  <a:srgbClr val="000000"/>
                </a:solidFill>
                <a:latin typeface="+mj-lt"/>
                <a:ea typeface="+mj-ea"/>
                <a:cs typeface="+mj-cs"/>
                <a:sym typeface="Aptos"/>
              </a:defRPr>
            </a:lvl5pPr>
          </a:lstStyle>
          <a:p>
            <a:r>
              <a:t>Nivel de texto 1</a:t>
            </a:r>
          </a:p>
          <a:p>
            <a:pPr lvl="1"/>
            <a:r>
              <a:t>Nivel de texto 2</a:t>
            </a:r>
          </a:p>
          <a:p>
            <a:pPr lvl="2"/>
            <a:r>
              <a:t>Nivel de texto 3</a:t>
            </a:r>
          </a:p>
          <a:p>
            <a:pPr lvl="3"/>
            <a:r>
              <a:t>Nivel de texto 4</a:t>
            </a:r>
          </a:p>
          <a:p>
            <a:pPr lvl="4"/>
            <a:r>
              <a:t>Nivel de texto 5</a:t>
            </a:r>
          </a:p>
        </p:txBody>
      </p:sp>
      <p:sp>
        <p:nvSpPr>
          <p:cNvPr id="1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Encabezado de sección">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91" name="Texto del título"/>
          <p:cNvSpPr txBox="1">
            <a:spLocks noGrp="1"/>
          </p:cNvSpPr>
          <p:nvPr>
            <p:ph type="title"/>
          </p:nvPr>
        </p:nvSpPr>
        <p:spPr>
          <a:xfrm>
            <a:off x="831850" y="1709738"/>
            <a:ext cx="10515600" cy="2852737"/>
          </a:xfrm>
          <a:prstGeom prst="rect">
            <a:avLst/>
          </a:prstGeom>
        </p:spPr>
        <p:txBody>
          <a:bodyPr anchor="b"/>
          <a:lstStyle>
            <a:lvl1pPr>
              <a:defRPr sz="6000"/>
            </a:lvl1pPr>
          </a:lstStyle>
          <a:p>
            <a:r>
              <a:t>Texto del título</a:t>
            </a:r>
          </a:p>
        </p:txBody>
      </p:sp>
      <p:sp>
        <p:nvSpPr>
          <p:cNvPr id="92" name="Nivel de texto 1…"/>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757575"/>
                </a:solidFill>
              </a:defRPr>
            </a:lvl1pPr>
            <a:lvl2pPr marL="0" indent="457200">
              <a:buSzTx/>
              <a:buFontTx/>
              <a:buNone/>
              <a:defRPr sz="2400">
                <a:solidFill>
                  <a:srgbClr val="757575"/>
                </a:solidFill>
              </a:defRPr>
            </a:lvl2pPr>
            <a:lvl3pPr marL="0" indent="914400">
              <a:buSzTx/>
              <a:buFontTx/>
              <a:buNone/>
              <a:defRPr sz="2400">
                <a:solidFill>
                  <a:srgbClr val="757575"/>
                </a:solidFill>
              </a:defRPr>
            </a:lvl3pPr>
            <a:lvl4pPr marL="0" indent="1371600">
              <a:buSzTx/>
              <a:buFontTx/>
              <a:buNone/>
              <a:defRPr sz="2400">
                <a:solidFill>
                  <a:srgbClr val="757575"/>
                </a:solidFill>
              </a:defRPr>
            </a:lvl4pPr>
            <a:lvl5pPr marL="0" indent="1828800">
              <a:buSzTx/>
              <a:buFontTx/>
              <a:buNone/>
              <a:defRPr sz="2400">
                <a:solidFill>
                  <a:srgbClr val="757575"/>
                </a:solidFill>
              </a:defRPr>
            </a:lvl5pPr>
          </a:lstStyle>
          <a:p>
            <a:r>
              <a:t>Nivel de texto 1</a:t>
            </a:r>
          </a:p>
          <a:p>
            <a:pPr lvl="1"/>
            <a:r>
              <a:t>Nivel de texto 2</a:t>
            </a:r>
          </a:p>
          <a:p>
            <a:pPr lvl="2"/>
            <a:r>
              <a:t>Nivel de texto 3</a:t>
            </a:r>
          </a:p>
          <a:p>
            <a:pPr lvl="3"/>
            <a:r>
              <a:t>Nivel de texto 4</a:t>
            </a:r>
          </a:p>
          <a:p>
            <a:pPr lvl="4"/>
            <a:r>
              <a:t>Nivel de texto 5</a:t>
            </a:r>
          </a:p>
        </p:txBody>
      </p:sp>
      <p:sp>
        <p:nvSpPr>
          <p:cNvPr id="9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Diapositiva de título">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00" name="Texto del título"/>
          <p:cNvSpPr txBox="1">
            <a:spLocks noGrp="1"/>
          </p:cNvSpPr>
          <p:nvPr>
            <p:ph type="title"/>
          </p:nvPr>
        </p:nvSpPr>
        <p:spPr>
          <a:xfrm>
            <a:off x="1524000" y="1122362"/>
            <a:ext cx="9144000" cy="2387601"/>
          </a:xfrm>
          <a:prstGeom prst="rect">
            <a:avLst/>
          </a:prstGeom>
        </p:spPr>
        <p:txBody>
          <a:bodyPr anchor="b"/>
          <a:lstStyle>
            <a:lvl1pPr algn="ctr">
              <a:defRPr sz="6000">
                <a:solidFill>
                  <a:srgbClr val="000000"/>
                </a:solidFill>
              </a:defRPr>
            </a:lvl1pPr>
          </a:lstStyle>
          <a:p>
            <a:r>
              <a:t>Texto del título</a:t>
            </a:r>
          </a:p>
        </p:txBody>
      </p:sp>
      <p:sp>
        <p:nvSpPr>
          <p:cNvPr id="101" name="Nivel de texto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solidFill>
                  <a:srgbClr val="000000"/>
                </a:solidFill>
              </a:defRPr>
            </a:lvl1pPr>
            <a:lvl2pPr marL="0" indent="457200" algn="ctr">
              <a:buSzTx/>
              <a:buFontTx/>
              <a:buNone/>
              <a:defRPr sz="2400">
                <a:solidFill>
                  <a:srgbClr val="000000"/>
                </a:solidFill>
              </a:defRPr>
            </a:lvl2pPr>
            <a:lvl3pPr marL="0" indent="914400" algn="ctr">
              <a:buSzTx/>
              <a:buFontTx/>
              <a:buNone/>
              <a:defRPr sz="2400">
                <a:solidFill>
                  <a:srgbClr val="000000"/>
                </a:solidFill>
              </a:defRPr>
            </a:lvl3pPr>
            <a:lvl4pPr marL="0" indent="1371600" algn="ctr">
              <a:buSzTx/>
              <a:buFontTx/>
              <a:buNone/>
              <a:defRPr sz="2400">
                <a:solidFill>
                  <a:srgbClr val="000000"/>
                </a:solidFill>
              </a:defRPr>
            </a:lvl4pPr>
            <a:lvl5pPr marL="0" indent="1828800" algn="ctr">
              <a:buSzTx/>
              <a:buFontTx/>
              <a:buNone/>
              <a:defRPr sz="2400">
                <a:solidFill>
                  <a:srgbClr val="000000"/>
                </a:solidFill>
              </a:defRPr>
            </a:lvl5pPr>
          </a:lstStyle>
          <a:p>
            <a:r>
              <a:t>Nivel de texto 1</a:t>
            </a:r>
          </a:p>
          <a:p>
            <a:pPr lvl="1"/>
            <a:r>
              <a:t>Nivel de texto 2</a:t>
            </a:r>
          </a:p>
          <a:p>
            <a:pPr lvl="2"/>
            <a:r>
              <a:t>Nivel de texto 3</a:t>
            </a:r>
          </a:p>
          <a:p>
            <a:pPr lvl="3"/>
            <a:r>
              <a:t>Nivel de texto 4</a:t>
            </a:r>
          </a:p>
          <a:p>
            <a:pPr lvl="4"/>
            <a:r>
              <a:t>Nivel de texto 5</a:t>
            </a:r>
          </a:p>
        </p:txBody>
      </p:sp>
      <p:sp>
        <p:nvSpPr>
          <p:cNvPr id="10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ítulo y objetos">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09" name="Texto del título"/>
          <p:cNvSpPr txBox="1">
            <a:spLocks noGrp="1"/>
          </p:cNvSpPr>
          <p:nvPr>
            <p:ph type="title"/>
          </p:nvPr>
        </p:nvSpPr>
        <p:spPr>
          <a:prstGeom prst="rect">
            <a:avLst/>
          </a:prstGeom>
        </p:spPr>
        <p:txBody>
          <a:bodyPr/>
          <a:lstStyle>
            <a:lvl1pPr>
              <a:defRPr>
                <a:solidFill>
                  <a:srgbClr val="000000"/>
                </a:solidFill>
              </a:defRPr>
            </a:lvl1pPr>
          </a:lstStyle>
          <a:p>
            <a:r>
              <a:t>Texto del título</a:t>
            </a:r>
          </a:p>
        </p:txBody>
      </p:sp>
      <p:sp>
        <p:nvSpPr>
          <p:cNvPr id="110" name="Nivel de texto 1…"/>
          <p:cNvSpPr txBox="1">
            <a:spLocks noGrp="1"/>
          </p:cNvSpPr>
          <p:nvPr>
            <p:ph type="body" idx="1"/>
          </p:nvPr>
        </p:nvSpPr>
        <p:spPr>
          <a:prstGeom prst="rect">
            <a:avLst/>
          </a:prstGeo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r>
              <a:t>Nivel de texto 1</a:t>
            </a:r>
          </a:p>
          <a:p>
            <a:pPr lvl="1"/>
            <a:r>
              <a:t>Nivel de texto 2</a:t>
            </a:r>
          </a:p>
          <a:p>
            <a:pPr lvl="2"/>
            <a:r>
              <a:t>Nivel de texto 3</a:t>
            </a:r>
          </a:p>
          <a:p>
            <a:pPr lvl="3"/>
            <a:r>
              <a:t>Nivel de texto 4</a:t>
            </a:r>
          </a:p>
          <a:p>
            <a:pPr lvl="4"/>
            <a:r>
              <a:t>Nivel de texto 5</a:t>
            </a:r>
          </a:p>
        </p:txBody>
      </p:sp>
      <p:sp>
        <p:nvSpPr>
          <p:cNvPr id="11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Encabezado de sección">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8" name="Texto del título"/>
          <p:cNvSpPr txBox="1">
            <a:spLocks noGrp="1"/>
          </p:cNvSpPr>
          <p:nvPr>
            <p:ph type="title"/>
          </p:nvPr>
        </p:nvSpPr>
        <p:spPr>
          <a:xfrm>
            <a:off x="831850" y="1709738"/>
            <a:ext cx="10515600" cy="2852737"/>
          </a:xfrm>
          <a:prstGeom prst="rect">
            <a:avLst/>
          </a:prstGeom>
        </p:spPr>
        <p:txBody>
          <a:bodyPr anchor="b"/>
          <a:lstStyle>
            <a:lvl1pPr>
              <a:defRPr sz="6000">
                <a:solidFill>
                  <a:srgbClr val="000000"/>
                </a:solidFill>
              </a:defRPr>
            </a:lvl1pPr>
          </a:lstStyle>
          <a:p>
            <a:r>
              <a:t>Texto del título</a:t>
            </a:r>
          </a:p>
        </p:txBody>
      </p:sp>
      <p:sp>
        <p:nvSpPr>
          <p:cNvPr id="119" name="Nivel de texto 1…"/>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757575"/>
                </a:solidFill>
              </a:defRPr>
            </a:lvl1pPr>
            <a:lvl2pPr marL="0" indent="457200">
              <a:buSzTx/>
              <a:buFontTx/>
              <a:buNone/>
              <a:defRPr sz="2400">
                <a:solidFill>
                  <a:srgbClr val="757575"/>
                </a:solidFill>
              </a:defRPr>
            </a:lvl2pPr>
            <a:lvl3pPr marL="0" indent="914400">
              <a:buSzTx/>
              <a:buFontTx/>
              <a:buNone/>
              <a:defRPr sz="2400">
                <a:solidFill>
                  <a:srgbClr val="757575"/>
                </a:solidFill>
              </a:defRPr>
            </a:lvl3pPr>
            <a:lvl4pPr marL="0" indent="1371600">
              <a:buSzTx/>
              <a:buFontTx/>
              <a:buNone/>
              <a:defRPr sz="2400">
                <a:solidFill>
                  <a:srgbClr val="757575"/>
                </a:solidFill>
              </a:defRPr>
            </a:lvl4pPr>
            <a:lvl5pPr marL="0" indent="1828800">
              <a:buSzTx/>
              <a:buFontTx/>
              <a:buNone/>
              <a:defRPr sz="2400">
                <a:solidFill>
                  <a:srgbClr val="757575"/>
                </a:solidFill>
              </a:defRPr>
            </a:lvl5pPr>
          </a:lstStyle>
          <a:p>
            <a:r>
              <a:t>Nivel de texto 1</a:t>
            </a:r>
          </a:p>
          <a:p>
            <a:pPr lvl="1"/>
            <a:r>
              <a:t>Nivel de texto 2</a:t>
            </a:r>
          </a:p>
          <a:p>
            <a:pPr lvl="2"/>
            <a:r>
              <a:t>Nivel de texto 3</a:t>
            </a:r>
          </a:p>
          <a:p>
            <a:pPr lvl="3"/>
            <a:r>
              <a:t>Nivel de texto 4</a:t>
            </a:r>
          </a:p>
          <a:p>
            <a:pPr lvl="4"/>
            <a:r>
              <a:t>Nivel de texto 5</a:t>
            </a:r>
          </a:p>
        </p:txBody>
      </p:sp>
      <p:sp>
        <p:nvSpPr>
          <p:cNvPr id="12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Interna Frames A">
    <p:bg>
      <p:bgPr>
        <a:solidFill>
          <a:srgbClr val="F5F3F8"/>
        </a:solidFill>
        <a:effectLst/>
      </p:bgPr>
    </p:bg>
    <p:spTree>
      <p:nvGrpSpPr>
        <p:cNvPr id="1" name=""/>
        <p:cNvGrpSpPr/>
        <p:nvPr/>
      </p:nvGrpSpPr>
      <p:grpSpPr>
        <a:xfrm>
          <a:off x="0" y="0"/>
          <a:ext cx="0" cy="0"/>
          <a:chOff x="0" y="0"/>
          <a:chExt cx="0" cy="0"/>
        </a:xfrm>
      </p:grpSpPr>
      <p:pic>
        <p:nvPicPr>
          <p:cNvPr id="127" name="Picture 11" descr="Picture 11"/>
          <p:cNvPicPr>
            <a:picLocks noChangeAspect="1"/>
          </p:cNvPicPr>
          <p:nvPr/>
        </p:nvPicPr>
        <p:blipFill>
          <a:blip r:embed="rId2"/>
          <a:stretch>
            <a:fillRect/>
          </a:stretch>
        </p:blipFill>
        <p:spPr>
          <a:xfrm>
            <a:off x="-1" y="-1"/>
            <a:ext cx="12192001" cy="6858001"/>
          </a:xfrm>
          <a:prstGeom prst="rect">
            <a:avLst/>
          </a:prstGeom>
          <a:ln w="12700">
            <a:miter lim="400000"/>
          </a:ln>
        </p:spPr>
      </p:pic>
      <p:sp>
        <p:nvSpPr>
          <p:cNvPr id="128" name="Texto del título"/>
          <p:cNvSpPr txBox="1">
            <a:spLocks noGrp="1"/>
          </p:cNvSpPr>
          <p:nvPr>
            <p:ph type="title"/>
          </p:nvPr>
        </p:nvSpPr>
        <p:spPr>
          <a:xfrm>
            <a:off x="441599" y="710399"/>
            <a:ext cx="9998441" cy="748248"/>
          </a:xfrm>
          <a:prstGeom prst="rect">
            <a:avLst/>
          </a:prstGeom>
        </p:spPr>
        <p:txBody>
          <a:bodyPr lIns="0" tIns="0" rIns="0" bIns="0" anchor="t"/>
          <a:lstStyle>
            <a:lvl1pPr>
              <a:defRPr sz="2800" b="0">
                <a:solidFill>
                  <a:srgbClr val="23004C"/>
                </a:solidFill>
                <a:latin typeface="Verdana"/>
                <a:ea typeface="Verdana"/>
                <a:cs typeface="Verdana"/>
                <a:sym typeface="Verdana"/>
              </a:defRPr>
            </a:lvl1pPr>
          </a:lstStyle>
          <a:p>
            <a:r>
              <a:t>Texto del título</a:t>
            </a:r>
          </a:p>
        </p:txBody>
      </p:sp>
      <p:pic>
        <p:nvPicPr>
          <p:cNvPr id="129" name="Picture 9" descr="Picture 9"/>
          <p:cNvPicPr>
            <a:picLocks noChangeAspect="1"/>
          </p:cNvPicPr>
          <p:nvPr/>
        </p:nvPicPr>
        <p:blipFill>
          <a:blip r:embed="rId3"/>
          <a:stretch>
            <a:fillRect/>
          </a:stretch>
        </p:blipFill>
        <p:spPr>
          <a:xfrm>
            <a:off x="10605392" y="6261755"/>
            <a:ext cx="1136962" cy="290852"/>
          </a:xfrm>
          <a:prstGeom prst="rect">
            <a:avLst/>
          </a:prstGeom>
          <a:ln w="12700">
            <a:miter lim="400000"/>
          </a:ln>
        </p:spPr>
      </p:pic>
      <p:sp>
        <p:nvSpPr>
          <p:cNvPr id="130" name="Nivel de texto 1…"/>
          <p:cNvSpPr txBox="1">
            <a:spLocks noGrp="1"/>
          </p:cNvSpPr>
          <p:nvPr>
            <p:ph type="body" sz="quarter" idx="1"/>
          </p:nvPr>
        </p:nvSpPr>
        <p:spPr>
          <a:xfrm>
            <a:off x="992494" y="2474906"/>
            <a:ext cx="3113618" cy="3369260"/>
          </a:xfrm>
          <a:prstGeom prst="rect">
            <a:avLst/>
          </a:prstGeom>
          <a:solidFill>
            <a:srgbClr val="FFFFFF"/>
          </a:solidFill>
        </p:spPr>
        <p:txBody>
          <a:bodyPr lIns="0" tIns="0" rIns="0" bIns="0" anchor="ctr"/>
          <a:lstStyle>
            <a:lvl1pPr marL="0" indent="0" algn="ctr">
              <a:lnSpc>
                <a:spcPct val="125000"/>
              </a:lnSpc>
              <a:spcBef>
                <a:spcPts val="0"/>
              </a:spcBef>
              <a:buSzTx/>
              <a:buFontTx/>
              <a:buNone/>
              <a:defRPr sz="1200">
                <a:solidFill>
                  <a:srgbClr val="23004C"/>
                </a:solidFill>
                <a:latin typeface="Verdana"/>
                <a:ea typeface="Verdana"/>
                <a:cs typeface="Verdana"/>
                <a:sym typeface="Verdana"/>
              </a:defRPr>
            </a:lvl1pPr>
            <a:lvl2pPr marL="0" indent="0" algn="ctr">
              <a:lnSpc>
                <a:spcPct val="125000"/>
              </a:lnSpc>
              <a:spcBef>
                <a:spcPts val="0"/>
              </a:spcBef>
              <a:buSzTx/>
              <a:buFontTx/>
              <a:buNone/>
              <a:defRPr sz="1200">
                <a:solidFill>
                  <a:srgbClr val="23004C"/>
                </a:solidFill>
                <a:latin typeface="Verdana"/>
                <a:ea typeface="Verdana"/>
                <a:cs typeface="Verdana"/>
                <a:sym typeface="Verdana"/>
              </a:defRPr>
            </a:lvl2pPr>
            <a:lvl3pPr marL="0" indent="230400" algn="ctr">
              <a:lnSpc>
                <a:spcPct val="125000"/>
              </a:lnSpc>
              <a:spcBef>
                <a:spcPts val="0"/>
              </a:spcBef>
              <a:buSzTx/>
              <a:buFontTx/>
              <a:buNone/>
              <a:defRPr sz="1200">
                <a:solidFill>
                  <a:srgbClr val="23004C"/>
                </a:solidFill>
                <a:latin typeface="Verdana"/>
                <a:ea typeface="Verdana"/>
                <a:cs typeface="Verdana"/>
                <a:sym typeface="Verdana"/>
              </a:defRPr>
            </a:lvl3pPr>
            <a:lvl4pPr marL="0" indent="457200" algn="ctr">
              <a:lnSpc>
                <a:spcPct val="125000"/>
              </a:lnSpc>
              <a:spcBef>
                <a:spcPts val="0"/>
              </a:spcBef>
              <a:buSzTx/>
              <a:buFontTx/>
              <a:buNone/>
              <a:defRPr sz="1200">
                <a:solidFill>
                  <a:srgbClr val="23004C"/>
                </a:solidFill>
                <a:latin typeface="Verdana"/>
                <a:ea typeface="Verdana"/>
                <a:cs typeface="Verdana"/>
                <a:sym typeface="Verdana"/>
              </a:defRPr>
            </a:lvl4pPr>
            <a:lvl5pPr marL="0" indent="0" algn="ctr">
              <a:lnSpc>
                <a:spcPct val="125000"/>
              </a:lnSpc>
              <a:spcBef>
                <a:spcPts val="0"/>
              </a:spcBef>
              <a:buSzTx/>
              <a:buFontTx/>
              <a:buNone/>
              <a:defRPr sz="1200">
                <a:solidFill>
                  <a:srgbClr val="23004C"/>
                </a:solidFill>
                <a:latin typeface="Verdana"/>
                <a:ea typeface="Verdana"/>
                <a:cs typeface="Verdana"/>
                <a:sym typeface="Verdana"/>
              </a:defRPr>
            </a:lvl5pPr>
          </a:lstStyle>
          <a:p>
            <a:r>
              <a:t>Nivel de texto 1</a:t>
            </a:r>
          </a:p>
          <a:p>
            <a:pPr lvl="1"/>
            <a:r>
              <a:t>Nivel de texto 2</a:t>
            </a:r>
          </a:p>
          <a:p>
            <a:pPr lvl="2"/>
            <a:r>
              <a:t>Nivel de texto 3</a:t>
            </a:r>
          </a:p>
          <a:p>
            <a:pPr lvl="3"/>
            <a:r>
              <a:t>Nivel de texto 4</a:t>
            </a:r>
          </a:p>
          <a:p>
            <a:pPr lvl="4"/>
            <a:r>
              <a:t>Nivel de texto 5</a:t>
            </a:r>
          </a:p>
        </p:txBody>
      </p:sp>
      <p:sp>
        <p:nvSpPr>
          <p:cNvPr id="131" name="Text Placeholder 26"/>
          <p:cNvSpPr>
            <a:spLocks noGrp="1"/>
          </p:cNvSpPr>
          <p:nvPr>
            <p:ph type="body" sz="quarter" idx="21"/>
          </p:nvPr>
        </p:nvSpPr>
        <p:spPr>
          <a:xfrm>
            <a:off x="992494" y="1863187"/>
            <a:ext cx="3113618" cy="611719"/>
          </a:xfrm>
          <a:prstGeom prst="rect">
            <a:avLst/>
          </a:prstGeom>
          <a:solidFill>
            <a:srgbClr val="23004C"/>
          </a:solidFill>
        </p:spPr>
        <p:txBody>
          <a:bodyPr lIns="0" tIns="0" rIns="0" bIns="0" anchor="ctr"/>
          <a:lstStyle/>
          <a:p>
            <a:pPr marL="0" indent="0" algn="ctr">
              <a:lnSpc>
                <a:spcPct val="125000"/>
              </a:lnSpc>
              <a:spcBef>
                <a:spcPts val="0"/>
              </a:spcBef>
              <a:buSzTx/>
              <a:buFontTx/>
              <a:buNone/>
              <a:defRPr sz="2000">
                <a:latin typeface="Verdana"/>
                <a:ea typeface="Verdana"/>
                <a:cs typeface="Verdana"/>
                <a:sym typeface="Verdana"/>
              </a:defRPr>
            </a:pPr>
            <a:endParaRPr/>
          </a:p>
        </p:txBody>
      </p:sp>
      <p:sp>
        <p:nvSpPr>
          <p:cNvPr id="132" name="Text Placeholder 3"/>
          <p:cNvSpPr>
            <a:spLocks noGrp="1"/>
          </p:cNvSpPr>
          <p:nvPr>
            <p:ph type="body" sz="quarter" idx="22" hasCustomPrompt="1"/>
          </p:nvPr>
        </p:nvSpPr>
        <p:spPr>
          <a:xfrm>
            <a:off x="776219" y="1952250"/>
            <a:ext cx="432549" cy="432550"/>
          </a:xfrm>
          <a:prstGeom prst="rect">
            <a:avLst/>
          </a:prstGeom>
          <a:solidFill>
            <a:srgbClr val="7A00E6"/>
          </a:solidFill>
        </p:spPr>
        <p:txBody>
          <a:bodyPr lIns="0" tIns="0" rIns="0" bIns="0" anchor="ctr"/>
          <a:lstStyle>
            <a:lvl1pPr marL="0" indent="0" algn="ctr">
              <a:lnSpc>
                <a:spcPct val="125000"/>
              </a:lnSpc>
              <a:spcBef>
                <a:spcPts val="0"/>
              </a:spcBef>
              <a:buSzTx/>
              <a:buFontTx/>
              <a:buNone/>
              <a:defRPr sz="1800" b="1">
                <a:latin typeface="Verdana"/>
                <a:ea typeface="Verdana"/>
                <a:cs typeface="Verdana"/>
                <a:sym typeface="Verdana"/>
              </a:defRPr>
            </a:lvl1pPr>
          </a:lstStyle>
          <a:p>
            <a:r>
              <a:t>#</a:t>
            </a:r>
          </a:p>
        </p:txBody>
      </p:sp>
      <p:sp>
        <p:nvSpPr>
          <p:cNvPr id="133" name="Text Placeholder 19"/>
          <p:cNvSpPr>
            <a:spLocks noGrp="1"/>
          </p:cNvSpPr>
          <p:nvPr>
            <p:ph type="body" sz="quarter" idx="23"/>
          </p:nvPr>
        </p:nvSpPr>
        <p:spPr>
          <a:xfrm>
            <a:off x="4517573" y="2474906"/>
            <a:ext cx="3113618" cy="3369260"/>
          </a:xfrm>
          <a:prstGeom prst="rect">
            <a:avLst/>
          </a:prstGeom>
          <a:solidFill>
            <a:srgbClr val="FFFFFF"/>
          </a:solidFill>
        </p:spPr>
        <p:txBody>
          <a:bodyPr lIns="0" tIns="0" rIns="0" bIns="0" anchor="ctr"/>
          <a:lstStyle/>
          <a:p>
            <a:pPr marL="0" lvl="1" indent="228600" algn="ctr">
              <a:lnSpc>
                <a:spcPct val="125000"/>
              </a:lnSpc>
              <a:spcBef>
                <a:spcPts val="0"/>
              </a:spcBef>
              <a:buSzTx/>
              <a:buFontTx/>
              <a:buNone/>
              <a:defRPr sz="1200">
                <a:solidFill>
                  <a:srgbClr val="23004C"/>
                </a:solidFill>
                <a:latin typeface="Verdana"/>
                <a:ea typeface="Verdana"/>
                <a:cs typeface="Verdana"/>
                <a:sym typeface="Verdana"/>
              </a:defRPr>
            </a:pPr>
            <a:endParaRPr/>
          </a:p>
        </p:txBody>
      </p:sp>
      <p:sp>
        <p:nvSpPr>
          <p:cNvPr id="134" name="Text Placeholder 26"/>
          <p:cNvSpPr>
            <a:spLocks noGrp="1"/>
          </p:cNvSpPr>
          <p:nvPr>
            <p:ph type="body" sz="quarter" idx="24"/>
          </p:nvPr>
        </p:nvSpPr>
        <p:spPr>
          <a:xfrm>
            <a:off x="4517573" y="1863187"/>
            <a:ext cx="3113618" cy="611719"/>
          </a:xfrm>
          <a:prstGeom prst="rect">
            <a:avLst/>
          </a:prstGeom>
          <a:solidFill>
            <a:srgbClr val="23004C"/>
          </a:solidFill>
        </p:spPr>
        <p:txBody>
          <a:bodyPr lIns="0" tIns="0" rIns="0" bIns="0" anchor="ctr"/>
          <a:lstStyle/>
          <a:p>
            <a:pPr marL="0" indent="0" algn="ctr">
              <a:lnSpc>
                <a:spcPct val="125000"/>
              </a:lnSpc>
              <a:spcBef>
                <a:spcPts val="0"/>
              </a:spcBef>
              <a:buSzTx/>
              <a:buFontTx/>
              <a:buNone/>
              <a:defRPr sz="2000">
                <a:latin typeface="Verdana"/>
                <a:ea typeface="Verdana"/>
                <a:cs typeface="Verdana"/>
                <a:sym typeface="Verdana"/>
              </a:defRPr>
            </a:pPr>
            <a:endParaRPr/>
          </a:p>
        </p:txBody>
      </p:sp>
      <p:sp>
        <p:nvSpPr>
          <p:cNvPr id="135" name="Text Placeholder 3"/>
          <p:cNvSpPr>
            <a:spLocks noGrp="1"/>
          </p:cNvSpPr>
          <p:nvPr>
            <p:ph type="body" sz="quarter" idx="25" hasCustomPrompt="1"/>
          </p:nvPr>
        </p:nvSpPr>
        <p:spPr>
          <a:xfrm>
            <a:off x="4301298" y="1952250"/>
            <a:ext cx="432549" cy="432550"/>
          </a:xfrm>
          <a:prstGeom prst="rect">
            <a:avLst/>
          </a:prstGeom>
          <a:solidFill>
            <a:srgbClr val="7A00E6"/>
          </a:solidFill>
        </p:spPr>
        <p:txBody>
          <a:bodyPr lIns="0" tIns="0" rIns="0" bIns="0" anchor="ctr"/>
          <a:lstStyle>
            <a:lvl1pPr marL="0" indent="0" algn="ctr">
              <a:lnSpc>
                <a:spcPct val="125000"/>
              </a:lnSpc>
              <a:spcBef>
                <a:spcPts val="0"/>
              </a:spcBef>
              <a:buSzTx/>
              <a:buFontTx/>
              <a:buNone/>
              <a:defRPr sz="1800" b="1">
                <a:latin typeface="Verdana"/>
                <a:ea typeface="Verdana"/>
                <a:cs typeface="Verdana"/>
                <a:sym typeface="Verdana"/>
              </a:defRPr>
            </a:lvl1pPr>
          </a:lstStyle>
          <a:p>
            <a:r>
              <a:t>#</a:t>
            </a:r>
          </a:p>
        </p:txBody>
      </p:sp>
      <p:sp>
        <p:nvSpPr>
          <p:cNvPr id="136" name="Text Placeholder 19"/>
          <p:cNvSpPr>
            <a:spLocks noGrp="1"/>
          </p:cNvSpPr>
          <p:nvPr>
            <p:ph type="body" sz="quarter" idx="26"/>
          </p:nvPr>
        </p:nvSpPr>
        <p:spPr>
          <a:xfrm>
            <a:off x="8095660" y="2474906"/>
            <a:ext cx="3113618" cy="3369260"/>
          </a:xfrm>
          <a:prstGeom prst="rect">
            <a:avLst/>
          </a:prstGeom>
          <a:solidFill>
            <a:srgbClr val="FFFFFF"/>
          </a:solidFill>
        </p:spPr>
        <p:txBody>
          <a:bodyPr lIns="0" tIns="0" rIns="0" bIns="0" anchor="ctr"/>
          <a:lstStyle/>
          <a:p>
            <a:pPr marL="0" lvl="1" indent="228600" algn="ctr">
              <a:lnSpc>
                <a:spcPct val="125000"/>
              </a:lnSpc>
              <a:spcBef>
                <a:spcPts val="0"/>
              </a:spcBef>
              <a:buSzTx/>
              <a:buFontTx/>
              <a:buNone/>
              <a:defRPr sz="1200">
                <a:solidFill>
                  <a:srgbClr val="23004C"/>
                </a:solidFill>
                <a:latin typeface="Verdana"/>
                <a:ea typeface="Verdana"/>
                <a:cs typeface="Verdana"/>
                <a:sym typeface="Verdana"/>
              </a:defRPr>
            </a:pPr>
            <a:endParaRPr/>
          </a:p>
        </p:txBody>
      </p:sp>
      <p:sp>
        <p:nvSpPr>
          <p:cNvPr id="137" name="Text Placeholder 26"/>
          <p:cNvSpPr>
            <a:spLocks noGrp="1"/>
          </p:cNvSpPr>
          <p:nvPr>
            <p:ph type="body" sz="quarter" idx="27"/>
          </p:nvPr>
        </p:nvSpPr>
        <p:spPr>
          <a:xfrm>
            <a:off x="8095660" y="1863187"/>
            <a:ext cx="3113618" cy="611719"/>
          </a:xfrm>
          <a:prstGeom prst="rect">
            <a:avLst/>
          </a:prstGeom>
          <a:solidFill>
            <a:srgbClr val="23004C"/>
          </a:solidFill>
        </p:spPr>
        <p:txBody>
          <a:bodyPr lIns="0" tIns="0" rIns="0" bIns="0" anchor="ctr"/>
          <a:lstStyle/>
          <a:p>
            <a:pPr marL="0" indent="0" algn="ctr">
              <a:lnSpc>
                <a:spcPct val="125000"/>
              </a:lnSpc>
              <a:spcBef>
                <a:spcPts val="0"/>
              </a:spcBef>
              <a:buSzTx/>
              <a:buFontTx/>
              <a:buNone/>
              <a:defRPr sz="2000">
                <a:latin typeface="Verdana"/>
                <a:ea typeface="Verdana"/>
                <a:cs typeface="Verdana"/>
                <a:sym typeface="Verdana"/>
              </a:defRPr>
            </a:pPr>
            <a:endParaRPr/>
          </a:p>
        </p:txBody>
      </p:sp>
      <p:sp>
        <p:nvSpPr>
          <p:cNvPr id="138" name="Text Placeholder 3"/>
          <p:cNvSpPr>
            <a:spLocks noGrp="1"/>
          </p:cNvSpPr>
          <p:nvPr>
            <p:ph type="body" sz="quarter" idx="28" hasCustomPrompt="1"/>
          </p:nvPr>
        </p:nvSpPr>
        <p:spPr>
          <a:xfrm>
            <a:off x="7879385" y="1952250"/>
            <a:ext cx="432549" cy="432550"/>
          </a:xfrm>
          <a:prstGeom prst="rect">
            <a:avLst/>
          </a:prstGeom>
          <a:solidFill>
            <a:srgbClr val="7A00E6"/>
          </a:solidFill>
        </p:spPr>
        <p:txBody>
          <a:bodyPr lIns="0" tIns="0" rIns="0" bIns="0" anchor="ctr"/>
          <a:lstStyle>
            <a:lvl1pPr marL="0" indent="0" algn="ctr">
              <a:lnSpc>
                <a:spcPct val="125000"/>
              </a:lnSpc>
              <a:spcBef>
                <a:spcPts val="0"/>
              </a:spcBef>
              <a:buSzTx/>
              <a:buFontTx/>
              <a:buNone/>
              <a:defRPr sz="1800" b="1">
                <a:latin typeface="Verdana"/>
                <a:ea typeface="Verdana"/>
                <a:cs typeface="Verdana"/>
                <a:sym typeface="Verdana"/>
              </a:defRPr>
            </a:lvl1pPr>
          </a:lstStyle>
          <a:p>
            <a:r>
              <a:t>#</a:t>
            </a:r>
          </a:p>
        </p:txBody>
      </p:sp>
      <p:pic>
        <p:nvPicPr>
          <p:cNvPr id="139" name="Picture 2" descr="Picture 2"/>
          <p:cNvPicPr>
            <a:picLocks noChangeAspect="1"/>
          </p:cNvPicPr>
          <p:nvPr/>
        </p:nvPicPr>
        <p:blipFill>
          <a:blip r:embed="rId4"/>
          <a:stretch>
            <a:fillRect/>
          </a:stretch>
        </p:blipFill>
        <p:spPr>
          <a:xfrm>
            <a:off x="10529544" y="457029"/>
            <a:ext cx="1212811" cy="1106689"/>
          </a:xfrm>
          <a:prstGeom prst="rect">
            <a:avLst/>
          </a:prstGeom>
          <a:ln w="12700">
            <a:miter lim="400000"/>
          </a:ln>
        </p:spPr>
      </p:pic>
      <p:sp>
        <p:nvSpPr>
          <p:cNvPr id="140" name="Número de diapositiva"/>
          <p:cNvSpPr txBox="1">
            <a:spLocks noGrp="1"/>
          </p:cNvSpPr>
          <p:nvPr>
            <p:ph type="sldNum" sz="quarter" idx="2"/>
          </p:nvPr>
        </p:nvSpPr>
        <p:spPr>
          <a:xfrm>
            <a:off x="5892799" y="6172199"/>
            <a:ext cx="2844801" cy="368301"/>
          </a:xfrm>
          <a:prstGeom prst="rect">
            <a:avLst/>
          </a:prstGeom>
        </p:spPr>
        <p:txBody>
          <a:bodyPr lIns="0" tIns="0" rIns="0" bIns="0"/>
          <a:lstStyle>
            <a:lvl1pPr defTabSz="609600">
              <a:defRPr>
                <a:solidFill>
                  <a:srgbClr val="000000"/>
                </a:solidFill>
                <a:latin typeface="Verdana"/>
                <a:ea typeface="Verdana"/>
                <a:cs typeface="Verdana"/>
                <a:sym typeface="Verdana"/>
              </a:defRPr>
            </a:lvl1p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1_Title and Content">
    <p:bg>
      <p:bgPr>
        <a:solidFill>
          <a:srgbClr val="FFFFFF"/>
        </a:solidFill>
        <a:effectLst/>
      </p:bgPr>
    </p:bg>
    <p:spTree>
      <p:nvGrpSpPr>
        <p:cNvPr id="1" name=""/>
        <p:cNvGrpSpPr/>
        <p:nvPr/>
      </p:nvGrpSpPr>
      <p:grpSpPr>
        <a:xfrm>
          <a:off x="0" y="0"/>
          <a:ext cx="0" cy="0"/>
          <a:chOff x="0" y="0"/>
          <a:chExt cx="0" cy="0"/>
        </a:xfrm>
      </p:grpSpPr>
      <p:sp>
        <p:nvSpPr>
          <p:cNvPr id="147" name="Click to edit Master title style"/>
          <p:cNvSpPr txBox="1">
            <a:spLocks noGrp="1"/>
          </p:cNvSpPr>
          <p:nvPr>
            <p:ph type="title" hasCustomPrompt="1"/>
          </p:nvPr>
        </p:nvSpPr>
        <p:spPr>
          <a:xfrm>
            <a:off x="441599" y="710399"/>
            <a:ext cx="11313601" cy="748248"/>
          </a:xfrm>
          <a:prstGeom prst="rect">
            <a:avLst/>
          </a:prstGeom>
        </p:spPr>
        <p:txBody>
          <a:bodyPr lIns="0" tIns="0" rIns="0" bIns="0" anchor="t"/>
          <a:lstStyle>
            <a:lvl1pPr>
              <a:defRPr sz="2800" b="0">
                <a:solidFill>
                  <a:srgbClr val="23004C"/>
                </a:solidFill>
                <a:latin typeface="Verdana"/>
                <a:ea typeface="Verdana"/>
                <a:cs typeface="Verdana"/>
                <a:sym typeface="Verdana"/>
              </a:defRPr>
            </a:lvl1pPr>
          </a:lstStyle>
          <a:p>
            <a:r>
              <a:t>Click to edit Master title style</a:t>
            </a:r>
          </a:p>
        </p:txBody>
      </p:sp>
      <p:sp>
        <p:nvSpPr>
          <p:cNvPr id="148" name="Nivel de texto 1…"/>
          <p:cNvSpPr txBox="1">
            <a:spLocks noGrp="1"/>
          </p:cNvSpPr>
          <p:nvPr>
            <p:ph type="body" idx="1" hasCustomPrompt="1"/>
          </p:nvPr>
        </p:nvSpPr>
        <p:spPr>
          <a:xfrm>
            <a:off x="604167" y="1682497"/>
            <a:ext cx="10972801" cy="4351339"/>
          </a:xfrm>
          <a:prstGeom prst="rect">
            <a:avLst/>
          </a:prstGeom>
        </p:spPr>
        <p:txBody>
          <a:bodyPr lIns="0" tIns="0" rIns="0" bIns="0"/>
          <a:lstStyle>
            <a:lvl1pPr marL="0" indent="0">
              <a:lnSpc>
                <a:spcPct val="125000"/>
              </a:lnSpc>
              <a:spcBef>
                <a:spcPts val="0"/>
              </a:spcBef>
              <a:buSzTx/>
              <a:buFontTx/>
              <a:buNone/>
              <a:defRPr sz="1200">
                <a:solidFill>
                  <a:srgbClr val="000000"/>
                </a:solidFill>
                <a:latin typeface="Verdana"/>
                <a:ea typeface="Verdana"/>
                <a:cs typeface="Verdana"/>
                <a:sym typeface="Verdana"/>
              </a:defRPr>
            </a:lvl1pPr>
            <a:lvl2pPr marL="272159" indent="-272159">
              <a:lnSpc>
                <a:spcPct val="125000"/>
              </a:lnSpc>
              <a:spcBef>
                <a:spcPts val="0"/>
              </a:spcBef>
              <a:buFontTx/>
              <a:buBlip>
                <a:blip r:embed="rId2"/>
              </a:buBlip>
              <a:defRPr sz="1200">
                <a:solidFill>
                  <a:srgbClr val="000000"/>
                </a:solidFill>
                <a:latin typeface="Verdana"/>
                <a:ea typeface="Verdana"/>
                <a:cs typeface="Verdana"/>
                <a:sym typeface="Verdana"/>
              </a:defRPr>
            </a:lvl2pPr>
            <a:lvl3pPr marL="502560" indent="-272160">
              <a:lnSpc>
                <a:spcPct val="125000"/>
              </a:lnSpc>
              <a:spcBef>
                <a:spcPts val="0"/>
              </a:spcBef>
              <a:buFontTx/>
              <a:buBlip>
                <a:blip r:embed="rId2"/>
              </a:buBlip>
              <a:defRPr sz="1200">
                <a:solidFill>
                  <a:srgbClr val="000000"/>
                </a:solidFill>
                <a:latin typeface="Verdana"/>
                <a:ea typeface="Verdana"/>
                <a:cs typeface="Verdana"/>
                <a:sym typeface="Verdana"/>
              </a:defRPr>
            </a:lvl3pPr>
            <a:lvl4pPr marL="729360" indent="-272160">
              <a:lnSpc>
                <a:spcPct val="125000"/>
              </a:lnSpc>
              <a:spcBef>
                <a:spcPts val="0"/>
              </a:spcBef>
              <a:buFontTx/>
              <a:buBlip>
                <a:blip r:embed="rId2"/>
              </a:buBlip>
              <a:defRPr sz="1200">
                <a:solidFill>
                  <a:srgbClr val="000000"/>
                </a:solidFill>
                <a:latin typeface="Verdana"/>
                <a:ea typeface="Verdana"/>
                <a:cs typeface="Verdana"/>
                <a:sym typeface="Verdana"/>
              </a:defRPr>
            </a:lvl4pPr>
            <a:lvl5pPr marL="0" indent="0">
              <a:lnSpc>
                <a:spcPct val="125000"/>
              </a:lnSpc>
              <a:spcBef>
                <a:spcPts val="0"/>
              </a:spcBef>
              <a:buSzTx/>
              <a:buFontTx/>
              <a:buNone/>
              <a:defRPr sz="1200">
                <a:solidFill>
                  <a:srgbClr val="000000"/>
                </a:solidFill>
                <a:latin typeface="Verdana"/>
                <a:ea typeface="Verdana"/>
                <a:cs typeface="Verdana"/>
                <a:sym typeface="Verdana"/>
              </a:defRPr>
            </a:lvl5pPr>
          </a:lstStyle>
          <a:p>
            <a:r>
              <a:t>Large Body heading style (14 pt. Arial Bold type)</a:t>
            </a:r>
          </a:p>
          <a:p>
            <a:pPr lvl="1"/>
            <a:endParaRPr/>
          </a:p>
          <a:p>
            <a:pPr lvl="2"/>
            <a:endParaRPr/>
          </a:p>
          <a:p>
            <a:pPr lvl="3"/>
            <a:endParaRPr/>
          </a:p>
          <a:p>
            <a:pPr lvl="4"/>
            <a:endParaRPr/>
          </a:p>
        </p:txBody>
      </p:sp>
      <p:sp>
        <p:nvSpPr>
          <p:cNvPr id="149" name="Número de diapositiva"/>
          <p:cNvSpPr txBox="1">
            <a:spLocks noGrp="1"/>
          </p:cNvSpPr>
          <p:nvPr>
            <p:ph type="sldNum" sz="quarter" idx="2"/>
          </p:nvPr>
        </p:nvSpPr>
        <p:spPr>
          <a:xfrm>
            <a:off x="5892799" y="6172199"/>
            <a:ext cx="2844801" cy="368301"/>
          </a:xfrm>
          <a:prstGeom prst="rect">
            <a:avLst/>
          </a:prstGeom>
        </p:spPr>
        <p:txBody>
          <a:bodyPr lIns="0" tIns="0" rIns="0" bIns="0"/>
          <a:lstStyle>
            <a:lvl1pPr defTabSz="609600">
              <a:defRPr>
                <a:solidFill>
                  <a:srgbClr val="000000"/>
                </a:solidFill>
                <a:latin typeface="Verdana"/>
                <a:ea typeface="Verdana"/>
                <a:cs typeface="Verdana"/>
                <a:sym typeface="Verdana"/>
              </a:defRPr>
            </a:lvl1p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ítulo">
    <p:bg>
      <p:bgPr>
        <a:solidFill>
          <a:srgbClr val="FFFFFF"/>
        </a:solidFill>
        <a:effectLst/>
      </p:bgPr>
    </p:bg>
    <p:spTree>
      <p:nvGrpSpPr>
        <p:cNvPr id="1" name=""/>
        <p:cNvGrpSpPr/>
        <p:nvPr/>
      </p:nvGrpSpPr>
      <p:grpSpPr>
        <a:xfrm>
          <a:off x="0" y="0"/>
          <a:ext cx="0" cy="0"/>
          <a:chOff x="0" y="0"/>
          <a:chExt cx="0" cy="0"/>
        </a:xfrm>
      </p:grpSpPr>
      <p:sp>
        <p:nvSpPr>
          <p:cNvPr id="156" name="Texto del título"/>
          <p:cNvSpPr txBox="1">
            <a:spLocks noGrp="1"/>
          </p:cNvSpPr>
          <p:nvPr>
            <p:ph type="title"/>
          </p:nvPr>
        </p:nvSpPr>
        <p:spPr>
          <a:xfrm>
            <a:off x="2190749" y="1719261"/>
            <a:ext cx="7810502" cy="1743077"/>
          </a:xfrm>
          <a:prstGeom prst="rect">
            <a:avLst/>
          </a:prstGeom>
        </p:spPr>
        <p:txBody>
          <a:bodyPr lIns="19049" tIns="19049" rIns="19049" bIns="19049" anchor="b"/>
          <a:lstStyle>
            <a:lvl1pPr algn="ctr" defTabSz="412749">
              <a:lnSpc>
                <a:spcPct val="100000"/>
              </a:lnSpc>
              <a:defRPr sz="5400" b="0">
                <a:solidFill>
                  <a:srgbClr val="000000"/>
                </a:solidFill>
                <a:latin typeface="Helvetica Neue Medium"/>
                <a:ea typeface="Helvetica Neue Medium"/>
                <a:cs typeface="Helvetica Neue Medium"/>
                <a:sym typeface="Helvetica Neue Medium"/>
              </a:defRPr>
            </a:lvl1pPr>
          </a:lstStyle>
          <a:p>
            <a:r>
              <a:t>Texto del título</a:t>
            </a:r>
          </a:p>
        </p:txBody>
      </p:sp>
      <p:sp>
        <p:nvSpPr>
          <p:cNvPr id="157" name="Nivel de texto 1…"/>
          <p:cNvSpPr txBox="1">
            <a:spLocks noGrp="1"/>
          </p:cNvSpPr>
          <p:nvPr>
            <p:ph type="body" sz="quarter" idx="1"/>
          </p:nvPr>
        </p:nvSpPr>
        <p:spPr>
          <a:xfrm>
            <a:off x="2190749" y="3509962"/>
            <a:ext cx="7810502" cy="595313"/>
          </a:xfrm>
          <a:prstGeom prst="rect">
            <a:avLst/>
          </a:prstGeom>
        </p:spPr>
        <p:txBody>
          <a:bodyPr lIns="19049" tIns="19049" rIns="19049" bIns="19049"/>
          <a:lstStyle>
            <a:lvl1pPr marL="0" indent="0" algn="ctr" defTabSz="412749">
              <a:lnSpc>
                <a:spcPct val="100000"/>
              </a:lnSpc>
              <a:spcBef>
                <a:spcPts val="0"/>
              </a:spcBef>
              <a:buSzTx/>
              <a:buFontTx/>
              <a:buNone/>
              <a:defRPr sz="2600">
                <a:solidFill>
                  <a:srgbClr val="000000"/>
                </a:solidFill>
                <a:latin typeface="Helvetica Neue"/>
                <a:ea typeface="Helvetica Neue"/>
                <a:cs typeface="Helvetica Neue"/>
                <a:sym typeface="Helvetica Neue"/>
              </a:defRPr>
            </a:lvl1pPr>
            <a:lvl2pPr marL="0" indent="0" algn="ctr" defTabSz="412749">
              <a:lnSpc>
                <a:spcPct val="100000"/>
              </a:lnSpc>
              <a:spcBef>
                <a:spcPts val="0"/>
              </a:spcBef>
              <a:buSzTx/>
              <a:buFontTx/>
              <a:buNone/>
              <a:defRPr sz="2600">
                <a:solidFill>
                  <a:srgbClr val="000000"/>
                </a:solidFill>
                <a:latin typeface="Helvetica Neue"/>
                <a:ea typeface="Helvetica Neue"/>
                <a:cs typeface="Helvetica Neue"/>
                <a:sym typeface="Helvetica Neue"/>
              </a:defRPr>
            </a:lvl2pPr>
            <a:lvl3pPr marL="0" indent="0" algn="ctr" defTabSz="412749">
              <a:lnSpc>
                <a:spcPct val="100000"/>
              </a:lnSpc>
              <a:spcBef>
                <a:spcPts val="0"/>
              </a:spcBef>
              <a:buSzTx/>
              <a:buFontTx/>
              <a:buNone/>
              <a:defRPr sz="2600">
                <a:solidFill>
                  <a:srgbClr val="000000"/>
                </a:solidFill>
                <a:latin typeface="Helvetica Neue"/>
                <a:ea typeface="Helvetica Neue"/>
                <a:cs typeface="Helvetica Neue"/>
                <a:sym typeface="Helvetica Neue"/>
              </a:defRPr>
            </a:lvl3pPr>
            <a:lvl4pPr marL="0" indent="0" algn="ctr" defTabSz="412749">
              <a:lnSpc>
                <a:spcPct val="100000"/>
              </a:lnSpc>
              <a:spcBef>
                <a:spcPts val="0"/>
              </a:spcBef>
              <a:buSzTx/>
              <a:buFontTx/>
              <a:buNone/>
              <a:defRPr sz="2600">
                <a:solidFill>
                  <a:srgbClr val="000000"/>
                </a:solidFill>
                <a:latin typeface="Helvetica Neue"/>
                <a:ea typeface="Helvetica Neue"/>
                <a:cs typeface="Helvetica Neue"/>
                <a:sym typeface="Helvetica Neue"/>
              </a:defRPr>
            </a:lvl4pPr>
            <a:lvl5pPr marL="0" indent="0" algn="ctr" defTabSz="412749">
              <a:lnSpc>
                <a:spcPct val="100000"/>
              </a:lnSpc>
              <a:spcBef>
                <a:spcPts val="0"/>
              </a:spcBef>
              <a:buSzTx/>
              <a:buFontTx/>
              <a:buNone/>
              <a:defRPr sz="2600">
                <a:solidFill>
                  <a:srgbClr val="000000"/>
                </a:solidFill>
                <a:latin typeface="Helvetica Neue"/>
                <a:ea typeface="Helvetica Neue"/>
                <a:cs typeface="Helvetica Neue"/>
                <a:sym typeface="Helvetica Neue"/>
              </a:defRPr>
            </a:lvl5pPr>
          </a:lstStyle>
          <a:p>
            <a:r>
              <a:t>Nivel de texto 1</a:t>
            </a:r>
          </a:p>
          <a:p>
            <a:pPr lvl="1"/>
            <a:r>
              <a:t>Nivel de texto 2</a:t>
            </a:r>
          </a:p>
          <a:p>
            <a:pPr lvl="2"/>
            <a:r>
              <a:t>Nivel de texto 3</a:t>
            </a:r>
          </a:p>
          <a:p>
            <a:pPr lvl="3"/>
            <a:r>
              <a:t>Nivel de texto 4</a:t>
            </a:r>
          </a:p>
          <a:p>
            <a:pPr lvl="4"/>
            <a:r>
              <a:t>Nivel de texto 5</a:t>
            </a:r>
          </a:p>
        </p:txBody>
      </p:sp>
      <p:sp>
        <p:nvSpPr>
          <p:cNvPr id="158" name="Número de diapositiva"/>
          <p:cNvSpPr txBox="1">
            <a:spLocks noGrp="1"/>
          </p:cNvSpPr>
          <p:nvPr>
            <p:ph type="sldNum" sz="quarter" idx="2"/>
          </p:nvPr>
        </p:nvSpPr>
        <p:spPr>
          <a:xfrm>
            <a:off x="5990545" y="5762624"/>
            <a:ext cx="206146" cy="199148"/>
          </a:xfrm>
          <a:prstGeom prst="rect">
            <a:avLst/>
          </a:prstGeom>
        </p:spPr>
        <p:txBody>
          <a:bodyPr lIns="19049" tIns="19049" rIns="19049" bIns="19049" anchor="t"/>
          <a:lstStyle>
            <a:lvl1pPr algn="ctr" defTabSz="412749">
              <a:defRPr sz="1100">
                <a:solidFill>
                  <a:srgbClr val="000000"/>
                </a:solidFill>
                <a:latin typeface="Helvetica Neue Light"/>
                <a:ea typeface="Helvetica Neue Light"/>
                <a:cs typeface="Helvetica Neue Light"/>
                <a:sym typeface="Helvetica Neue Light"/>
              </a:defRPr>
            </a:lvl1p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Diapositiva de título">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0" name="Texto del título"/>
          <p:cNvSpPr txBox="1">
            <a:spLocks noGrp="1"/>
          </p:cNvSpPr>
          <p:nvPr>
            <p:ph type="title"/>
          </p:nvPr>
        </p:nvSpPr>
        <p:spPr>
          <a:xfrm>
            <a:off x="720810" y="2235200"/>
            <a:ext cx="6025978" cy="2387600"/>
          </a:xfrm>
          <a:prstGeom prst="rect">
            <a:avLst/>
          </a:prstGeom>
        </p:spPr>
        <p:txBody>
          <a:bodyPr anchor="b"/>
          <a:lstStyle>
            <a:lvl1pPr>
              <a:defRPr sz="6000"/>
            </a:lvl1pPr>
          </a:lstStyle>
          <a:p>
            <a:r>
              <a:t>Texto del título</a:t>
            </a:r>
          </a:p>
        </p:txBody>
      </p:sp>
      <p:sp>
        <p:nvSpPr>
          <p:cNvPr id="21" name="Nivel de texto 1…"/>
          <p:cNvSpPr txBox="1">
            <a:spLocks noGrp="1"/>
          </p:cNvSpPr>
          <p:nvPr>
            <p:ph type="body" sz="quarter" idx="1"/>
          </p:nvPr>
        </p:nvSpPr>
        <p:spPr>
          <a:xfrm>
            <a:off x="720810" y="4756236"/>
            <a:ext cx="6025978" cy="1655763"/>
          </a:xfrm>
          <a:prstGeom prst="rect">
            <a:avLst/>
          </a:prstGeom>
        </p:spPr>
        <p:txBody>
          <a:bodyPr/>
          <a:lstStyle>
            <a:lvl1pPr marL="0" indent="0">
              <a:buSzTx/>
              <a:buFontTx/>
              <a:buNone/>
              <a:defRPr sz="2400"/>
            </a:lvl1pPr>
            <a:lvl2pPr marL="0" indent="457200">
              <a:buSzTx/>
              <a:buFontTx/>
              <a:buNone/>
              <a:defRPr sz="2400"/>
            </a:lvl2pPr>
            <a:lvl3pPr marL="0" indent="914400">
              <a:buSzTx/>
              <a:buFontTx/>
              <a:buNone/>
              <a:defRPr sz="2400"/>
            </a:lvl3pPr>
            <a:lvl4pPr marL="0" indent="1371600">
              <a:buSzTx/>
              <a:buFontTx/>
              <a:buNone/>
              <a:defRPr sz="2400"/>
            </a:lvl4pPr>
            <a:lvl5pPr marL="0" indent="1828800">
              <a:buSzTx/>
              <a:buFontTx/>
              <a:buNone/>
              <a:defRPr sz="2400"/>
            </a:lvl5pPr>
          </a:lstStyle>
          <a:p>
            <a:r>
              <a:t>Nivel de texto 1</a:t>
            </a:r>
          </a:p>
          <a:p>
            <a:pPr lvl="1"/>
            <a:r>
              <a:t>Nivel de texto 2</a:t>
            </a:r>
          </a:p>
          <a:p>
            <a:pPr lvl="2"/>
            <a:r>
              <a:t>Nivel de texto 3</a:t>
            </a:r>
          </a:p>
          <a:p>
            <a:pPr lvl="3"/>
            <a:r>
              <a:t>Nivel de texto 4</a:t>
            </a:r>
          </a:p>
          <a:p>
            <a:pPr lvl="4"/>
            <a:r>
              <a:t>Nivel de texto 5</a:t>
            </a:r>
          </a:p>
        </p:txBody>
      </p:sp>
      <p:sp>
        <p:nvSpPr>
          <p:cNvPr id="2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ítulo y objetos">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9" name="Texto del título"/>
          <p:cNvSpPr txBox="1">
            <a:spLocks noGrp="1"/>
          </p:cNvSpPr>
          <p:nvPr>
            <p:ph type="title"/>
          </p:nvPr>
        </p:nvSpPr>
        <p:spPr>
          <a:xfrm>
            <a:off x="838200" y="1825625"/>
            <a:ext cx="6575854" cy="1325563"/>
          </a:xfrm>
          <a:prstGeom prst="rect">
            <a:avLst/>
          </a:prstGeom>
        </p:spPr>
        <p:txBody>
          <a:bodyPr/>
          <a:lstStyle/>
          <a:p>
            <a:r>
              <a:t>Texto del título</a:t>
            </a:r>
          </a:p>
        </p:txBody>
      </p:sp>
      <p:sp>
        <p:nvSpPr>
          <p:cNvPr id="30" name="Nivel de texto 1…"/>
          <p:cNvSpPr txBox="1">
            <a:spLocks noGrp="1"/>
          </p:cNvSpPr>
          <p:nvPr>
            <p:ph type="body" sz="quarter" idx="1"/>
          </p:nvPr>
        </p:nvSpPr>
        <p:spPr>
          <a:xfrm>
            <a:off x="838200" y="3429000"/>
            <a:ext cx="6575854" cy="2486884"/>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3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Solo el título">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 name="Texto del título"/>
          <p:cNvSpPr txBox="1">
            <a:spLocks noGrp="1"/>
          </p:cNvSpPr>
          <p:nvPr>
            <p:ph type="title"/>
          </p:nvPr>
        </p:nvSpPr>
        <p:spPr>
          <a:xfrm>
            <a:off x="838200" y="1825625"/>
            <a:ext cx="6575854" cy="1325563"/>
          </a:xfrm>
          <a:prstGeom prst="rect">
            <a:avLst/>
          </a:prstGeom>
        </p:spPr>
        <p:txBody>
          <a:bodyPr/>
          <a:lstStyle/>
          <a:p>
            <a:r>
              <a:t>Texto del título</a:t>
            </a:r>
          </a:p>
        </p:txBody>
      </p:sp>
      <p:sp>
        <p:nvSpPr>
          <p:cNvPr id="3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Diapositiva de título">
    <p:spTree>
      <p:nvGrpSpPr>
        <p:cNvPr id="1" name=""/>
        <p:cNvGrpSpPr/>
        <p:nvPr/>
      </p:nvGrpSpPr>
      <p:grpSpPr>
        <a:xfrm>
          <a:off x="0" y="0"/>
          <a:ext cx="0" cy="0"/>
          <a:chOff x="0" y="0"/>
          <a:chExt cx="0" cy="0"/>
        </a:xfrm>
      </p:grpSpPr>
      <p:sp>
        <p:nvSpPr>
          <p:cNvPr id="46" name="Texto del título"/>
          <p:cNvSpPr txBox="1">
            <a:spLocks noGrp="1"/>
          </p:cNvSpPr>
          <p:nvPr>
            <p:ph type="title"/>
          </p:nvPr>
        </p:nvSpPr>
        <p:spPr>
          <a:xfrm>
            <a:off x="1524000" y="1122362"/>
            <a:ext cx="9144000" cy="2387601"/>
          </a:xfrm>
          <a:prstGeom prst="rect">
            <a:avLst/>
          </a:prstGeom>
        </p:spPr>
        <p:txBody>
          <a:bodyPr anchor="b"/>
          <a:lstStyle>
            <a:lvl1pPr algn="ctr">
              <a:defRPr sz="6000"/>
            </a:lvl1pPr>
          </a:lstStyle>
          <a:p>
            <a:r>
              <a:t>Texto del título</a:t>
            </a:r>
          </a:p>
        </p:txBody>
      </p:sp>
      <p:sp>
        <p:nvSpPr>
          <p:cNvPr id="47" name="Nivel de texto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Nivel de texto 1</a:t>
            </a:r>
          </a:p>
          <a:p>
            <a:pPr lvl="1"/>
            <a:r>
              <a:t>Nivel de texto 2</a:t>
            </a:r>
          </a:p>
          <a:p>
            <a:pPr lvl="2"/>
            <a:r>
              <a:t>Nivel de texto 3</a:t>
            </a:r>
          </a:p>
          <a:p>
            <a:pPr lvl="3"/>
            <a:r>
              <a:t>Nivel de texto 4</a:t>
            </a:r>
          </a:p>
          <a:p>
            <a:pPr lvl="4"/>
            <a:r>
              <a:t>Nivel de texto 5</a:t>
            </a:r>
          </a:p>
        </p:txBody>
      </p:sp>
      <p:sp>
        <p:nvSpPr>
          <p:cNvPr id="4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ítulo y objetos">
    <p:spTree>
      <p:nvGrpSpPr>
        <p:cNvPr id="1" name=""/>
        <p:cNvGrpSpPr/>
        <p:nvPr/>
      </p:nvGrpSpPr>
      <p:grpSpPr>
        <a:xfrm>
          <a:off x="0" y="0"/>
          <a:ext cx="0" cy="0"/>
          <a:chOff x="0" y="0"/>
          <a:chExt cx="0" cy="0"/>
        </a:xfrm>
      </p:grpSpPr>
      <p:sp>
        <p:nvSpPr>
          <p:cNvPr id="55" name="Texto del título"/>
          <p:cNvSpPr txBox="1">
            <a:spLocks noGrp="1"/>
          </p:cNvSpPr>
          <p:nvPr>
            <p:ph type="title"/>
          </p:nvPr>
        </p:nvSpPr>
        <p:spPr>
          <a:prstGeom prst="rect">
            <a:avLst/>
          </a:prstGeom>
        </p:spPr>
        <p:txBody>
          <a:bodyPr/>
          <a:lstStyle/>
          <a:p>
            <a:r>
              <a:t>Texto del título</a:t>
            </a:r>
          </a:p>
        </p:txBody>
      </p:sp>
      <p:sp>
        <p:nvSpPr>
          <p:cNvPr id="56" name="Nivel de texto 1…"/>
          <p:cNvSpPr txBox="1">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Encabezado de sección">
    <p:spTree>
      <p:nvGrpSpPr>
        <p:cNvPr id="1" name=""/>
        <p:cNvGrpSpPr/>
        <p:nvPr/>
      </p:nvGrpSpPr>
      <p:grpSpPr>
        <a:xfrm>
          <a:off x="0" y="0"/>
          <a:ext cx="0" cy="0"/>
          <a:chOff x="0" y="0"/>
          <a:chExt cx="0" cy="0"/>
        </a:xfrm>
      </p:grpSpPr>
      <p:sp>
        <p:nvSpPr>
          <p:cNvPr id="64" name="Texto del título"/>
          <p:cNvSpPr txBox="1">
            <a:spLocks noGrp="1"/>
          </p:cNvSpPr>
          <p:nvPr>
            <p:ph type="title"/>
          </p:nvPr>
        </p:nvSpPr>
        <p:spPr>
          <a:xfrm>
            <a:off x="831850" y="1709738"/>
            <a:ext cx="10515600" cy="2852737"/>
          </a:xfrm>
          <a:prstGeom prst="rect">
            <a:avLst/>
          </a:prstGeom>
        </p:spPr>
        <p:txBody>
          <a:bodyPr anchor="b"/>
          <a:lstStyle>
            <a:lvl1pPr>
              <a:defRPr sz="6000"/>
            </a:lvl1pPr>
          </a:lstStyle>
          <a:p>
            <a:r>
              <a:t>Texto del título</a:t>
            </a:r>
          </a:p>
        </p:txBody>
      </p:sp>
      <p:sp>
        <p:nvSpPr>
          <p:cNvPr id="65" name="Nivel de texto 1…"/>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757575"/>
                </a:solidFill>
              </a:defRPr>
            </a:lvl1pPr>
            <a:lvl2pPr marL="0" indent="457200">
              <a:buSzTx/>
              <a:buFontTx/>
              <a:buNone/>
              <a:defRPr sz="2400">
                <a:solidFill>
                  <a:srgbClr val="757575"/>
                </a:solidFill>
              </a:defRPr>
            </a:lvl2pPr>
            <a:lvl3pPr marL="0" indent="914400">
              <a:buSzTx/>
              <a:buFontTx/>
              <a:buNone/>
              <a:defRPr sz="2400">
                <a:solidFill>
                  <a:srgbClr val="757575"/>
                </a:solidFill>
              </a:defRPr>
            </a:lvl3pPr>
            <a:lvl4pPr marL="0" indent="1371600">
              <a:buSzTx/>
              <a:buFontTx/>
              <a:buNone/>
              <a:defRPr sz="2400">
                <a:solidFill>
                  <a:srgbClr val="757575"/>
                </a:solidFill>
              </a:defRPr>
            </a:lvl4pPr>
            <a:lvl5pPr marL="0" indent="1828800">
              <a:buSzTx/>
              <a:buFontTx/>
              <a:buNone/>
              <a:defRPr sz="2400">
                <a:solidFill>
                  <a:srgbClr val="757575"/>
                </a:solidFill>
              </a:defRPr>
            </a:lvl5pPr>
          </a:lstStyle>
          <a:p>
            <a:r>
              <a:t>Nivel de texto 1</a:t>
            </a:r>
          </a:p>
          <a:p>
            <a:pPr lvl="1"/>
            <a:r>
              <a:t>Nivel de texto 2</a:t>
            </a:r>
          </a:p>
          <a:p>
            <a:pPr lvl="2"/>
            <a:r>
              <a:t>Nivel de texto 3</a:t>
            </a:r>
          </a:p>
          <a:p>
            <a:pPr lvl="3"/>
            <a:r>
              <a:t>Nivel de texto 4</a:t>
            </a:r>
          </a:p>
          <a:p>
            <a:pPr lvl="4"/>
            <a:r>
              <a:t>Nivel de texto 5</a:t>
            </a:r>
          </a:p>
        </p:txBody>
      </p:sp>
      <p:sp>
        <p:nvSpPr>
          <p:cNvPr id="6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Diapositiva de título">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3" name="Texto del título"/>
          <p:cNvSpPr txBox="1">
            <a:spLocks noGrp="1"/>
          </p:cNvSpPr>
          <p:nvPr>
            <p:ph type="title"/>
          </p:nvPr>
        </p:nvSpPr>
        <p:spPr>
          <a:xfrm>
            <a:off x="1524000" y="1122362"/>
            <a:ext cx="9144000" cy="2387601"/>
          </a:xfrm>
          <a:prstGeom prst="rect">
            <a:avLst/>
          </a:prstGeom>
        </p:spPr>
        <p:txBody>
          <a:bodyPr anchor="b"/>
          <a:lstStyle>
            <a:lvl1pPr algn="ctr">
              <a:defRPr sz="6000"/>
            </a:lvl1pPr>
          </a:lstStyle>
          <a:p>
            <a:r>
              <a:t>Texto del título</a:t>
            </a:r>
          </a:p>
        </p:txBody>
      </p:sp>
      <p:sp>
        <p:nvSpPr>
          <p:cNvPr id="74" name="Nivel de texto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Nivel de texto 1</a:t>
            </a:r>
          </a:p>
          <a:p>
            <a:pPr lvl="1"/>
            <a:r>
              <a:t>Nivel de texto 2</a:t>
            </a:r>
          </a:p>
          <a:p>
            <a:pPr lvl="2"/>
            <a:r>
              <a:t>Nivel de texto 3</a:t>
            </a:r>
          </a:p>
          <a:p>
            <a:pPr lvl="3"/>
            <a:r>
              <a:t>Nivel de texto 4</a:t>
            </a:r>
          </a:p>
          <a:p>
            <a:pPr lvl="4"/>
            <a:r>
              <a:t>Nivel de texto 5</a:t>
            </a:r>
          </a:p>
        </p:txBody>
      </p:sp>
      <p:sp>
        <p:nvSpPr>
          <p:cNvPr id="7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ítulo y objetos">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82" name="Texto del título"/>
          <p:cNvSpPr txBox="1">
            <a:spLocks noGrp="1"/>
          </p:cNvSpPr>
          <p:nvPr>
            <p:ph type="title"/>
          </p:nvPr>
        </p:nvSpPr>
        <p:spPr>
          <a:prstGeom prst="rect">
            <a:avLst/>
          </a:prstGeom>
        </p:spPr>
        <p:txBody>
          <a:bodyPr/>
          <a:lstStyle/>
          <a:p>
            <a:r>
              <a:t>Texto del título</a:t>
            </a:r>
          </a:p>
        </p:txBody>
      </p:sp>
      <p:sp>
        <p:nvSpPr>
          <p:cNvPr id="83" name="Nivel de texto 1…"/>
          <p:cNvSpPr txBox="1">
            <a:spLocks noGrp="1"/>
          </p:cNvSpPr>
          <p:nvPr>
            <p:ph type="body" idx="1"/>
          </p:nvPr>
        </p:nvSpPr>
        <p:spPr>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8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rcRect/>
          <a:stretch>
            <a:fillRect/>
          </a:stretch>
        </a:blipFill>
        <a:effectLst/>
      </p:bgPr>
    </p:bg>
    <p:spTree>
      <p:nvGrpSpPr>
        <p:cNvPr id="1" name=""/>
        <p:cNvGrpSpPr/>
        <p:nvPr/>
      </p:nvGrpSpPr>
      <p:grpSpPr>
        <a:xfrm>
          <a:off x="0" y="0"/>
          <a:ext cx="0" cy="0"/>
          <a:chOff x="0" y="0"/>
          <a:chExt cx="0" cy="0"/>
        </a:xfrm>
      </p:grpSpPr>
      <p:sp>
        <p:nvSpPr>
          <p:cNvPr id="2" name="Texto del título"/>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Texto del título</a:t>
            </a:r>
          </a:p>
        </p:txBody>
      </p:sp>
      <p:sp>
        <p:nvSpPr>
          <p:cNvPr id="3" name="Nivel de texto 1…"/>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Nivel de texto 1</a:t>
            </a:r>
          </a:p>
          <a:p>
            <a:pPr lvl="1"/>
            <a:r>
              <a:t>Nivel de texto 2</a:t>
            </a:r>
          </a:p>
          <a:p>
            <a:pPr lvl="2"/>
            <a:r>
              <a:t>Nivel de texto 3</a:t>
            </a:r>
          </a:p>
          <a:p>
            <a:pPr lvl="3"/>
            <a:r>
              <a:t>Nivel de texto 4</a:t>
            </a:r>
          </a:p>
          <a:p>
            <a:pPr lvl="4"/>
            <a:r>
              <a:t>Nivel de texto 5</a:t>
            </a:r>
          </a:p>
        </p:txBody>
      </p:sp>
      <p:sp>
        <p:nvSpPr>
          <p:cNvPr id="4" name="Número de diapositiva"/>
          <p:cNvSpPr txBox="1">
            <a:spLocks noGrp="1"/>
          </p:cNvSpPr>
          <p:nvPr>
            <p:ph type="sldNum" sz="quarter" idx="2"/>
          </p:nvPr>
        </p:nvSpPr>
        <p:spPr>
          <a:xfrm>
            <a:off x="11080144" y="6404292"/>
            <a:ext cx="273657" cy="269241"/>
          </a:xfrm>
          <a:prstGeom prst="rect">
            <a:avLst/>
          </a:prstGeom>
          <a:ln w="12700">
            <a:miter lim="400000"/>
          </a:ln>
        </p:spPr>
        <p:txBody>
          <a:bodyPr wrap="none" lIns="45719" rIns="45719" anchor="ctr">
            <a:spAutoFit/>
          </a:bodyPr>
          <a:lstStyle>
            <a:lvl1pPr algn="r">
              <a:defRPr sz="1200">
                <a:solidFill>
                  <a:srgbClr val="757575"/>
                </a:solidFill>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FFFFFF"/>
          </a:solidFill>
          <a:uFillTx/>
          <a:latin typeface="Sanofi Serif"/>
          <a:ea typeface="Sanofi Serif"/>
          <a:cs typeface="Sanofi Serif"/>
          <a:sym typeface="Sanofi Serif"/>
        </a:defRPr>
      </a:lvl1pPr>
      <a:lvl2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FFFFFF"/>
          </a:solidFill>
          <a:uFillTx/>
          <a:latin typeface="Sanofi Serif"/>
          <a:ea typeface="Sanofi Serif"/>
          <a:cs typeface="Sanofi Serif"/>
          <a:sym typeface="Sanofi Serif"/>
        </a:defRPr>
      </a:lvl2pPr>
      <a:lvl3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FFFFFF"/>
          </a:solidFill>
          <a:uFillTx/>
          <a:latin typeface="Sanofi Serif"/>
          <a:ea typeface="Sanofi Serif"/>
          <a:cs typeface="Sanofi Serif"/>
          <a:sym typeface="Sanofi Serif"/>
        </a:defRPr>
      </a:lvl3pPr>
      <a:lvl4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FFFFFF"/>
          </a:solidFill>
          <a:uFillTx/>
          <a:latin typeface="Sanofi Serif"/>
          <a:ea typeface="Sanofi Serif"/>
          <a:cs typeface="Sanofi Serif"/>
          <a:sym typeface="Sanofi Serif"/>
        </a:defRPr>
      </a:lvl4pPr>
      <a:lvl5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FFFFFF"/>
          </a:solidFill>
          <a:uFillTx/>
          <a:latin typeface="Sanofi Serif"/>
          <a:ea typeface="Sanofi Serif"/>
          <a:cs typeface="Sanofi Serif"/>
          <a:sym typeface="Sanofi Serif"/>
        </a:defRPr>
      </a:lvl5pPr>
      <a:lvl6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FFFFFF"/>
          </a:solidFill>
          <a:uFillTx/>
          <a:latin typeface="Sanofi Serif"/>
          <a:ea typeface="Sanofi Serif"/>
          <a:cs typeface="Sanofi Serif"/>
          <a:sym typeface="Sanofi Serif"/>
        </a:defRPr>
      </a:lvl6pPr>
      <a:lvl7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FFFFFF"/>
          </a:solidFill>
          <a:uFillTx/>
          <a:latin typeface="Sanofi Serif"/>
          <a:ea typeface="Sanofi Serif"/>
          <a:cs typeface="Sanofi Serif"/>
          <a:sym typeface="Sanofi Serif"/>
        </a:defRPr>
      </a:lvl7pPr>
      <a:lvl8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FFFFFF"/>
          </a:solidFill>
          <a:uFillTx/>
          <a:latin typeface="Sanofi Serif"/>
          <a:ea typeface="Sanofi Serif"/>
          <a:cs typeface="Sanofi Serif"/>
          <a:sym typeface="Sanofi Serif"/>
        </a:defRPr>
      </a:lvl8pPr>
      <a:lvl9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FFFFFF"/>
          </a:solidFill>
          <a:uFillTx/>
          <a:latin typeface="Sanofi Serif"/>
          <a:ea typeface="Sanofi Serif"/>
          <a:cs typeface="Sanofi Serif"/>
          <a:sym typeface="Sanofi Serif"/>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FFFFFF"/>
          </a:solidFill>
          <a:uFillTx/>
          <a:latin typeface="Sanofi Sans"/>
          <a:ea typeface="Sanofi Sans"/>
          <a:cs typeface="Sanofi Sans"/>
          <a:sym typeface="Sanofi Sans"/>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FFFFFF"/>
          </a:solidFill>
          <a:uFillTx/>
          <a:latin typeface="Sanofi Sans"/>
          <a:ea typeface="Sanofi Sans"/>
          <a:cs typeface="Sanofi Sans"/>
          <a:sym typeface="Sanofi Sans"/>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FFFFFF"/>
          </a:solidFill>
          <a:uFillTx/>
          <a:latin typeface="Sanofi Sans"/>
          <a:ea typeface="Sanofi Sans"/>
          <a:cs typeface="Sanofi Sans"/>
          <a:sym typeface="Sanofi Sans"/>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FFFFFF"/>
          </a:solidFill>
          <a:uFillTx/>
          <a:latin typeface="Sanofi Sans"/>
          <a:ea typeface="Sanofi Sans"/>
          <a:cs typeface="Sanofi Sans"/>
          <a:sym typeface="Sanofi Sans"/>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FFFFFF"/>
          </a:solidFill>
          <a:uFillTx/>
          <a:latin typeface="Sanofi Sans"/>
          <a:ea typeface="Sanofi Sans"/>
          <a:cs typeface="Sanofi Sans"/>
          <a:sym typeface="Sanofi Sans"/>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FFFFFF"/>
          </a:solidFill>
          <a:uFillTx/>
          <a:latin typeface="Sanofi Sans"/>
          <a:ea typeface="Sanofi Sans"/>
          <a:cs typeface="Sanofi Sans"/>
          <a:sym typeface="Sanofi Sans"/>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FFFFFF"/>
          </a:solidFill>
          <a:uFillTx/>
          <a:latin typeface="Sanofi Sans"/>
          <a:ea typeface="Sanofi Sans"/>
          <a:cs typeface="Sanofi Sans"/>
          <a:sym typeface="Sanofi Sans"/>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FFFFFF"/>
          </a:solidFill>
          <a:uFillTx/>
          <a:latin typeface="Sanofi Sans"/>
          <a:ea typeface="Sanofi Sans"/>
          <a:cs typeface="Sanofi Sans"/>
          <a:sym typeface="Sanofi Sans"/>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FFFFFF"/>
          </a:solidFill>
          <a:uFillTx/>
          <a:latin typeface="Sanofi Sans"/>
          <a:ea typeface="Sanofi Sans"/>
          <a:cs typeface="Sanofi Sans"/>
          <a:sym typeface="Sanofi Sans"/>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ptos"/>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ptos"/>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ptos"/>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ptos"/>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ptos"/>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ptos"/>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ptos"/>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ptos"/>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pto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9.xml"/><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hyperlink" Target="https://www.sciencedirect.com/journal/molecular-genetics-and-metabolism-reports" TargetMode="External"/><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hyperlink" Target="https://www.sciencedirect.com/journal/molecular-genetics-and-metabolism-reports/vol/43/suppl/C"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1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2.xml"/><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3.png"/><Relationship Id="rId2" Type="http://schemas.openxmlformats.org/officeDocument/2006/relationships/image" Target="../media/image40.png"/><Relationship Id="rId1" Type="http://schemas.openxmlformats.org/officeDocument/2006/relationships/slideLayout" Target="../slideLayouts/slideLayout12.xml"/><Relationship Id="rId6" Type="http://schemas.openxmlformats.org/officeDocument/2006/relationships/image" Target="../media/image32.png"/><Relationship Id="rId5" Type="http://schemas.openxmlformats.org/officeDocument/2006/relationships/image" Target="../media/image33.png"/><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3.png"/><Relationship Id="rId1" Type="http://schemas.openxmlformats.org/officeDocument/2006/relationships/slideLayout" Target="../slideLayouts/slideLayout12.xml"/><Relationship Id="rId5" Type="http://schemas.openxmlformats.org/officeDocument/2006/relationships/image" Target="../media/image54.png"/><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image" Target="../media/image20.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8.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VIGILANCIA ACTIVA"/>
          <p:cNvSpPr txBox="1">
            <a:spLocks noGrp="1"/>
          </p:cNvSpPr>
          <p:nvPr>
            <p:ph type="title"/>
          </p:nvPr>
        </p:nvSpPr>
        <p:spPr>
          <a:xfrm>
            <a:off x="3408312" y="2168525"/>
            <a:ext cx="6091288" cy="1325563"/>
          </a:xfrm>
          <a:prstGeom prst="rect">
            <a:avLst/>
          </a:prstGeom>
        </p:spPr>
        <p:txBody>
          <a:bodyPr/>
          <a:lstStyle/>
          <a:p>
            <a:r>
              <a:t>VIGILANCIA ACTIVA</a:t>
            </a:r>
          </a:p>
        </p:txBody>
      </p:sp>
      <p:pic>
        <p:nvPicPr>
          <p:cNvPr id="317" name="Imagen" descr="Imagen"/>
          <p:cNvPicPr>
            <a:picLocks noChangeAspect="1"/>
          </p:cNvPicPr>
          <p:nvPr/>
        </p:nvPicPr>
        <p:blipFill>
          <a:blip r:embed="rId2"/>
          <a:srcRect l="47" r="613" b="761"/>
          <a:stretch>
            <a:fillRect/>
          </a:stretch>
        </p:blipFill>
        <p:spPr>
          <a:xfrm>
            <a:off x="3468416" y="3645583"/>
            <a:ext cx="559237" cy="775110"/>
          </a:xfrm>
          <a:custGeom>
            <a:avLst/>
            <a:gdLst/>
            <a:ahLst/>
            <a:cxnLst>
              <a:cxn ang="0">
                <a:pos x="wd2" y="hd2"/>
              </a:cxn>
              <a:cxn ang="5400000">
                <a:pos x="wd2" y="hd2"/>
              </a:cxn>
              <a:cxn ang="10800000">
                <a:pos x="wd2" y="hd2"/>
              </a:cxn>
              <a:cxn ang="16200000">
                <a:pos x="wd2" y="hd2"/>
              </a:cxn>
            </a:cxnLst>
            <a:rect l="0" t="0" r="r" b="b"/>
            <a:pathLst>
              <a:path w="21487" h="21595" extrusionOk="0">
                <a:moveTo>
                  <a:pt x="11810" y="0"/>
                </a:moveTo>
                <a:cubicBezTo>
                  <a:pt x="11226" y="0"/>
                  <a:pt x="11069" y="30"/>
                  <a:pt x="10819" y="199"/>
                </a:cubicBezTo>
                <a:cubicBezTo>
                  <a:pt x="10654" y="309"/>
                  <a:pt x="10529" y="470"/>
                  <a:pt x="10529" y="553"/>
                </a:cubicBezTo>
                <a:cubicBezTo>
                  <a:pt x="10529" y="637"/>
                  <a:pt x="10445" y="780"/>
                  <a:pt x="10362" y="862"/>
                </a:cubicBezTo>
                <a:cubicBezTo>
                  <a:pt x="10223" y="1001"/>
                  <a:pt x="10198" y="983"/>
                  <a:pt x="9965" y="697"/>
                </a:cubicBezTo>
                <a:cubicBezTo>
                  <a:pt x="9740" y="421"/>
                  <a:pt x="9681" y="403"/>
                  <a:pt x="9355" y="442"/>
                </a:cubicBezTo>
                <a:cubicBezTo>
                  <a:pt x="9155" y="467"/>
                  <a:pt x="8648" y="592"/>
                  <a:pt x="8227" y="730"/>
                </a:cubicBezTo>
                <a:cubicBezTo>
                  <a:pt x="7396" y="1002"/>
                  <a:pt x="7319" y="1095"/>
                  <a:pt x="7556" y="1692"/>
                </a:cubicBezTo>
                <a:cubicBezTo>
                  <a:pt x="7624" y="1865"/>
                  <a:pt x="7639" y="1986"/>
                  <a:pt x="7556" y="2046"/>
                </a:cubicBezTo>
                <a:cubicBezTo>
                  <a:pt x="7473" y="2106"/>
                  <a:pt x="6648" y="2134"/>
                  <a:pt x="5131" y="2134"/>
                </a:cubicBezTo>
                <a:cubicBezTo>
                  <a:pt x="3325" y="2134"/>
                  <a:pt x="2800" y="2166"/>
                  <a:pt x="2676" y="2256"/>
                </a:cubicBezTo>
                <a:cubicBezTo>
                  <a:pt x="2449" y="2421"/>
                  <a:pt x="221" y="8071"/>
                  <a:pt x="221" y="8481"/>
                </a:cubicBezTo>
                <a:cubicBezTo>
                  <a:pt x="221" y="8608"/>
                  <a:pt x="161" y="8778"/>
                  <a:pt x="84" y="8868"/>
                </a:cubicBezTo>
                <a:cubicBezTo>
                  <a:pt x="-28" y="8998"/>
                  <a:pt x="-28" y="9070"/>
                  <a:pt x="84" y="9200"/>
                </a:cubicBezTo>
                <a:cubicBezTo>
                  <a:pt x="161" y="9289"/>
                  <a:pt x="219" y="9505"/>
                  <a:pt x="221" y="9675"/>
                </a:cubicBezTo>
                <a:cubicBezTo>
                  <a:pt x="222" y="9845"/>
                  <a:pt x="334" y="10228"/>
                  <a:pt x="480" y="10538"/>
                </a:cubicBezTo>
                <a:cubicBezTo>
                  <a:pt x="686" y="10975"/>
                  <a:pt x="737" y="11181"/>
                  <a:pt x="663" y="11411"/>
                </a:cubicBezTo>
                <a:cubicBezTo>
                  <a:pt x="611" y="11575"/>
                  <a:pt x="559" y="11975"/>
                  <a:pt x="557" y="12307"/>
                </a:cubicBezTo>
                <a:cubicBezTo>
                  <a:pt x="552" y="13426"/>
                  <a:pt x="1654" y="15382"/>
                  <a:pt x="3149" y="16918"/>
                </a:cubicBezTo>
                <a:cubicBezTo>
                  <a:pt x="4910" y="18725"/>
                  <a:pt x="8308" y="20903"/>
                  <a:pt x="10179" y="21418"/>
                </a:cubicBezTo>
                <a:cubicBezTo>
                  <a:pt x="10598" y="21534"/>
                  <a:pt x="11187" y="21591"/>
                  <a:pt x="11780" y="21595"/>
                </a:cubicBezTo>
                <a:cubicBezTo>
                  <a:pt x="12372" y="21600"/>
                  <a:pt x="12969" y="21549"/>
                  <a:pt x="13396" y="21440"/>
                </a:cubicBezTo>
                <a:cubicBezTo>
                  <a:pt x="16123" y="20745"/>
                  <a:pt x="19434" y="17371"/>
                  <a:pt x="20532" y="14164"/>
                </a:cubicBezTo>
                <a:cubicBezTo>
                  <a:pt x="21054" y="12640"/>
                  <a:pt x="21117" y="12201"/>
                  <a:pt x="20898" y="11489"/>
                </a:cubicBezTo>
                <a:cubicBezTo>
                  <a:pt x="20679" y="10774"/>
                  <a:pt x="20330" y="10331"/>
                  <a:pt x="19922" y="10261"/>
                </a:cubicBezTo>
                <a:cubicBezTo>
                  <a:pt x="19664" y="10217"/>
                  <a:pt x="19641" y="10164"/>
                  <a:pt x="19511" y="9443"/>
                </a:cubicBezTo>
                <a:cubicBezTo>
                  <a:pt x="19366" y="8637"/>
                  <a:pt x="19045" y="7961"/>
                  <a:pt x="18596" y="7475"/>
                </a:cubicBezTo>
                <a:cubicBezTo>
                  <a:pt x="18414" y="7277"/>
                  <a:pt x="18378" y="7158"/>
                  <a:pt x="18459" y="7088"/>
                </a:cubicBezTo>
                <a:cubicBezTo>
                  <a:pt x="18522" y="7033"/>
                  <a:pt x="19178" y="6698"/>
                  <a:pt x="19922" y="6325"/>
                </a:cubicBezTo>
                <a:cubicBezTo>
                  <a:pt x="20667" y="5952"/>
                  <a:pt x="21347" y="5568"/>
                  <a:pt x="21432" y="5473"/>
                </a:cubicBezTo>
                <a:cubicBezTo>
                  <a:pt x="21572" y="5318"/>
                  <a:pt x="21492" y="5168"/>
                  <a:pt x="20609" y="3903"/>
                </a:cubicBezTo>
                <a:cubicBezTo>
                  <a:pt x="19796" y="2739"/>
                  <a:pt x="19584" y="2500"/>
                  <a:pt x="19358" y="2477"/>
                </a:cubicBezTo>
                <a:cubicBezTo>
                  <a:pt x="19209" y="2461"/>
                  <a:pt x="18400" y="2648"/>
                  <a:pt x="17559" y="2886"/>
                </a:cubicBezTo>
                <a:lnTo>
                  <a:pt x="16034" y="3317"/>
                </a:lnTo>
                <a:lnTo>
                  <a:pt x="15775" y="3085"/>
                </a:lnTo>
                <a:cubicBezTo>
                  <a:pt x="15451" y="2813"/>
                  <a:pt x="15439" y="2746"/>
                  <a:pt x="15729" y="1858"/>
                </a:cubicBezTo>
                <a:cubicBezTo>
                  <a:pt x="15899" y="1341"/>
                  <a:pt x="15922" y="1111"/>
                  <a:pt x="15836" y="995"/>
                </a:cubicBezTo>
                <a:cubicBezTo>
                  <a:pt x="15710" y="823"/>
                  <a:pt x="14689" y="509"/>
                  <a:pt x="14036" y="442"/>
                </a:cubicBezTo>
                <a:cubicBezTo>
                  <a:pt x="13692" y="407"/>
                  <a:pt x="13593" y="434"/>
                  <a:pt x="13426" y="619"/>
                </a:cubicBezTo>
                <a:cubicBezTo>
                  <a:pt x="13202" y="866"/>
                  <a:pt x="13015" y="820"/>
                  <a:pt x="13015" y="531"/>
                </a:cubicBezTo>
                <a:cubicBezTo>
                  <a:pt x="13015" y="180"/>
                  <a:pt x="12596" y="0"/>
                  <a:pt x="11810" y="0"/>
                </a:cubicBezTo>
                <a:close/>
              </a:path>
            </a:pathLst>
          </a:custGeom>
          <a:ln w="12700">
            <a:miter lim="400000"/>
          </a:ln>
        </p:spPr>
      </p:pic>
      <p:pic>
        <p:nvPicPr>
          <p:cNvPr id="318" name="Imagen" descr="Imagen"/>
          <p:cNvPicPr>
            <a:picLocks noChangeAspect="1"/>
          </p:cNvPicPr>
          <p:nvPr/>
        </p:nvPicPr>
        <p:blipFill>
          <a:blip r:embed="rId3"/>
          <a:stretch>
            <a:fillRect/>
          </a:stretch>
        </p:blipFill>
        <p:spPr>
          <a:xfrm>
            <a:off x="6281892" y="3618019"/>
            <a:ext cx="871123" cy="871123"/>
          </a:xfrm>
          <a:prstGeom prst="rect">
            <a:avLst/>
          </a:prstGeom>
          <a:ln w="12700">
            <a:miter lim="400000"/>
          </a:ln>
        </p:spPr>
      </p:pic>
      <p:pic>
        <p:nvPicPr>
          <p:cNvPr id="319" name="Imagen" descr="Imagen"/>
          <p:cNvPicPr>
            <a:picLocks noChangeAspect="1"/>
          </p:cNvPicPr>
          <p:nvPr/>
        </p:nvPicPr>
        <p:blipFill>
          <a:blip r:embed="rId4"/>
          <a:stretch>
            <a:fillRect/>
          </a:stretch>
        </p:blipFill>
        <p:spPr>
          <a:xfrm>
            <a:off x="4666012" y="3564820"/>
            <a:ext cx="977521" cy="977521"/>
          </a:xfrm>
          <a:prstGeom prst="rect">
            <a:avLst/>
          </a:prstGeom>
          <a:ln w="12700">
            <a:miter lim="400000"/>
          </a:ln>
        </p:spPr>
      </p:pic>
      <p:pic>
        <p:nvPicPr>
          <p:cNvPr id="320" name="Imagen" descr="Imagen"/>
          <p:cNvPicPr>
            <a:picLocks noChangeAspect="1"/>
          </p:cNvPicPr>
          <p:nvPr/>
        </p:nvPicPr>
        <p:blipFill>
          <a:blip r:embed="rId5"/>
          <a:srcRect l="13991" t="16255" r="14025" b="16214"/>
          <a:stretch>
            <a:fillRect/>
          </a:stretch>
        </p:blipFill>
        <p:spPr>
          <a:xfrm>
            <a:off x="7904688" y="3597607"/>
            <a:ext cx="928501" cy="871062"/>
          </a:xfrm>
          <a:custGeom>
            <a:avLst/>
            <a:gdLst/>
            <a:ahLst/>
            <a:cxnLst>
              <a:cxn ang="0">
                <a:pos x="wd2" y="hd2"/>
              </a:cxn>
              <a:cxn ang="5400000">
                <a:pos x="wd2" y="hd2"/>
              </a:cxn>
              <a:cxn ang="10800000">
                <a:pos x="wd2" y="hd2"/>
              </a:cxn>
              <a:cxn ang="16200000">
                <a:pos x="wd2" y="hd2"/>
              </a:cxn>
            </a:cxnLst>
            <a:rect l="0" t="0" r="r" b="b"/>
            <a:pathLst>
              <a:path w="21550" h="21572" extrusionOk="0">
                <a:moveTo>
                  <a:pt x="7493" y="19"/>
                </a:moveTo>
                <a:cubicBezTo>
                  <a:pt x="7077" y="-24"/>
                  <a:pt x="6655" y="6"/>
                  <a:pt x="6204" y="98"/>
                </a:cubicBezTo>
                <a:cubicBezTo>
                  <a:pt x="5373" y="267"/>
                  <a:pt x="4532" y="748"/>
                  <a:pt x="3947" y="1405"/>
                </a:cubicBezTo>
                <a:cubicBezTo>
                  <a:pt x="3856" y="1507"/>
                  <a:pt x="3661" y="1764"/>
                  <a:pt x="3505" y="1975"/>
                </a:cubicBezTo>
                <a:cubicBezTo>
                  <a:pt x="2858" y="2846"/>
                  <a:pt x="2607" y="3140"/>
                  <a:pt x="1663" y="4098"/>
                </a:cubicBezTo>
                <a:cubicBezTo>
                  <a:pt x="860" y="4913"/>
                  <a:pt x="334" y="5902"/>
                  <a:pt x="124" y="7008"/>
                </a:cubicBezTo>
                <a:cubicBezTo>
                  <a:pt x="60" y="7344"/>
                  <a:pt x="17" y="7676"/>
                  <a:pt x="5" y="8000"/>
                </a:cubicBezTo>
                <a:cubicBezTo>
                  <a:pt x="-33" y="8975"/>
                  <a:pt x="170" y="9907"/>
                  <a:pt x="603" y="10851"/>
                </a:cubicBezTo>
                <a:cubicBezTo>
                  <a:pt x="809" y="11300"/>
                  <a:pt x="835" y="11478"/>
                  <a:pt x="769" y="11922"/>
                </a:cubicBezTo>
                <a:cubicBezTo>
                  <a:pt x="572" y="13257"/>
                  <a:pt x="697" y="14056"/>
                  <a:pt x="1230" y="14812"/>
                </a:cubicBezTo>
                <a:cubicBezTo>
                  <a:pt x="1609" y="15350"/>
                  <a:pt x="2250" y="15845"/>
                  <a:pt x="3532" y="16581"/>
                </a:cubicBezTo>
                <a:cubicBezTo>
                  <a:pt x="5221" y="17550"/>
                  <a:pt x="5861" y="18013"/>
                  <a:pt x="6858" y="19028"/>
                </a:cubicBezTo>
                <a:cubicBezTo>
                  <a:pt x="7898" y="20089"/>
                  <a:pt x="8796" y="20729"/>
                  <a:pt x="9805" y="21122"/>
                </a:cubicBezTo>
                <a:cubicBezTo>
                  <a:pt x="10340" y="21330"/>
                  <a:pt x="11035" y="21496"/>
                  <a:pt x="11555" y="21535"/>
                </a:cubicBezTo>
                <a:cubicBezTo>
                  <a:pt x="11679" y="21544"/>
                  <a:pt x="11786" y="21555"/>
                  <a:pt x="11795" y="21564"/>
                </a:cubicBezTo>
                <a:cubicBezTo>
                  <a:pt x="11803" y="21574"/>
                  <a:pt x="12017" y="21576"/>
                  <a:pt x="12264" y="21564"/>
                </a:cubicBezTo>
                <a:cubicBezTo>
                  <a:pt x="12511" y="21552"/>
                  <a:pt x="12728" y="21545"/>
                  <a:pt x="12753" y="21545"/>
                </a:cubicBezTo>
                <a:cubicBezTo>
                  <a:pt x="12882" y="21540"/>
                  <a:pt x="13704" y="21368"/>
                  <a:pt x="13950" y="21299"/>
                </a:cubicBezTo>
                <a:cubicBezTo>
                  <a:pt x="14789" y="21062"/>
                  <a:pt x="15656" y="20603"/>
                  <a:pt x="16456" y="19962"/>
                </a:cubicBezTo>
                <a:cubicBezTo>
                  <a:pt x="16948" y="19567"/>
                  <a:pt x="17577" y="18846"/>
                  <a:pt x="18012" y="18163"/>
                </a:cubicBezTo>
                <a:cubicBezTo>
                  <a:pt x="18295" y="17720"/>
                  <a:pt x="18516" y="17443"/>
                  <a:pt x="19210" y="16689"/>
                </a:cubicBezTo>
                <a:cubicBezTo>
                  <a:pt x="20071" y="15752"/>
                  <a:pt x="20424" y="15239"/>
                  <a:pt x="20822" y="14369"/>
                </a:cubicBezTo>
                <a:cubicBezTo>
                  <a:pt x="21231" y="13475"/>
                  <a:pt x="21449" y="12627"/>
                  <a:pt x="21531" y="11588"/>
                </a:cubicBezTo>
                <a:cubicBezTo>
                  <a:pt x="21567" y="11130"/>
                  <a:pt x="21549" y="10415"/>
                  <a:pt x="21494" y="9947"/>
                </a:cubicBezTo>
                <a:cubicBezTo>
                  <a:pt x="21456" y="9623"/>
                  <a:pt x="21318" y="8898"/>
                  <a:pt x="21282" y="8826"/>
                </a:cubicBezTo>
                <a:cubicBezTo>
                  <a:pt x="21268" y="8798"/>
                  <a:pt x="21253" y="8740"/>
                  <a:pt x="21245" y="8698"/>
                </a:cubicBezTo>
                <a:cubicBezTo>
                  <a:pt x="21238" y="8656"/>
                  <a:pt x="21187" y="8493"/>
                  <a:pt x="21135" y="8335"/>
                </a:cubicBezTo>
                <a:cubicBezTo>
                  <a:pt x="20807" y="7351"/>
                  <a:pt x="20292" y="6449"/>
                  <a:pt x="19615" y="5671"/>
                </a:cubicBezTo>
                <a:cubicBezTo>
                  <a:pt x="19368" y="5387"/>
                  <a:pt x="18838" y="4886"/>
                  <a:pt x="18639" y="4747"/>
                </a:cubicBezTo>
                <a:cubicBezTo>
                  <a:pt x="17795" y="4160"/>
                  <a:pt x="17335" y="3722"/>
                  <a:pt x="16916" y="3135"/>
                </a:cubicBezTo>
                <a:cubicBezTo>
                  <a:pt x="16585" y="2670"/>
                  <a:pt x="16383" y="2438"/>
                  <a:pt x="16078" y="2142"/>
                </a:cubicBezTo>
                <a:cubicBezTo>
                  <a:pt x="15404" y="1490"/>
                  <a:pt x="14489" y="1006"/>
                  <a:pt x="13591" y="825"/>
                </a:cubicBezTo>
                <a:cubicBezTo>
                  <a:pt x="13126" y="732"/>
                  <a:pt x="12667" y="707"/>
                  <a:pt x="12264" y="747"/>
                </a:cubicBezTo>
                <a:cubicBezTo>
                  <a:pt x="12063" y="766"/>
                  <a:pt x="11841" y="793"/>
                  <a:pt x="11767" y="806"/>
                </a:cubicBezTo>
                <a:cubicBezTo>
                  <a:pt x="11600" y="835"/>
                  <a:pt x="10552" y="835"/>
                  <a:pt x="10349" y="806"/>
                </a:cubicBezTo>
                <a:cubicBezTo>
                  <a:pt x="9802" y="727"/>
                  <a:pt x="9312" y="592"/>
                  <a:pt x="8764" y="363"/>
                </a:cubicBezTo>
                <a:cubicBezTo>
                  <a:pt x="8320" y="178"/>
                  <a:pt x="7909" y="63"/>
                  <a:pt x="7493" y="19"/>
                </a:cubicBezTo>
                <a:close/>
              </a:path>
            </a:pathLst>
          </a:cu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Línea"/>
          <p:cNvSpPr/>
          <p:nvPr/>
        </p:nvSpPr>
        <p:spPr>
          <a:xfrm flipH="1" flipV="1">
            <a:off x="1598244" y="2944031"/>
            <a:ext cx="2079671" cy="1"/>
          </a:xfrm>
          <a:prstGeom prst="line">
            <a:avLst/>
          </a:prstGeom>
          <a:ln w="38100">
            <a:solidFill>
              <a:srgbClr val="535353"/>
            </a:solidFill>
            <a:miter/>
          </a:ln>
        </p:spPr>
        <p:txBody>
          <a:bodyPr lIns="45719" rIns="45719"/>
          <a:lstStyle/>
          <a:p>
            <a:endParaRPr/>
          </a:p>
        </p:txBody>
      </p:sp>
      <p:sp>
        <p:nvSpPr>
          <p:cNvPr id="323" name="Línea"/>
          <p:cNvSpPr/>
          <p:nvPr/>
        </p:nvSpPr>
        <p:spPr>
          <a:xfrm flipV="1">
            <a:off x="3484302" y="1188438"/>
            <a:ext cx="1" cy="208811"/>
          </a:xfrm>
          <a:prstGeom prst="line">
            <a:avLst/>
          </a:prstGeom>
          <a:ln w="38100">
            <a:solidFill>
              <a:srgbClr val="535353"/>
            </a:solidFill>
            <a:miter/>
          </a:ln>
        </p:spPr>
        <p:txBody>
          <a:bodyPr lIns="45719" rIns="45719"/>
          <a:lstStyle/>
          <a:p>
            <a:endParaRPr/>
          </a:p>
        </p:txBody>
      </p:sp>
      <p:sp>
        <p:nvSpPr>
          <p:cNvPr id="324" name="Línea"/>
          <p:cNvSpPr/>
          <p:nvPr/>
        </p:nvSpPr>
        <p:spPr>
          <a:xfrm flipV="1">
            <a:off x="1413550" y="1378086"/>
            <a:ext cx="1" cy="1270001"/>
          </a:xfrm>
          <a:prstGeom prst="line">
            <a:avLst/>
          </a:prstGeom>
          <a:ln w="38100">
            <a:solidFill>
              <a:srgbClr val="535353"/>
            </a:solidFill>
            <a:miter/>
          </a:ln>
        </p:spPr>
        <p:txBody>
          <a:bodyPr lIns="45719" rIns="45719"/>
          <a:lstStyle/>
          <a:p>
            <a:endParaRPr/>
          </a:p>
        </p:txBody>
      </p:sp>
      <p:sp>
        <p:nvSpPr>
          <p:cNvPr id="325" name="Enfermedad renal crónica por Fabry  0.01%.*"/>
          <p:cNvSpPr txBox="1"/>
          <p:nvPr/>
        </p:nvSpPr>
        <p:spPr>
          <a:xfrm>
            <a:off x="182504" y="76872"/>
            <a:ext cx="10499475"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2500">
                <a:latin typeface="Arial"/>
                <a:ea typeface="Arial"/>
                <a:cs typeface="Arial"/>
                <a:sym typeface="Arial"/>
              </a:defRPr>
            </a:lvl1pPr>
          </a:lstStyle>
          <a:p>
            <a:r>
              <a:t>Enfermedad de Fabry: Pacientes pre-sintomáticos u oligosintomáticos</a:t>
            </a:r>
          </a:p>
        </p:txBody>
      </p:sp>
      <p:sp>
        <p:nvSpPr>
          <p:cNvPr id="326" name="Rectángulo redondeado"/>
          <p:cNvSpPr/>
          <p:nvPr/>
        </p:nvSpPr>
        <p:spPr>
          <a:xfrm>
            <a:off x="2189096" y="548497"/>
            <a:ext cx="2463412" cy="702398"/>
          </a:xfrm>
          <a:prstGeom prst="roundRect">
            <a:avLst>
              <a:gd name="adj" fmla="val 27121"/>
            </a:avLst>
          </a:prstGeom>
          <a:solidFill>
            <a:schemeClr val="accent5">
              <a:satOff val="-19524"/>
              <a:lumOff val="30098"/>
            </a:schemeClr>
          </a:solidFill>
          <a:ln w="19050">
            <a:solidFill>
              <a:srgbClr val="FFFFFF"/>
            </a:solidFill>
            <a:miter/>
          </a:ln>
        </p:spPr>
        <p:txBody>
          <a:bodyPr lIns="45719" rIns="45719" anchor="ctr"/>
          <a:lstStyle/>
          <a:p>
            <a:endParaRPr/>
          </a:p>
        </p:txBody>
      </p:sp>
      <p:sp>
        <p:nvSpPr>
          <p:cNvPr id="327" name="Enfermedad renal crónica por Fabry  0.01%.*"/>
          <p:cNvSpPr txBox="1"/>
          <p:nvPr/>
        </p:nvSpPr>
        <p:spPr>
          <a:xfrm>
            <a:off x="2485018" y="730637"/>
            <a:ext cx="1871568" cy="3381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b="1">
                <a:solidFill>
                  <a:srgbClr val="FFFFFF"/>
                </a:solidFill>
                <a:latin typeface="Arial"/>
                <a:ea typeface="Arial"/>
                <a:cs typeface="Arial"/>
                <a:sym typeface="Arial"/>
              </a:defRPr>
            </a:lvl1pPr>
          </a:lstStyle>
          <a:p>
            <a:r>
              <a:t>Enf. de Fabry</a:t>
            </a:r>
          </a:p>
        </p:txBody>
      </p:sp>
      <p:sp>
        <p:nvSpPr>
          <p:cNvPr id="328" name="Rectángulo redondeado"/>
          <p:cNvSpPr/>
          <p:nvPr/>
        </p:nvSpPr>
        <p:spPr>
          <a:xfrm>
            <a:off x="445521" y="2592832"/>
            <a:ext cx="1852517" cy="702399"/>
          </a:xfrm>
          <a:prstGeom prst="roundRect">
            <a:avLst>
              <a:gd name="adj" fmla="val 27121"/>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329" name="Enfermedad renal crónica por Fabry  0.01%.*"/>
          <p:cNvSpPr txBox="1"/>
          <p:nvPr/>
        </p:nvSpPr>
        <p:spPr>
          <a:xfrm>
            <a:off x="435996" y="2774973"/>
            <a:ext cx="1871567" cy="3381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b="1">
                <a:solidFill>
                  <a:srgbClr val="FFFFFF"/>
                </a:solidFill>
                <a:latin typeface="Arial"/>
                <a:ea typeface="Arial"/>
                <a:cs typeface="Arial"/>
                <a:sym typeface="Arial"/>
              </a:defRPr>
            </a:lvl1pPr>
          </a:lstStyle>
          <a:p>
            <a:r>
              <a:t>Screening</a:t>
            </a:r>
          </a:p>
        </p:txBody>
      </p:sp>
      <p:sp>
        <p:nvSpPr>
          <p:cNvPr id="330" name="Rectángulo redondeado"/>
          <p:cNvSpPr/>
          <p:nvPr/>
        </p:nvSpPr>
        <p:spPr>
          <a:xfrm>
            <a:off x="3659555" y="1639079"/>
            <a:ext cx="1852517" cy="702398"/>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331" name="Enfermedad renal crónica por Fabry  0.01%.*"/>
          <p:cNvSpPr txBox="1"/>
          <p:nvPr/>
        </p:nvSpPr>
        <p:spPr>
          <a:xfrm>
            <a:off x="3650030" y="1675169"/>
            <a:ext cx="1871567" cy="630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b="1">
                <a:solidFill>
                  <a:srgbClr val="FFFFFF"/>
                </a:solidFill>
                <a:latin typeface="Arial"/>
                <a:ea typeface="Arial"/>
                <a:cs typeface="Arial"/>
                <a:sym typeface="Arial"/>
              </a:defRPr>
            </a:lvl1pPr>
          </a:lstStyle>
          <a:p>
            <a:r>
              <a:t>Screening Neonatal</a:t>
            </a:r>
          </a:p>
        </p:txBody>
      </p:sp>
      <p:sp>
        <p:nvSpPr>
          <p:cNvPr id="332" name="Rectángulo redondeado"/>
          <p:cNvSpPr/>
          <p:nvPr/>
        </p:nvSpPr>
        <p:spPr>
          <a:xfrm>
            <a:off x="3659555" y="2570024"/>
            <a:ext cx="1852517"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333" name="Enfermedad renal crónica por Fabry  0.01%.*"/>
          <p:cNvSpPr txBox="1"/>
          <p:nvPr/>
        </p:nvSpPr>
        <p:spPr>
          <a:xfrm>
            <a:off x="3650030" y="2606115"/>
            <a:ext cx="1871567" cy="6302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2000" b="1">
                <a:solidFill>
                  <a:srgbClr val="FFFFFF"/>
                </a:solidFill>
                <a:latin typeface="Arial"/>
                <a:ea typeface="Arial"/>
                <a:cs typeface="Arial"/>
                <a:sym typeface="Arial"/>
              </a:defRPr>
            </a:pPr>
            <a:r>
              <a:t>Árbol </a:t>
            </a:r>
          </a:p>
          <a:p>
            <a:pPr algn="ctr" defTabSz="588549">
              <a:defRPr sz="2000" b="1">
                <a:solidFill>
                  <a:srgbClr val="FFFFFF"/>
                </a:solidFill>
                <a:latin typeface="Arial"/>
                <a:ea typeface="Arial"/>
                <a:cs typeface="Arial"/>
                <a:sym typeface="Arial"/>
              </a:defRPr>
            </a:pPr>
            <a:r>
              <a:t>familiar</a:t>
            </a:r>
          </a:p>
        </p:txBody>
      </p:sp>
      <p:sp>
        <p:nvSpPr>
          <p:cNvPr id="334" name="Rectángulo redondeado"/>
          <p:cNvSpPr/>
          <p:nvPr/>
        </p:nvSpPr>
        <p:spPr>
          <a:xfrm>
            <a:off x="3659555" y="3546585"/>
            <a:ext cx="1852517"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335" name="Enfermedad renal crónica por Fabry  0.01%.*"/>
          <p:cNvSpPr txBox="1"/>
          <p:nvPr/>
        </p:nvSpPr>
        <p:spPr>
          <a:xfrm>
            <a:off x="3650030" y="3582676"/>
            <a:ext cx="1871567" cy="6302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b="1">
                <a:solidFill>
                  <a:srgbClr val="FFFFFF"/>
                </a:solidFill>
                <a:latin typeface="Arial"/>
                <a:ea typeface="Arial"/>
                <a:cs typeface="Arial"/>
                <a:sym typeface="Arial"/>
              </a:defRPr>
            </a:lvl1pPr>
          </a:lstStyle>
          <a:p>
            <a:r>
              <a:t>Clínica y síntomas</a:t>
            </a:r>
          </a:p>
        </p:txBody>
      </p:sp>
      <p:sp>
        <p:nvSpPr>
          <p:cNvPr id="336" name="Línea"/>
          <p:cNvSpPr/>
          <p:nvPr/>
        </p:nvSpPr>
        <p:spPr>
          <a:xfrm flipH="1" flipV="1">
            <a:off x="1415800" y="1387723"/>
            <a:ext cx="2079670" cy="1"/>
          </a:xfrm>
          <a:prstGeom prst="line">
            <a:avLst/>
          </a:prstGeom>
          <a:ln w="38100">
            <a:solidFill>
              <a:srgbClr val="535353"/>
            </a:solidFill>
            <a:miter/>
          </a:ln>
        </p:spPr>
        <p:txBody>
          <a:bodyPr lIns="45719" rIns="45719"/>
          <a:lstStyle/>
          <a:p>
            <a:endParaRPr/>
          </a:p>
        </p:txBody>
      </p:sp>
      <p:sp>
        <p:nvSpPr>
          <p:cNvPr id="337" name="Línea"/>
          <p:cNvSpPr/>
          <p:nvPr/>
        </p:nvSpPr>
        <p:spPr>
          <a:xfrm flipV="1">
            <a:off x="3217746" y="1948642"/>
            <a:ext cx="1" cy="1945164"/>
          </a:xfrm>
          <a:prstGeom prst="line">
            <a:avLst/>
          </a:prstGeom>
          <a:ln w="38100">
            <a:solidFill>
              <a:srgbClr val="535353"/>
            </a:solidFill>
            <a:miter/>
          </a:ln>
        </p:spPr>
        <p:txBody>
          <a:bodyPr lIns="45719" rIns="45719"/>
          <a:lstStyle/>
          <a:p>
            <a:endParaRPr/>
          </a:p>
        </p:txBody>
      </p:sp>
      <p:sp>
        <p:nvSpPr>
          <p:cNvPr id="338" name="Línea"/>
          <p:cNvSpPr/>
          <p:nvPr/>
        </p:nvSpPr>
        <p:spPr>
          <a:xfrm flipH="1">
            <a:off x="3201645" y="3897784"/>
            <a:ext cx="438314" cy="1"/>
          </a:xfrm>
          <a:prstGeom prst="line">
            <a:avLst/>
          </a:prstGeom>
          <a:ln w="38100">
            <a:solidFill>
              <a:srgbClr val="535353"/>
            </a:solidFill>
            <a:miter/>
          </a:ln>
        </p:spPr>
        <p:txBody>
          <a:bodyPr lIns="45719" rIns="45719"/>
          <a:lstStyle/>
          <a:p>
            <a:endParaRPr/>
          </a:p>
        </p:txBody>
      </p:sp>
      <p:sp>
        <p:nvSpPr>
          <p:cNvPr id="339" name="Línea"/>
          <p:cNvSpPr/>
          <p:nvPr/>
        </p:nvSpPr>
        <p:spPr>
          <a:xfrm flipH="1">
            <a:off x="3214345" y="1965358"/>
            <a:ext cx="438314" cy="1"/>
          </a:xfrm>
          <a:prstGeom prst="line">
            <a:avLst/>
          </a:prstGeom>
          <a:ln w="38100">
            <a:solidFill>
              <a:srgbClr val="535353"/>
            </a:solidFill>
            <a:miter/>
          </a:ln>
        </p:spPr>
        <p:txBody>
          <a:bodyPr lIns="45719" rIns="45719"/>
          <a:lstStyle/>
          <a:p>
            <a:endParaRPr/>
          </a:p>
        </p:txBody>
      </p:sp>
      <p:pic>
        <p:nvPicPr>
          <p:cNvPr id="340" name="Imagen" descr="Imagen"/>
          <p:cNvPicPr>
            <a:picLocks noChangeAspect="1"/>
          </p:cNvPicPr>
          <p:nvPr/>
        </p:nvPicPr>
        <p:blipFill>
          <a:blip r:embed="rId2"/>
          <a:stretch>
            <a:fillRect/>
          </a:stretch>
        </p:blipFill>
        <p:spPr>
          <a:xfrm>
            <a:off x="791721" y="3537060"/>
            <a:ext cx="1243659" cy="1991127"/>
          </a:xfrm>
          <a:prstGeom prst="rect">
            <a:avLst/>
          </a:prstGeom>
          <a:ln w="12700">
            <a:miter lim="400000"/>
          </a:ln>
        </p:spPr>
      </p:pic>
      <p:sp>
        <p:nvSpPr>
          <p:cNvPr id="341" name="Enfermedad renal crónica por Fabry  0.01%.*"/>
          <p:cNvSpPr txBox="1"/>
          <p:nvPr/>
        </p:nvSpPr>
        <p:spPr>
          <a:xfrm>
            <a:off x="473409" y="5519806"/>
            <a:ext cx="1880283"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Pre-sintomático</a:t>
            </a:r>
          </a:p>
        </p:txBody>
      </p:sp>
      <p:sp>
        <p:nvSpPr>
          <p:cNvPr id="342" name="Enfermedad renal crónica por Fabry  0.01%.*"/>
          <p:cNvSpPr txBox="1"/>
          <p:nvPr/>
        </p:nvSpPr>
        <p:spPr>
          <a:xfrm>
            <a:off x="5702767" y="1653167"/>
            <a:ext cx="5964361"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Temprana detección y tratamiento. Infrecuente en Latinoamérica. </a:t>
            </a:r>
          </a:p>
        </p:txBody>
      </p:sp>
      <p:sp>
        <p:nvSpPr>
          <p:cNvPr id="343" name="Enfermedad renal crónica por Fabry  0.01%.*"/>
          <p:cNvSpPr txBox="1"/>
          <p:nvPr/>
        </p:nvSpPr>
        <p:spPr>
          <a:xfrm>
            <a:off x="5688905" y="2573326"/>
            <a:ext cx="6481989" cy="695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La identificación del patrón de herencia debe realizase en todos los pacientes y miembros familiares. Detección de pacientes con manifestaciones infrecuentes o individuos asintomáticos. </a:t>
            </a:r>
          </a:p>
        </p:txBody>
      </p:sp>
      <p:sp>
        <p:nvSpPr>
          <p:cNvPr id="344" name="Expert review in diagnostic, therapeutic and follow-up of Fabry disease in Latin America based on patient care standards. Molecular Genetics and Metabolism Reports Volume 43, June 2025."/>
          <p:cNvSpPr txBox="1"/>
          <p:nvPr/>
        </p:nvSpPr>
        <p:spPr>
          <a:xfrm>
            <a:off x="5208832" y="5570417"/>
            <a:ext cx="6952231" cy="4247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lnSpc>
                <a:spcPct val="90000"/>
              </a:lnSpc>
              <a:spcBef>
                <a:spcPts val="1000"/>
              </a:spcBef>
              <a:defRPr sz="1200">
                <a:latin typeface="Arial"/>
                <a:ea typeface="Arial"/>
                <a:cs typeface="Arial"/>
                <a:sym typeface="Arial"/>
              </a:defRPr>
            </a:pPr>
            <a:r>
              <a:t>Expert review in diagnostic, therapeutic and follow-up of Fabry disease in Latin America based on patient care standards. </a:t>
            </a:r>
            <a:r>
              <a:rPr>
                <a:hlinkClick r:id="rId3"/>
              </a:rPr>
              <a:t>Molecular Genetics and Metabolism Reports</a:t>
            </a:r>
            <a:r>
              <a:t> </a:t>
            </a:r>
            <a:r>
              <a:rPr>
                <a:hlinkClick r:id="rId4"/>
              </a:rPr>
              <a:t>Volume 43</a:t>
            </a:r>
            <a:r>
              <a:t>, June 2025.</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Rectángulo redondeado"/>
          <p:cNvSpPr/>
          <p:nvPr/>
        </p:nvSpPr>
        <p:spPr>
          <a:xfrm>
            <a:off x="72727" y="739137"/>
            <a:ext cx="12046546" cy="5147011"/>
          </a:xfrm>
          <a:prstGeom prst="roundRect">
            <a:avLst>
              <a:gd name="adj" fmla="val 6378"/>
            </a:avLst>
          </a:prstGeom>
          <a:solidFill>
            <a:srgbClr val="FFFFFF"/>
          </a:solidFill>
          <a:ln w="38100">
            <a:solidFill>
              <a:schemeClr val="accent5"/>
            </a:solidFill>
            <a:miter/>
          </a:ln>
        </p:spPr>
        <p:txBody>
          <a:bodyPr lIns="45719" rIns="45719" anchor="ctr"/>
          <a:lstStyle/>
          <a:p>
            <a:endParaRPr/>
          </a:p>
        </p:txBody>
      </p:sp>
      <p:sp>
        <p:nvSpPr>
          <p:cNvPr id="347" name="Línea"/>
          <p:cNvSpPr/>
          <p:nvPr/>
        </p:nvSpPr>
        <p:spPr>
          <a:xfrm flipH="1">
            <a:off x="8561930" y="2521985"/>
            <a:ext cx="610395" cy="1"/>
          </a:xfrm>
          <a:prstGeom prst="line">
            <a:avLst/>
          </a:prstGeom>
          <a:ln w="38100">
            <a:solidFill>
              <a:srgbClr val="535353"/>
            </a:solidFill>
            <a:miter/>
          </a:ln>
        </p:spPr>
        <p:txBody>
          <a:bodyPr lIns="45719" rIns="45719"/>
          <a:lstStyle/>
          <a:p>
            <a:endParaRPr/>
          </a:p>
        </p:txBody>
      </p:sp>
      <p:sp>
        <p:nvSpPr>
          <p:cNvPr id="348" name="Línea"/>
          <p:cNvSpPr/>
          <p:nvPr/>
        </p:nvSpPr>
        <p:spPr>
          <a:xfrm flipH="1">
            <a:off x="8561930" y="3389310"/>
            <a:ext cx="610395" cy="1"/>
          </a:xfrm>
          <a:prstGeom prst="line">
            <a:avLst/>
          </a:prstGeom>
          <a:ln w="38100">
            <a:solidFill>
              <a:srgbClr val="535353"/>
            </a:solidFill>
            <a:miter/>
          </a:ln>
        </p:spPr>
        <p:txBody>
          <a:bodyPr lIns="45719" rIns="45719"/>
          <a:lstStyle/>
          <a:p>
            <a:endParaRPr/>
          </a:p>
        </p:txBody>
      </p:sp>
      <p:sp>
        <p:nvSpPr>
          <p:cNvPr id="349" name="Línea"/>
          <p:cNvSpPr/>
          <p:nvPr/>
        </p:nvSpPr>
        <p:spPr>
          <a:xfrm flipH="1">
            <a:off x="8561930" y="4312005"/>
            <a:ext cx="719967" cy="1"/>
          </a:xfrm>
          <a:prstGeom prst="line">
            <a:avLst/>
          </a:prstGeom>
          <a:ln w="38100">
            <a:solidFill>
              <a:srgbClr val="535353"/>
            </a:solidFill>
            <a:miter/>
          </a:ln>
        </p:spPr>
        <p:txBody>
          <a:bodyPr lIns="45719" rIns="45719"/>
          <a:lstStyle/>
          <a:p>
            <a:endParaRPr/>
          </a:p>
        </p:txBody>
      </p:sp>
      <p:sp>
        <p:nvSpPr>
          <p:cNvPr id="350" name="Línea"/>
          <p:cNvSpPr/>
          <p:nvPr/>
        </p:nvSpPr>
        <p:spPr>
          <a:xfrm flipH="1" flipV="1">
            <a:off x="5103911" y="4538647"/>
            <a:ext cx="3449624" cy="1"/>
          </a:xfrm>
          <a:prstGeom prst="line">
            <a:avLst/>
          </a:prstGeom>
          <a:ln w="38100">
            <a:solidFill>
              <a:srgbClr val="535353"/>
            </a:solidFill>
            <a:miter/>
          </a:ln>
        </p:spPr>
        <p:txBody>
          <a:bodyPr lIns="45719" rIns="45719"/>
          <a:lstStyle/>
          <a:p>
            <a:endParaRPr/>
          </a:p>
        </p:txBody>
      </p:sp>
      <p:sp>
        <p:nvSpPr>
          <p:cNvPr id="351" name="Rectángulo redondeado"/>
          <p:cNvSpPr/>
          <p:nvPr/>
        </p:nvSpPr>
        <p:spPr>
          <a:xfrm>
            <a:off x="3178932" y="1752462"/>
            <a:ext cx="2088520" cy="702398"/>
          </a:xfrm>
          <a:prstGeom prst="roundRect">
            <a:avLst>
              <a:gd name="adj" fmla="val 27121"/>
            </a:avLst>
          </a:prstGeom>
          <a:solidFill>
            <a:schemeClr val="accent5">
              <a:satOff val="-19524"/>
              <a:lumOff val="30098"/>
            </a:schemeClr>
          </a:solidFill>
          <a:ln w="19050">
            <a:solidFill>
              <a:srgbClr val="FFFFFF"/>
            </a:solidFill>
            <a:miter/>
          </a:ln>
        </p:spPr>
        <p:txBody>
          <a:bodyPr lIns="45719" rIns="45719" anchor="ctr"/>
          <a:lstStyle/>
          <a:p>
            <a:endParaRPr/>
          </a:p>
        </p:txBody>
      </p:sp>
      <p:pic>
        <p:nvPicPr>
          <p:cNvPr id="352" name="Imagen" descr="Imagen"/>
          <p:cNvPicPr>
            <a:picLocks noChangeAspect="1"/>
          </p:cNvPicPr>
          <p:nvPr/>
        </p:nvPicPr>
        <p:blipFill>
          <a:blip r:embed="rId2"/>
          <a:srcRect l="13554" t="3415" r="13556" b="3412"/>
          <a:stretch>
            <a:fillRect/>
          </a:stretch>
        </p:blipFill>
        <p:spPr>
          <a:xfrm>
            <a:off x="1092492" y="2764704"/>
            <a:ext cx="610395" cy="1249213"/>
          </a:xfrm>
          <a:custGeom>
            <a:avLst/>
            <a:gdLst/>
            <a:ahLst/>
            <a:cxnLst>
              <a:cxn ang="0">
                <a:pos x="wd2" y="hd2"/>
              </a:cxn>
              <a:cxn ang="5400000">
                <a:pos x="wd2" y="hd2"/>
              </a:cxn>
              <a:cxn ang="10800000">
                <a:pos x="wd2" y="hd2"/>
              </a:cxn>
              <a:cxn ang="16200000">
                <a:pos x="wd2" y="hd2"/>
              </a:cxn>
            </a:cxnLst>
            <a:rect l="0" t="0" r="r" b="b"/>
            <a:pathLst>
              <a:path w="21600" h="21534" extrusionOk="0">
                <a:moveTo>
                  <a:pt x="10337" y="20"/>
                </a:moveTo>
                <a:cubicBezTo>
                  <a:pt x="10218" y="-8"/>
                  <a:pt x="10112" y="-9"/>
                  <a:pt x="9943" y="34"/>
                </a:cubicBezTo>
                <a:cubicBezTo>
                  <a:pt x="9474" y="152"/>
                  <a:pt x="9240" y="297"/>
                  <a:pt x="8890" y="649"/>
                </a:cubicBezTo>
                <a:lnTo>
                  <a:pt x="8525" y="998"/>
                </a:lnTo>
                <a:lnTo>
                  <a:pt x="8525" y="1422"/>
                </a:lnTo>
                <a:cubicBezTo>
                  <a:pt x="8523" y="1764"/>
                  <a:pt x="8505" y="1846"/>
                  <a:pt x="8412" y="1860"/>
                </a:cubicBezTo>
                <a:cubicBezTo>
                  <a:pt x="8153" y="1901"/>
                  <a:pt x="8156" y="1999"/>
                  <a:pt x="8427" y="2339"/>
                </a:cubicBezTo>
                <a:cubicBezTo>
                  <a:pt x="8510" y="2445"/>
                  <a:pt x="8657" y="2556"/>
                  <a:pt x="8750" y="2585"/>
                </a:cubicBezTo>
                <a:cubicBezTo>
                  <a:pt x="8977" y="2658"/>
                  <a:pt x="9246" y="3016"/>
                  <a:pt x="9297" y="3311"/>
                </a:cubicBezTo>
                <a:cubicBezTo>
                  <a:pt x="9349" y="3607"/>
                  <a:pt x="9259" y="3678"/>
                  <a:pt x="8609" y="3817"/>
                </a:cubicBezTo>
                <a:cubicBezTo>
                  <a:pt x="8206" y="3903"/>
                  <a:pt x="8061" y="3915"/>
                  <a:pt x="7415" y="3906"/>
                </a:cubicBezTo>
                <a:cubicBezTo>
                  <a:pt x="7015" y="3900"/>
                  <a:pt x="6545" y="3916"/>
                  <a:pt x="6362" y="3940"/>
                </a:cubicBezTo>
                <a:cubicBezTo>
                  <a:pt x="5995" y="3987"/>
                  <a:pt x="4112" y="4466"/>
                  <a:pt x="3623" y="4638"/>
                </a:cubicBezTo>
                <a:cubicBezTo>
                  <a:pt x="3227" y="4778"/>
                  <a:pt x="2801" y="4839"/>
                  <a:pt x="2668" y="4775"/>
                </a:cubicBezTo>
                <a:cubicBezTo>
                  <a:pt x="2533" y="4709"/>
                  <a:pt x="2667" y="4193"/>
                  <a:pt x="2921" y="3803"/>
                </a:cubicBezTo>
                <a:cubicBezTo>
                  <a:pt x="3218" y="3347"/>
                  <a:pt x="3650" y="3031"/>
                  <a:pt x="4241" y="2839"/>
                </a:cubicBezTo>
                <a:cubicBezTo>
                  <a:pt x="4932" y="2613"/>
                  <a:pt x="5071" y="2545"/>
                  <a:pt x="5196" y="2339"/>
                </a:cubicBezTo>
                <a:cubicBezTo>
                  <a:pt x="5294" y="2179"/>
                  <a:pt x="5295" y="2148"/>
                  <a:pt x="5196" y="2079"/>
                </a:cubicBezTo>
                <a:cubicBezTo>
                  <a:pt x="5135" y="2036"/>
                  <a:pt x="5071" y="1973"/>
                  <a:pt x="5070" y="1942"/>
                </a:cubicBezTo>
                <a:cubicBezTo>
                  <a:pt x="5067" y="1808"/>
                  <a:pt x="4971" y="1794"/>
                  <a:pt x="4017" y="1785"/>
                </a:cubicBezTo>
                <a:lnTo>
                  <a:pt x="3076" y="1778"/>
                </a:lnTo>
                <a:lnTo>
                  <a:pt x="2977" y="1922"/>
                </a:lnTo>
                <a:cubicBezTo>
                  <a:pt x="2922" y="2003"/>
                  <a:pt x="2835" y="2166"/>
                  <a:pt x="2795" y="2278"/>
                </a:cubicBezTo>
                <a:cubicBezTo>
                  <a:pt x="2711" y="2511"/>
                  <a:pt x="2422" y="2844"/>
                  <a:pt x="1784" y="3454"/>
                </a:cubicBezTo>
                <a:cubicBezTo>
                  <a:pt x="1537" y="3690"/>
                  <a:pt x="1163" y="4055"/>
                  <a:pt x="941" y="4268"/>
                </a:cubicBezTo>
                <a:cubicBezTo>
                  <a:pt x="523" y="4670"/>
                  <a:pt x="0" y="5495"/>
                  <a:pt x="0" y="5760"/>
                </a:cubicBezTo>
                <a:cubicBezTo>
                  <a:pt x="0" y="6084"/>
                  <a:pt x="1123" y="6196"/>
                  <a:pt x="2837" y="6040"/>
                </a:cubicBezTo>
                <a:cubicBezTo>
                  <a:pt x="3167" y="6011"/>
                  <a:pt x="3247" y="6009"/>
                  <a:pt x="3413" y="6075"/>
                </a:cubicBezTo>
                <a:cubicBezTo>
                  <a:pt x="3806" y="6229"/>
                  <a:pt x="3885" y="6230"/>
                  <a:pt x="4733" y="6075"/>
                </a:cubicBezTo>
                <a:cubicBezTo>
                  <a:pt x="5170" y="5994"/>
                  <a:pt x="5578" y="5931"/>
                  <a:pt x="5646" y="5931"/>
                </a:cubicBezTo>
                <a:cubicBezTo>
                  <a:pt x="5881" y="5931"/>
                  <a:pt x="6084" y="6010"/>
                  <a:pt x="6222" y="6164"/>
                </a:cubicBezTo>
                <a:cubicBezTo>
                  <a:pt x="6345" y="6300"/>
                  <a:pt x="6356" y="6483"/>
                  <a:pt x="6404" y="7799"/>
                </a:cubicBezTo>
                <a:cubicBezTo>
                  <a:pt x="6458" y="9251"/>
                  <a:pt x="6466" y="9281"/>
                  <a:pt x="6306" y="9516"/>
                </a:cubicBezTo>
                <a:cubicBezTo>
                  <a:pt x="6189" y="9687"/>
                  <a:pt x="6142" y="9832"/>
                  <a:pt x="6151" y="10029"/>
                </a:cubicBezTo>
                <a:cubicBezTo>
                  <a:pt x="6161" y="10236"/>
                  <a:pt x="6126" y="10362"/>
                  <a:pt x="5997" y="10528"/>
                </a:cubicBezTo>
                <a:cubicBezTo>
                  <a:pt x="5903" y="10650"/>
                  <a:pt x="5746" y="10859"/>
                  <a:pt x="5646" y="10994"/>
                </a:cubicBezTo>
                <a:lnTo>
                  <a:pt x="5463" y="11240"/>
                </a:lnTo>
                <a:lnTo>
                  <a:pt x="5533" y="12266"/>
                </a:lnTo>
                <a:cubicBezTo>
                  <a:pt x="5574" y="12832"/>
                  <a:pt x="5664" y="13587"/>
                  <a:pt x="5730" y="13942"/>
                </a:cubicBezTo>
                <a:cubicBezTo>
                  <a:pt x="5820" y="14431"/>
                  <a:pt x="5842" y="14965"/>
                  <a:pt x="5828" y="16138"/>
                </a:cubicBezTo>
                <a:cubicBezTo>
                  <a:pt x="5813" y="17420"/>
                  <a:pt x="5832" y="17785"/>
                  <a:pt x="5941" y="18232"/>
                </a:cubicBezTo>
                <a:cubicBezTo>
                  <a:pt x="6013" y="18529"/>
                  <a:pt x="6097" y="18828"/>
                  <a:pt x="6137" y="18895"/>
                </a:cubicBezTo>
                <a:cubicBezTo>
                  <a:pt x="6177" y="18963"/>
                  <a:pt x="6222" y="19182"/>
                  <a:pt x="6222" y="19381"/>
                </a:cubicBezTo>
                <a:cubicBezTo>
                  <a:pt x="6222" y="19698"/>
                  <a:pt x="6185" y="19767"/>
                  <a:pt x="6011" y="19935"/>
                </a:cubicBezTo>
                <a:cubicBezTo>
                  <a:pt x="5902" y="20041"/>
                  <a:pt x="5654" y="20212"/>
                  <a:pt x="5449" y="20318"/>
                </a:cubicBezTo>
                <a:cubicBezTo>
                  <a:pt x="5072" y="20514"/>
                  <a:pt x="4778" y="20765"/>
                  <a:pt x="4775" y="20900"/>
                </a:cubicBezTo>
                <a:cubicBezTo>
                  <a:pt x="4772" y="21053"/>
                  <a:pt x="5064" y="21220"/>
                  <a:pt x="5547" y="21331"/>
                </a:cubicBezTo>
                <a:cubicBezTo>
                  <a:pt x="6507" y="21552"/>
                  <a:pt x="6766" y="21468"/>
                  <a:pt x="7401" y="20736"/>
                </a:cubicBezTo>
                <a:cubicBezTo>
                  <a:pt x="7880" y="20184"/>
                  <a:pt x="7819" y="20346"/>
                  <a:pt x="8019" y="18813"/>
                </a:cubicBezTo>
                <a:cubicBezTo>
                  <a:pt x="8066" y="18458"/>
                  <a:pt x="8167" y="18042"/>
                  <a:pt x="8230" y="17890"/>
                </a:cubicBezTo>
                <a:cubicBezTo>
                  <a:pt x="8419" y="17430"/>
                  <a:pt x="8508" y="17048"/>
                  <a:pt x="8539" y="16563"/>
                </a:cubicBezTo>
                <a:cubicBezTo>
                  <a:pt x="8576" y="15964"/>
                  <a:pt x="8600" y="15882"/>
                  <a:pt x="8904" y="15420"/>
                </a:cubicBezTo>
                <a:cubicBezTo>
                  <a:pt x="9051" y="15197"/>
                  <a:pt x="9289" y="14660"/>
                  <a:pt x="9466" y="14161"/>
                </a:cubicBezTo>
                <a:cubicBezTo>
                  <a:pt x="9827" y="13145"/>
                  <a:pt x="9993" y="12813"/>
                  <a:pt x="10154" y="12813"/>
                </a:cubicBezTo>
                <a:cubicBezTo>
                  <a:pt x="10315" y="12813"/>
                  <a:pt x="10463" y="13050"/>
                  <a:pt x="10954" y="14127"/>
                </a:cubicBezTo>
                <a:cubicBezTo>
                  <a:pt x="11191" y="14645"/>
                  <a:pt x="11489" y="15237"/>
                  <a:pt x="11629" y="15441"/>
                </a:cubicBezTo>
                <a:cubicBezTo>
                  <a:pt x="11915" y="15856"/>
                  <a:pt x="12085" y="16373"/>
                  <a:pt x="12008" y="16597"/>
                </a:cubicBezTo>
                <a:cubicBezTo>
                  <a:pt x="11947" y="16773"/>
                  <a:pt x="12065" y="17249"/>
                  <a:pt x="12317" y="17890"/>
                </a:cubicBezTo>
                <a:cubicBezTo>
                  <a:pt x="12640" y="18710"/>
                  <a:pt x="12714" y="19195"/>
                  <a:pt x="12640" y="20072"/>
                </a:cubicBezTo>
                <a:cubicBezTo>
                  <a:pt x="12632" y="20163"/>
                  <a:pt x="12684" y="20244"/>
                  <a:pt x="12822" y="20332"/>
                </a:cubicBezTo>
                <a:cubicBezTo>
                  <a:pt x="12993" y="20441"/>
                  <a:pt x="13022" y="20497"/>
                  <a:pt x="13019" y="20708"/>
                </a:cubicBezTo>
                <a:cubicBezTo>
                  <a:pt x="13015" y="21042"/>
                  <a:pt x="13325" y="21454"/>
                  <a:pt x="13623" y="21509"/>
                </a:cubicBezTo>
                <a:cubicBezTo>
                  <a:pt x="14066" y="21591"/>
                  <a:pt x="14954" y="21465"/>
                  <a:pt x="15280" y="21276"/>
                </a:cubicBezTo>
                <a:cubicBezTo>
                  <a:pt x="15445" y="21181"/>
                  <a:pt x="15474" y="21143"/>
                  <a:pt x="15435" y="21023"/>
                </a:cubicBezTo>
                <a:cubicBezTo>
                  <a:pt x="15383" y="20866"/>
                  <a:pt x="15085" y="20560"/>
                  <a:pt x="14817" y="20387"/>
                </a:cubicBezTo>
                <a:cubicBezTo>
                  <a:pt x="14722" y="20326"/>
                  <a:pt x="14576" y="20169"/>
                  <a:pt x="14494" y="20038"/>
                </a:cubicBezTo>
                <a:cubicBezTo>
                  <a:pt x="14356" y="19817"/>
                  <a:pt x="14358" y="19788"/>
                  <a:pt x="14466" y="19634"/>
                </a:cubicBezTo>
                <a:cubicBezTo>
                  <a:pt x="14560" y="19500"/>
                  <a:pt x="14564" y="19435"/>
                  <a:pt x="14494" y="19306"/>
                </a:cubicBezTo>
                <a:cubicBezTo>
                  <a:pt x="14422" y="19175"/>
                  <a:pt x="14431" y="19084"/>
                  <a:pt x="14550" y="18772"/>
                </a:cubicBezTo>
                <a:cubicBezTo>
                  <a:pt x="14724" y="18314"/>
                  <a:pt x="14817" y="17525"/>
                  <a:pt x="14803" y="16727"/>
                </a:cubicBezTo>
                <a:cubicBezTo>
                  <a:pt x="14794" y="16218"/>
                  <a:pt x="14767" y="16103"/>
                  <a:pt x="14620" y="15899"/>
                </a:cubicBezTo>
                <a:cubicBezTo>
                  <a:pt x="14467" y="15686"/>
                  <a:pt x="14462" y="15621"/>
                  <a:pt x="14508" y="15256"/>
                </a:cubicBezTo>
                <a:cubicBezTo>
                  <a:pt x="14536" y="15032"/>
                  <a:pt x="14604" y="14690"/>
                  <a:pt x="14662" y="14496"/>
                </a:cubicBezTo>
                <a:cubicBezTo>
                  <a:pt x="14869" y="13810"/>
                  <a:pt x="14924" y="13322"/>
                  <a:pt x="14943" y="12246"/>
                </a:cubicBezTo>
                <a:cubicBezTo>
                  <a:pt x="14956" y="11517"/>
                  <a:pt x="14935" y="11071"/>
                  <a:pt x="14873" y="10898"/>
                </a:cubicBezTo>
                <a:cubicBezTo>
                  <a:pt x="14731" y="10502"/>
                  <a:pt x="14591" y="7999"/>
                  <a:pt x="14690" y="7682"/>
                </a:cubicBezTo>
                <a:cubicBezTo>
                  <a:pt x="14735" y="7540"/>
                  <a:pt x="14792" y="7183"/>
                  <a:pt x="14817" y="6882"/>
                </a:cubicBezTo>
                <a:cubicBezTo>
                  <a:pt x="14872" y="6207"/>
                  <a:pt x="14895" y="6142"/>
                  <a:pt x="15168" y="5999"/>
                </a:cubicBezTo>
                <a:cubicBezTo>
                  <a:pt x="15358" y="5900"/>
                  <a:pt x="15420" y="5885"/>
                  <a:pt x="15659" y="5904"/>
                </a:cubicBezTo>
                <a:cubicBezTo>
                  <a:pt x="15811" y="5916"/>
                  <a:pt x="16191" y="5989"/>
                  <a:pt x="16502" y="6061"/>
                </a:cubicBezTo>
                <a:cubicBezTo>
                  <a:pt x="16812" y="6133"/>
                  <a:pt x="17121" y="6191"/>
                  <a:pt x="17176" y="6191"/>
                </a:cubicBezTo>
                <a:cubicBezTo>
                  <a:pt x="17232" y="6191"/>
                  <a:pt x="17366" y="6120"/>
                  <a:pt x="17485" y="6034"/>
                </a:cubicBezTo>
                <a:cubicBezTo>
                  <a:pt x="17739" y="5849"/>
                  <a:pt x="17925" y="5825"/>
                  <a:pt x="18510" y="5910"/>
                </a:cubicBezTo>
                <a:cubicBezTo>
                  <a:pt x="19175" y="6007"/>
                  <a:pt x="20230" y="6027"/>
                  <a:pt x="20799" y="5951"/>
                </a:cubicBezTo>
                <a:cubicBezTo>
                  <a:pt x="21293" y="5886"/>
                  <a:pt x="21600" y="5786"/>
                  <a:pt x="21600" y="5691"/>
                </a:cubicBezTo>
                <a:cubicBezTo>
                  <a:pt x="21600" y="5600"/>
                  <a:pt x="21238" y="4891"/>
                  <a:pt x="21024" y="4569"/>
                </a:cubicBezTo>
                <a:cubicBezTo>
                  <a:pt x="20911" y="4400"/>
                  <a:pt x="20627" y="4112"/>
                  <a:pt x="20406" y="3926"/>
                </a:cubicBezTo>
                <a:cubicBezTo>
                  <a:pt x="20185" y="3741"/>
                  <a:pt x="19584" y="3168"/>
                  <a:pt x="19058" y="2654"/>
                </a:cubicBezTo>
                <a:cubicBezTo>
                  <a:pt x="18532" y="2140"/>
                  <a:pt x="18039" y="1708"/>
                  <a:pt x="17977" y="1696"/>
                </a:cubicBezTo>
                <a:cubicBezTo>
                  <a:pt x="17914" y="1684"/>
                  <a:pt x="17706" y="1703"/>
                  <a:pt x="17513" y="1737"/>
                </a:cubicBezTo>
                <a:cubicBezTo>
                  <a:pt x="17320" y="1771"/>
                  <a:pt x="17026" y="1799"/>
                  <a:pt x="16853" y="1799"/>
                </a:cubicBezTo>
                <a:cubicBezTo>
                  <a:pt x="16523" y="1798"/>
                  <a:pt x="16420" y="1843"/>
                  <a:pt x="16488" y="1970"/>
                </a:cubicBezTo>
                <a:cubicBezTo>
                  <a:pt x="16512" y="2015"/>
                  <a:pt x="16458" y="2074"/>
                  <a:pt x="16305" y="2141"/>
                </a:cubicBezTo>
                <a:cubicBezTo>
                  <a:pt x="16178" y="2196"/>
                  <a:pt x="16067" y="2257"/>
                  <a:pt x="16067" y="2278"/>
                </a:cubicBezTo>
                <a:cubicBezTo>
                  <a:pt x="16067" y="2298"/>
                  <a:pt x="16212" y="2389"/>
                  <a:pt x="16390" y="2483"/>
                </a:cubicBezTo>
                <a:cubicBezTo>
                  <a:pt x="16614" y="2602"/>
                  <a:pt x="16903" y="2695"/>
                  <a:pt x="17331" y="2791"/>
                </a:cubicBezTo>
                <a:cubicBezTo>
                  <a:pt x="18225" y="2992"/>
                  <a:pt x="18503" y="3210"/>
                  <a:pt x="18791" y="3899"/>
                </a:cubicBezTo>
                <a:cubicBezTo>
                  <a:pt x="18967" y="4320"/>
                  <a:pt x="18991" y="4631"/>
                  <a:pt x="18847" y="4658"/>
                </a:cubicBezTo>
                <a:cubicBezTo>
                  <a:pt x="18737" y="4679"/>
                  <a:pt x="16843" y="4229"/>
                  <a:pt x="16081" y="4002"/>
                </a:cubicBezTo>
                <a:cubicBezTo>
                  <a:pt x="15049" y="3694"/>
                  <a:pt x="14613" y="3656"/>
                  <a:pt x="13735" y="3790"/>
                </a:cubicBezTo>
                <a:cubicBezTo>
                  <a:pt x="13258" y="3862"/>
                  <a:pt x="13258" y="3863"/>
                  <a:pt x="12963" y="3790"/>
                </a:cubicBezTo>
                <a:cubicBezTo>
                  <a:pt x="12800" y="3749"/>
                  <a:pt x="12621" y="3714"/>
                  <a:pt x="12570" y="3714"/>
                </a:cubicBezTo>
                <a:cubicBezTo>
                  <a:pt x="12518" y="3714"/>
                  <a:pt x="12356" y="3663"/>
                  <a:pt x="12218" y="3598"/>
                </a:cubicBezTo>
                <a:cubicBezTo>
                  <a:pt x="11984" y="3487"/>
                  <a:pt x="11980" y="3462"/>
                  <a:pt x="11980" y="3229"/>
                </a:cubicBezTo>
                <a:cubicBezTo>
                  <a:pt x="11980" y="3007"/>
                  <a:pt x="12009" y="2951"/>
                  <a:pt x="12289" y="2695"/>
                </a:cubicBezTo>
                <a:cubicBezTo>
                  <a:pt x="12462" y="2536"/>
                  <a:pt x="12682" y="2333"/>
                  <a:pt x="12780" y="2243"/>
                </a:cubicBezTo>
                <a:cubicBezTo>
                  <a:pt x="13011" y="2032"/>
                  <a:pt x="13020" y="1917"/>
                  <a:pt x="12794" y="1901"/>
                </a:cubicBezTo>
                <a:cubicBezTo>
                  <a:pt x="12657" y="1892"/>
                  <a:pt x="12616" y="1867"/>
                  <a:pt x="12626" y="1778"/>
                </a:cubicBezTo>
                <a:cubicBezTo>
                  <a:pt x="12682" y="1276"/>
                  <a:pt x="12675" y="1052"/>
                  <a:pt x="12598" y="909"/>
                </a:cubicBezTo>
                <a:cubicBezTo>
                  <a:pt x="12548" y="818"/>
                  <a:pt x="12496" y="684"/>
                  <a:pt x="12471" y="608"/>
                </a:cubicBezTo>
                <a:cubicBezTo>
                  <a:pt x="12447" y="533"/>
                  <a:pt x="12337" y="416"/>
                  <a:pt x="12233" y="355"/>
                </a:cubicBezTo>
                <a:cubicBezTo>
                  <a:pt x="11955" y="194"/>
                  <a:pt x="11285" y="50"/>
                  <a:pt x="10856" y="54"/>
                </a:cubicBezTo>
                <a:cubicBezTo>
                  <a:pt x="10662" y="56"/>
                  <a:pt x="10425" y="41"/>
                  <a:pt x="10337" y="20"/>
                </a:cubicBezTo>
                <a:close/>
              </a:path>
            </a:pathLst>
          </a:custGeom>
          <a:ln w="12700">
            <a:miter lim="400000"/>
          </a:ln>
        </p:spPr>
      </p:pic>
      <p:sp>
        <p:nvSpPr>
          <p:cNvPr id="353" name="Enfermedad renal crónica por Fabry  0.01%.*"/>
          <p:cNvSpPr txBox="1"/>
          <p:nvPr/>
        </p:nvSpPr>
        <p:spPr>
          <a:xfrm rot="16200000">
            <a:off x="99278" y="3257313"/>
            <a:ext cx="1496665"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500">
                <a:latin typeface="Arial"/>
                <a:ea typeface="Arial"/>
                <a:cs typeface="Arial"/>
                <a:sym typeface="Arial"/>
              </a:defRPr>
            </a:lvl1pPr>
          </a:lstStyle>
          <a:p>
            <a:r>
              <a:t>Pre-sintomático</a:t>
            </a:r>
          </a:p>
        </p:txBody>
      </p:sp>
      <p:sp>
        <p:nvSpPr>
          <p:cNvPr id="354" name="Enfermedad renal crónica por Fabry  0.01%.*"/>
          <p:cNvSpPr txBox="1"/>
          <p:nvPr/>
        </p:nvSpPr>
        <p:spPr>
          <a:xfrm>
            <a:off x="3283051" y="1826029"/>
            <a:ext cx="1880282" cy="555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Estudio molecular Gen GLA</a:t>
            </a:r>
          </a:p>
        </p:txBody>
      </p:sp>
      <p:sp>
        <p:nvSpPr>
          <p:cNvPr id="355" name="Rectángulo redondeado"/>
          <p:cNvSpPr/>
          <p:nvPr/>
        </p:nvSpPr>
        <p:spPr>
          <a:xfrm>
            <a:off x="9012218" y="2170787"/>
            <a:ext cx="1852518" cy="702398"/>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356" name="Rectángulo redondeado"/>
          <p:cNvSpPr/>
          <p:nvPr/>
        </p:nvSpPr>
        <p:spPr>
          <a:xfrm>
            <a:off x="9012218" y="3065796"/>
            <a:ext cx="1852517"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357" name="Rectángulo redondeado"/>
          <p:cNvSpPr/>
          <p:nvPr/>
        </p:nvSpPr>
        <p:spPr>
          <a:xfrm>
            <a:off x="9012218" y="3960806"/>
            <a:ext cx="1852517"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358" name="Enfermedad renal crónica por Fabry  0.01%.*"/>
          <p:cNvSpPr txBox="1"/>
          <p:nvPr/>
        </p:nvSpPr>
        <p:spPr>
          <a:xfrm>
            <a:off x="9255849" y="2244354"/>
            <a:ext cx="1365255" cy="555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1700">
                <a:latin typeface="Arial"/>
                <a:ea typeface="Arial"/>
                <a:cs typeface="Arial"/>
                <a:sym typeface="Arial"/>
              </a:defRPr>
            </a:pPr>
            <a:r>
              <a:t>GL-3 </a:t>
            </a:r>
          </a:p>
          <a:p>
            <a:pPr algn="ctr" defTabSz="588549">
              <a:defRPr sz="1700">
                <a:latin typeface="Arial"/>
                <a:ea typeface="Arial"/>
                <a:cs typeface="Arial"/>
                <a:sym typeface="Arial"/>
              </a:defRPr>
            </a:pPr>
            <a:r>
              <a:t>plasma</a:t>
            </a:r>
          </a:p>
        </p:txBody>
      </p:sp>
      <p:sp>
        <p:nvSpPr>
          <p:cNvPr id="359" name="Enfermedad renal crónica por Fabry  0.01%.*"/>
          <p:cNvSpPr txBox="1"/>
          <p:nvPr/>
        </p:nvSpPr>
        <p:spPr>
          <a:xfrm>
            <a:off x="8998336" y="3139364"/>
            <a:ext cx="1880282" cy="555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1700">
                <a:latin typeface="Arial"/>
                <a:ea typeface="Arial"/>
                <a:cs typeface="Arial"/>
                <a:sym typeface="Arial"/>
              </a:defRPr>
            </a:pPr>
            <a:r>
              <a:t>GL-3 </a:t>
            </a:r>
          </a:p>
          <a:p>
            <a:pPr algn="ctr" defTabSz="588549">
              <a:defRPr sz="1700">
                <a:latin typeface="Arial"/>
                <a:ea typeface="Arial"/>
                <a:cs typeface="Arial"/>
                <a:sym typeface="Arial"/>
              </a:defRPr>
            </a:pPr>
            <a:r>
              <a:t>urinaria</a:t>
            </a:r>
          </a:p>
        </p:txBody>
      </p:sp>
      <p:sp>
        <p:nvSpPr>
          <p:cNvPr id="360" name="Enfermedad renal crónica por Fabry  0.01%.*"/>
          <p:cNvSpPr txBox="1"/>
          <p:nvPr/>
        </p:nvSpPr>
        <p:spPr>
          <a:xfrm>
            <a:off x="8998336" y="4034373"/>
            <a:ext cx="1880282" cy="555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1700">
                <a:latin typeface="Arial"/>
                <a:ea typeface="Arial"/>
                <a:cs typeface="Arial"/>
                <a:sym typeface="Arial"/>
              </a:defRPr>
            </a:pPr>
            <a:r>
              <a:t>Lyso GL-3 </a:t>
            </a:r>
          </a:p>
          <a:p>
            <a:pPr algn="ctr" defTabSz="588549">
              <a:defRPr sz="1700">
                <a:latin typeface="Arial"/>
                <a:ea typeface="Arial"/>
                <a:cs typeface="Arial"/>
                <a:sym typeface="Arial"/>
              </a:defRPr>
            </a:pPr>
            <a:r>
              <a:t>plasma</a:t>
            </a:r>
          </a:p>
        </p:txBody>
      </p:sp>
      <p:sp>
        <p:nvSpPr>
          <p:cNvPr id="361" name="Rectángulo redondeado"/>
          <p:cNvSpPr/>
          <p:nvPr/>
        </p:nvSpPr>
        <p:spPr>
          <a:xfrm>
            <a:off x="5787074" y="4162048"/>
            <a:ext cx="2088520" cy="702399"/>
          </a:xfrm>
          <a:prstGeom prst="roundRect">
            <a:avLst>
              <a:gd name="adj" fmla="val 27121"/>
            </a:avLst>
          </a:prstGeom>
          <a:solidFill>
            <a:schemeClr val="accent5">
              <a:satOff val="-19524"/>
              <a:lumOff val="30098"/>
            </a:schemeClr>
          </a:solidFill>
          <a:ln w="19050">
            <a:solidFill>
              <a:srgbClr val="FFFFFF"/>
            </a:solidFill>
            <a:miter/>
          </a:ln>
        </p:spPr>
        <p:txBody>
          <a:bodyPr lIns="45719" rIns="45719" anchor="ctr"/>
          <a:lstStyle/>
          <a:p>
            <a:endParaRPr/>
          </a:p>
        </p:txBody>
      </p:sp>
      <p:sp>
        <p:nvSpPr>
          <p:cNvPr id="362" name="Enfermedad renal crónica por Fabry  0.01%.*"/>
          <p:cNvSpPr txBox="1"/>
          <p:nvPr/>
        </p:nvSpPr>
        <p:spPr>
          <a:xfrm>
            <a:off x="5891193" y="4235615"/>
            <a:ext cx="1880282" cy="555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Estudio molecular Gen GLA</a:t>
            </a:r>
          </a:p>
        </p:txBody>
      </p:sp>
      <p:sp>
        <p:nvSpPr>
          <p:cNvPr id="363" name="Rectángulo redondeado"/>
          <p:cNvSpPr/>
          <p:nvPr/>
        </p:nvSpPr>
        <p:spPr>
          <a:xfrm>
            <a:off x="3178932" y="4162048"/>
            <a:ext cx="2088520" cy="702399"/>
          </a:xfrm>
          <a:prstGeom prst="roundRect">
            <a:avLst>
              <a:gd name="adj" fmla="val 27121"/>
            </a:avLst>
          </a:prstGeom>
          <a:solidFill>
            <a:srgbClr val="E6DF60"/>
          </a:solidFill>
          <a:ln w="19050">
            <a:solidFill>
              <a:srgbClr val="FFFFFF"/>
            </a:solidFill>
            <a:miter/>
          </a:ln>
        </p:spPr>
        <p:txBody>
          <a:bodyPr lIns="45719" rIns="45719" anchor="ctr"/>
          <a:lstStyle/>
          <a:p>
            <a:endParaRPr/>
          </a:p>
        </p:txBody>
      </p:sp>
      <p:sp>
        <p:nvSpPr>
          <p:cNvPr id="364" name="Enfermedad renal crónica por Fabry  0.01%.*"/>
          <p:cNvSpPr txBox="1"/>
          <p:nvPr/>
        </p:nvSpPr>
        <p:spPr>
          <a:xfrm>
            <a:off x="3283051" y="4235615"/>
            <a:ext cx="1880282" cy="555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Actividad Alpha-galactosidase</a:t>
            </a:r>
          </a:p>
        </p:txBody>
      </p:sp>
      <p:pic>
        <p:nvPicPr>
          <p:cNvPr id="365" name="Imagen" descr="Imagen"/>
          <p:cNvPicPr>
            <a:picLocks noChangeAspect="1"/>
          </p:cNvPicPr>
          <p:nvPr/>
        </p:nvPicPr>
        <p:blipFill>
          <a:blip r:embed="rId3"/>
          <a:srcRect l="12694" t="20914" r="57025" b="20894"/>
          <a:stretch>
            <a:fillRect/>
          </a:stretch>
        </p:blipFill>
        <p:spPr>
          <a:xfrm>
            <a:off x="2409740" y="1776558"/>
            <a:ext cx="500381" cy="721215"/>
          </a:xfrm>
          <a:custGeom>
            <a:avLst/>
            <a:gdLst/>
            <a:ahLst/>
            <a:cxnLst>
              <a:cxn ang="0">
                <a:pos x="wd2" y="hd2"/>
              </a:cxn>
              <a:cxn ang="5400000">
                <a:pos x="wd2" y="hd2"/>
              </a:cxn>
              <a:cxn ang="10800000">
                <a:pos x="wd2" y="hd2"/>
              </a:cxn>
              <a:cxn ang="16200000">
                <a:pos x="wd2" y="hd2"/>
              </a:cxn>
            </a:cxnLst>
            <a:rect l="0" t="0" r="r" b="b"/>
            <a:pathLst>
              <a:path w="20134" h="21596" extrusionOk="0">
                <a:moveTo>
                  <a:pt x="10445" y="3"/>
                </a:moveTo>
                <a:cubicBezTo>
                  <a:pt x="10144" y="-4"/>
                  <a:pt x="9826" y="3"/>
                  <a:pt x="9519" y="15"/>
                </a:cubicBezTo>
                <a:cubicBezTo>
                  <a:pt x="8055" y="72"/>
                  <a:pt x="6863" y="305"/>
                  <a:pt x="5574" y="775"/>
                </a:cubicBezTo>
                <a:cubicBezTo>
                  <a:pt x="685" y="2561"/>
                  <a:pt x="-1383" y="7016"/>
                  <a:pt x="975" y="10687"/>
                </a:cubicBezTo>
                <a:cubicBezTo>
                  <a:pt x="1529" y="11548"/>
                  <a:pt x="1952" y="12023"/>
                  <a:pt x="2796" y="12683"/>
                </a:cubicBezTo>
                <a:cubicBezTo>
                  <a:pt x="3995" y="13621"/>
                  <a:pt x="5759" y="14398"/>
                  <a:pt x="7379" y="14715"/>
                </a:cubicBezTo>
                <a:cubicBezTo>
                  <a:pt x="7795" y="14797"/>
                  <a:pt x="8195" y="14896"/>
                  <a:pt x="8273" y="14941"/>
                </a:cubicBezTo>
                <a:cubicBezTo>
                  <a:pt x="8374" y="14999"/>
                  <a:pt x="8407" y="15233"/>
                  <a:pt x="8385" y="15737"/>
                </a:cubicBezTo>
                <a:lnTo>
                  <a:pt x="8353" y="16438"/>
                </a:lnTo>
                <a:lnTo>
                  <a:pt x="6628" y="16462"/>
                </a:lnTo>
                <a:lnTo>
                  <a:pt x="4919" y="16486"/>
                </a:lnTo>
                <a:lnTo>
                  <a:pt x="4951" y="17757"/>
                </a:lnTo>
                <a:lnTo>
                  <a:pt x="4983" y="19041"/>
                </a:lnTo>
                <a:lnTo>
                  <a:pt x="6660" y="19065"/>
                </a:lnTo>
                <a:lnTo>
                  <a:pt x="8353" y="19088"/>
                </a:lnTo>
                <a:lnTo>
                  <a:pt x="8385" y="20336"/>
                </a:lnTo>
                <a:lnTo>
                  <a:pt x="8417" y="21596"/>
                </a:lnTo>
                <a:lnTo>
                  <a:pt x="11834" y="21596"/>
                </a:lnTo>
                <a:lnTo>
                  <a:pt x="11866" y="20336"/>
                </a:lnTo>
                <a:lnTo>
                  <a:pt x="11898" y="19088"/>
                </a:lnTo>
                <a:lnTo>
                  <a:pt x="13591" y="19065"/>
                </a:lnTo>
                <a:lnTo>
                  <a:pt x="15267" y="19041"/>
                </a:lnTo>
                <a:lnTo>
                  <a:pt x="15267" y="17757"/>
                </a:lnTo>
                <a:lnTo>
                  <a:pt x="15267" y="16486"/>
                </a:lnTo>
                <a:lnTo>
                  <a:pt x="13591" y="16462"/>
                </a:lnTo>
                <a:lnTo>
                  <a:pt x="11898" y="16438"/>
                </a:lnTo>
                <a:lnTo>
                  <a:pt x="11898" y="15666"/>
                </a:lnTo>
                <a:lnTo>
                  <a:pt x="11898" y="14905"/>
                </a:lnTo>
                <a:lnTo>
                  <a:pt x="12840" y="14703"/>
                </a:lnTo>
                <a:cubicBezTo>
                  <a:pt x="16591" y="13916"/>
                  <a:pt x="19351" y="11638"/>
                  <a:pt x="20042" y="8761"/>
                </a:cubicBezTo>
                <a:cubicBezTo>
                  <a:pt x="20217" y="8033"/>
                  <a:pt x="20130" y="6327"/>
                  <a:pt x="19882" y="5636"/>
                </a:cubicBezTo>
                <a:cubicBezTo>
                  <a:pt x="18692" y="2306"/>
                  <a:pt x="14960" y="107"/>
                  <a:pt x="10445" y="3"/>
                </a:cubicBezTo>
                <a:close/>
                <a:moveTo>
                  <a:pt x="10077" y="2558"/>
                </a:moveTo>
                <a:cubicBezTo>
                  <a:pt x="12985" y="2545"/>
                  <a:pt x="15750" y="4105"/>
                  <a:pt x="16513" y="6349"/>
                </a:cubicBezTo>
                <a:cubicBezTo>
                  <a:pt x="17421" y="9023"/>
                  <a:pt x="14936" y="11823"/>
                  <a:pt x="11227" y="12315"/>
                </a:cubicBezTo>
                <a:cubicBezTo>
                  <a:pt x="9973" y="12481"/>
                  <a:pt x="9228" y="12436"/>
                  <a:pt x="7922" y="12113"/>
                </a:cubicBezTo>
                <a:cubicBezTo>
                  <a:pt x="6469" y="11753"/>
                  <a:pt x="4864" y="10726"/>
                  <a:pt x="4201" y="9712"/>
                </a:cubicBezTo>
                <a:cubicBezTo>
                  <a:pt x="3187" y="8162"/>
                  <a:pt x="3309" y="6258"/>
                  <a:pt x="4504" y="4887"/>
                </a:cubicBezTo>
                <a:cubicBezTo>
                  <a:pt x="5473" y="3776"/>
                  <a:pt x="7086" y="2954"/>
                  <a:pt x="8832" y="2665"/>
                </a:cubicBezTo>
                <a:cubicBezTo>
                  <a:pt x="9248" y="2596"/>
                  <a:pt x="9662" y="2560"/>
                  <a:pt x="10077" y="2558"/>
                </a:cubicBezTo>
                <a:close/>
              </a:path>
            </a:pathLst>
          </a:custGeom>
          <a:ln w="12700">
            <a:miter lim="400000"/>
          </a:ln>
        </p:spPr>
      </p:pic>
      <p:pic>
        <p:nvPicPr>
          <p:cNvPr id="366" name="Imagen" descr="Imagen"/>
          <p:cNvPicPr>
            <a:picLocks noChangeAspect="1"/>
          </p:cNvPicPr>
          <p:nvPr/>
        </p:nvPicPr>
        <p:blipFill>
          <a:blip r:embed="rId3"/>
          <a:srcRect l="48678" t="25763" r="12665" b="22744"/>
          <a:stretch>
            <a:fillRect/>
          </a:stretch>
        </p:blipFill>
        <p:spPr>
          <a:xfrm>
            <a:off x="2353504" y="4209324"/>
            <a:ext cx="608421" cy="607847"/>
          </a:xfrm>
          <a:custGeom>
            <a:avLst/>
            <a:gdLst/>
            <a:ahLst/>
            <a:cxnLst>
              <a:cxn ang="0">
                <a:pos x="wd2" y="hd2"/>
              </a:cxn>
              <a:cxn ang="5400000">
                <a:pos x="wd2" y="hd2"/>
              </a:cxn>
              <a:cxn ang="10800000">
                <a:pos x="wd2" y="hd2"/>
              </a:cxn>
              <a:cxn ang="16200000">
                <a:pos x="wd2" y="hd2"/>
              </a:cxn>
            </a:cxnLst>
            <a:rect l="0" t="0" r="r" b="b"/>
            <a:pathLst>
              <a:path w="21503" h="21585" extrusionOk="0">
                <a:moveTo>
                  <a:pt x="12877" y="0"/>
                </a:moveTo>
                <a:lnTo>
                  <a:pt x="12877" y="1452"/>
                </a:lnTo>
                <a:lnTo>
                  <a:pt x="12877" y="2889"/>
                </a:lnTo>
                <a:lnTo>
                  <a:pt x="14588" y="2889"/>
                </a:lnTo>
                <a:cubicBezTo>
                  <a:pt x="15528" y="2889"/>
                  <a:pt x="16316" y="2932"/>
                  <a:pt x="16341" y="2974"/>
                </a:cubicBezTo>
                <a:cubicBezTo>
                  <a:pt x="16367" y="3015"/>
                  <a:pt x="15697" y="3749"/>
                  <a:pt x="14840" y="4608"/>
                </a:cubicBezTo>
                <a:lnTo>
                  <a:pt x="13284" y="6173"/>
                </a:lnTo>
                <a:lnTo>
                  <a:pt x="12863" y="5919"/>
                </a:lnTo>
                <a:cubicBezTo>
                  <a:pt x="12234" y="5520"/>
                  <a:pt x="11404" y="5165"/>
                  <a:pt x="10548" y="4933"/>
                </a:cubicBezTo>
                <a:cubicBezTo>
                  <a:pt x="9441" y="4632"/>
                  <a:pt x="7341" y="4633"/>
                  <a:pt x="6256" y="4933"/>
                </a:cubicBezTo>
                <a:cubicBezTo>
                  <a:pt x="2691" y="5918"/>
                  <a:pt x="202" y="8983"/>
                  <a:pt x="14" y="12642"/>
                </a:cubicBezTo>
                <a:cubicBezTo>
                  <a:pt x="-97" y="14812"/>
                  <a:pt x="434" y="16561"/>
                  <a:pt x="1726" y="18307"/>
                </a:cubicBezTo>
                <a:cubicBezTo>
                  <a:pt x="2945" y="19955"/>
                  <a:pt x="4751" y="21072"/>
                  <a:pt x="6901" y="21492"/>
                </a:cubicBezTo>
                <a:cubicBezTo>
                  <a:pt x="7318" y="21573"/>
                  <a:pt x="7966" y="21600"/>
                  <a:pt x="8711" y="21577"/>
                </a:cubicBezTo>
                <a:cubicBezTo>
                  <a:pt x="10938" y="21506"/>
                  <a:pt x="12848" y="20688"/>
                  <a:pt x="14406" y="19138"/>
                </a:cubicBezTo>
                <a:cubicBezTo>
                  <a:pt x="16717" y="16839"/>
                  <a:pt x="17464" y="13316"/>
                  <a:pt x="16313" y="10147"/>
                </a:cubicBezTo>
                <a:cubicBezTo>
                  <a:pt x="16160" y="9724"/>
                  <a:pt x="15888" y="9123"/>
                  <a:pt x="15710" y="8822"/>
                </a:cubicBezTo>
                <a:cubicBezTo>
                  <a:pt x="15470" y="8418"/>
                  <a:pt x="15408" y="8248"/>
                  <a:pt x="15472" y="8132"/>
                </a:cubicBezTo>
                <a:cubicBezTo>
                  <a:pt x="15658" y="7795"/>
                  <a:pt x="18431" y="5111"/>
                  <a:pt x="18529" y="5172"/>
                </a:cubicBezTo>
                <a:cubicBezTo>
                  <a:pt x="18599" y="5215"/>
                  <a:pt x="18628" y="5789"/>
                  <a:pt x="18628" y="6948"/>
                </a:cubicBezTo>
                <a:lnTo>
                  <a:pt x="18628" y="8667"/>
                </a:lnTo>
                <a:lnTo>
                  <a:pt x="20072" y="8667"/>
                </a:lnTo>
                <a:lnTo>
                  <a:pt x="21503" y="8667"/>
                </a:lnTo>
                <a:lnTo>
                  <a:pt x="21503" y="4341"/>
                </a:lnTo>
                <a:lnTo>
                  <a:pt x="21503" y="0"/>
                </a:lnTo>
                <a:lnTo>
                  <a:pt x="17197" y="0"/>
                </a:lnTo>
                <a:lnTo>
                  <a:pt x="12877" y="0"/>
                </a:lnTo>
                <a:close/>
                <a:moveTo>
                  <a:pt x="8416" y="7568"/>
                </a:moveTo>
                <a:cubicBezTo>
                  <a:pt x="9222" y="7562"/>
                  <a:pt x="10018" y="7759"/>
                  <a:pt x="10829" y="8160"/>
                </a:cubicBezTo>
                <a:cubicBezTo>
                  <a:pt x="11648" y="8565"/>
                  <a:pt x="12693" y="9528"/>
                  <a:pt x="13157" y="10302"/>
                </a:cubicBezTo>
                <a:cubicBezTo>
                  <a:pt x="14120" y="11907"/>
                  <a:pt x="14203" y="13880"/>
                  <a:pt x="13382" y="15559"/>
                </a:cubicBezTo>
                <a:cubicBezTo>
                  <a:pt x="13126" y="16082"/>
                  <a:pt x="12846" y="16449"/>
                  <a:pt x="12288" y="17010"/>
                </a:cubicBezTo>
                <a:cubicBezTo>
                  <a:pt x="11385" y="17918"/>
                  <a:pt x="10527" y="18387"/>
                  <a:pt x="9398" y="18589"/>
                </a:cubicBezTo>
                <a:cubicBezTo>
                  <a:pt x="8580" y="18735"/>
                  <a:pt x="8230" y="18746"/>
                  <a:pt x="7547" y="18631"/>
                </a:cubicBezTo>
                <a:cubicBezTo>
                  <a:pt x="5060" y="18213"/>
                  <a:pt x="3119" y="16080"/>
                  <a:pt x="2904" y="13543"/>
                </a:cubicBezTo>
                <a:cubicBezTo>
                  <a:pt x="2722" y="11394"/>
                  <a:pt x="3985" y="9181"/>
                  <a:pt x="5962" y="8202"/>
                </a:cubicBezTo>
                <a:cubicBezTo>
                  <a:pt x="6795" y="7790"/>
                  <a:pt x="7611" y="7574"/>
                  <a:pt x="8416" y="7568"/>
                </a:cubicBezTo>
                <a:close/>
              </a:path>
            </a:pathLst>
          </a:custGeom>
          <a:ln w="12700">
            <a:miter lim="400000"/>
          </a:ln>
        </p:spPr>
      </p:pic>
      <p:sp>
        <p:nvSpPr>
          <p:cNvPr id="367" name="Línea"/>
          <p:cNvSpPr/>
          <p:nvPr/>
        </p:nvSpPr>
        <p:spPr>
          <a:xfrm flipV="1">
            <a:off x="2017759" y="2163769"/>
            <a:ext cx="1" cy="2451083"/>
          </a:xfrm>
          <a:prstGeom prst="line">
            <a:avLst/>
          </a:prstGeom>
          <a:ln w="38100">
            <a:solidFill>
              <a:srgbClr val="535353"/>
            </a:solidFill>
            <a:miter/>
          </a:ln>
        </p:spPr>
        <p:txBody>
          <a:bodyPr lIns="45719" rIns="45719"/>
          <a:lstStyle/>
          <a:p>
            <a:endParaRPr/>
          </a:p>
        </p:txBody>
      </p:sp>
      <p:sp>
        <p:nvSpPr>
          <p:cNvPr id="368" name="Línea"/>
          <p:cNvSpPr/>
          <p:nvPr/>
        </p:nvSpPr>
        <p:spPr>
          <a:xfrm flipH="1">
            <a:off x="2000213" y="2173991"/>
            <a:ext cx="250975" cy="1"/>
          </a:xfrm>
          <a:prstGeom prst="line">
            <a:avLst/>
          </a:prstGeom>
          <a:ln w="38100">
            <a:solidFill>
              <a:srgbClr val="535353"/>
            </a:solidFill>
            <a:miter/>
          </a:ln>
        </p:spPr>
        <p:txBody>
          <a:bodyPr lIns="45719" rIns="45719"/>
          <a:lstStyle/>
          <a:p>
            <a:endParaRPr/>
          </a:p>
        </p:txBody>
      </p:sp>
      <p:sp>
        <p:nvSpPr>
          <p:cNvPr id="369" name="Línea"/>
          <p:cNvSpPr/>
          <p:nvPr/>
        </p:nvSpPr>
        <p:spPr>
          <a:xfrm flipH="1">
            <a:off x="2000213" y="4596650"/>
            <a:ext cx="250975" cy="1"/>
          </a:xfrm>
          <a:prstGeom prst="line">
            <a:avLst/>
          </a:prstGeom>
          <a:ln w="38100">
            <a:solidFill>
              <a:srgbClr val="535353"/>
            </a:solidFill>
            <a:miter/>
          </a:ln>
        </p:spPr>
        <p:txBody>
          <a:bodyPr lIns="45719" rIns="45719"/>
          <a:lstStyle/>
          <a:p>
            <a:endParaRPr/>
          </a:p>
        </p:txBody>
      </p:sp>
      <p:sp>
        <p:nvSpPr>
          <p:cNvPr id="370" name="Línea"/>
          <p:cNvSpPr/>
          <p:nvPr/>
        </p:nvSpPr>
        <p:spPr>
          <a:xfrm flipH="1">
            <a:off x="1777671" y="3389310"/>
            <a:ext cx="250975" cy="1"/>
          </a:xfrm>
          <a:prstGeom prst="line">
            <a:avLst/>
          </a:prstGeom>
          <a:ln w="38100">
            <a:solidFill>
              <a:srgbClr val="535353"/>
            </a:solidFill>
            <a:miter/>
          </a:ln>
        </p:spPr>
        <p:txBody>
          <a:bodyPr lIns="45719" rIns="45719"/>
          <a:lstStyle/>
          <a:p>
            <a:endParaRPr/>
          </a:p>
        </p:txBody>
      </p:sp>
      <p:sp>
        <p:nvSpPr>
          <p:cNvPr id="371" name="Línea"/>
          <p:cNvSpPr/>
          <p:nvPr/>
        </p:nvSpPr>
        <p:spPr>
          <a:xfrm flipH="1" flipV="1">
            <a:off x="5279099" y="2103660"/>
            <a:ext cx="3277047" cy="1"/>
          </a:xfrm>
          <a:prstGeom prst="line">
            <a:avLst/>
          </a:prstGeom>
          <a:ln w="38100">
            <a:solidFill>
              <a:srgbClr val="535353"/>
            </a:solidFill>
            <a:miter/>
          </a:ln>
        </p:spPr>
        <p:txBody>
          <a:bodyPr lIns="45719" rIns="45719"/>
          <a:lstStyle/>
          <a:p>
            <a:endParaRPr/>
          </a:p>
        </p:txBody>
      </p:sp>
      <p:sp>
        <p:nvSpPr>
          <p:cNvPr id="372" name="Línea"/>
          <p:cNvSpPr/>
          <p:nvPr/>
        </p:nvSpPr>
        <p:spPr>
          <a:xfrm flipV="1">
            <a:off x="8543785" y="2087102"/>
            <a:ext cx="1" cy="2451082"/>
          </a:xfrm>
          <a:prstGeom prst="line">
            <a:avLst/>
          </a:prstGeom>
          <a:ln w="38100">
            <a:solidFill>
              <a:srgbClr val="535353"/>
            </a:solidFill>
            <a:miter/>
          </a:ln>
        </p:spPr>
        <p:txBody>
          <a:bodyPr lIns="45719" rIns="45719"/>
          <a:lstStyle/>
          <a:p>
            <a:endParaRPr/>
          </a:p>
        </p:txBody>
      </p:sp>
      <p:sp>
        <p:nvSpPr>
          <p:cNvPr id="373" name="Enfermedad renal crónica por Fabry  0.01%.*"/>
          <p:cNvSpPr txBox="1"/>
          <p:nvPr/>
        </p:nvSpPr>
        <p:spPr>
          <a:xfrm>
            <a:off x="715736" y="894418"/>
            <a:ext cx="10760528"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Enfermedad de Fabry: Vigilancia de biomarcadores</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Rectángulo redondeado"/>
          <p:cNvSpPr/>
          <p:nvPr/>
        </p:nvSpPr>
        <p:spPr>
          <a:xfrm>
            <a:off x="136227" y="444602"/>
            <a:ext cx="11919546" cy="5109451"/>
          </a:xfrm>
          <a:prstGeom prst="roundRect">
            <a:avLst>
              <a:gd name="adj" fmla="val 8445"/>
            </a:avLst>
          </a:prstGeom>
          <a:solidFill>
            <a:srgbClr val="FFFFFF"/>
          </a:solidFill>
          <a:ln w="38100">
            <a:solidFill>
              <a:schemeClr val="accent5"/>
            </a:solidFill>
            <a:miter/>
          </a:ln>
        </p:spPr>
        <p:txBody>
          <a:bodyPr lIns="45719" rIns="45719" anchor="ctr"/>
          <a:lstStyle/>
          <a:p>
            <a:endParaRPr/>
          </a:p>
        </p:txBody>
      </p:sp>
      <p:sp>
        <p:nvSpPr>
          <p:cNvPr id="376" name="Línea"/>
          <p:cNvSpPr/>
          <p:nvPr/>
        </p:nvSpPr>
        <p:spPr>
          <a:xfrm flipH="1" flipV="1">
            <a:off x="3966033" y="2376302"/>
            <a:ext cx="3655800" cy="1"/>
          </a:xfrm>
          <a:prstGeom prst="line">
            <a:avLst/>
          </a:prstGeom>
          <a:ln w="38100">
            <a:solidFill>
              <a:srgbClr val="535353"/>
            </a:solidFill>
            <a:miter/>
          </a:ln>
        </p:spPr>
        <p:txBody>
          <a:bodyPr lIns="45719" rIns="45719"/>
          <a:lstStyle/>
          <a:p>
            <a:endParaRPr/>
          </a:p>
        </p:txBody>
      </p:sp>
      <p:sp>
        <p:nvSpPr>
          <p:cNvPr id="377" name="Línea"/>
          <p:cNvSpPr/>
          <p:nvPr/>
        </p:nvSpPr>
        <p:spPr>
          <a:xfrm flipH="1" flipV="1">
            <a:off x="3966033" y="3164785"/>
            <a:ext cx="3655800" cy="1"/>
          </a:xfrm>
          <a:prstGeom prst="line">
            <a:avLst/>
          </a:prstGeom>
          <a:ln w="38100">
            <a:solidFill>
              <a:srgbClr val="535353"/>
            </a:solidFill>
            <a:miter/>
          </a:ln>
        </p:spPr>
        <p:txBody>
          <a:bodyPr lIns="45719" rIns="45719"/>
          <a:lstStyle/>
          <a:p>
            <a:endParaRPr/>
          </a:p>
        </p:txBody>
      </p:sp>
      <p:sp>
        <p:nvSpPr>
          <p:cNvPr id="378" name="Línea"/>
          <p:cNvSpPr/>
          <p:nvPr/>
        </p:nvSpPr>
        <p:spPr>
          <a:xfrm flipH="1" flipV="1">
            <a:off x="3966033" y="3958840"/>
            <a:ext cx="3655800" cy="1"/>
          </a:xfrm>
          <a:prstGeom prst="line">
            <a:avLst/>
          </a:prstGeom>
          <a:ln w="38100">
            <a:solidFill>
              <a:srgbClr val="535353"/>
            </a:solidFill>
            <a:miter/>
          </a:ln>
        </p:spPr>
        <p:txBody>
          <a:bodyPr lIns="45719" rIns="45719"/>
          <a:lstStyle/>
          <a:p>
            <a:endParaRPr/>
          </a:p>
        </p:txBody>
      </p:sp>
      <p:sp>
        <p:nvSpPr>
          <p:cNvPr id="379" name="Línea"/>
          <p:cNvSpPr/>
          <p:nvPr/>
        </p:nvSpPr>
        <p:spPr>
          <a:xfrm flipH="1" flipV="1">
            <a:off x="3966033" y="4740780"/>
            <a:ext cx="3655800" cy="1"/>
          </a:xfrm>
          <a:prstGeom prst="line">
            <a:avLst/>
          </a:prstGeom>
          <a:ln w="38100">
            <a:solidFill>
              <a:srgbClr val="535353"/>
            </a:solidFill>
            <a:miter/>
          </a:ln>
        </p:spPr>
        <p:txBody>
          <a:bodyPr lIns="45719" rIns="45719"/>
          <a:lstStyle/>
          <a:p>
            <a:endParaRPr/>
          </a:p>
        </p:txBody>
      </p:sp>
      <p:sp>
        <p:nvSpPr>
          <p:cNvPr id="380" name="Rectángulo redondeado"/>
          <p:cNvSpPr/>
          <p:nvPr/>
        </p:nvSpPr>
        <p:spPr>
          <a:xfrm>
            <a:off x="1161832" y="2145880"/>
            <a:ext cx="2877901" cy="460845"/>
          </a:xfrm>
          <a:prstGeom prst="roundRect">
            <a:avLst>
              <a:gd name="adj" fmla="val 41337"/>
            </a:avLst>
          </a:prstGeom>
          <a:solidFill>
            <a:srgbClr val="D7A2E5"/>
          </a:solidFill>
          <a:ln w="19050">
            <a:solidFill>
              <a:srgbClr val="FFFFFF"/>
            </a:solidFill>
            <a:miter/>
          </a:ln>
        </p:spPr>
        <p:txBody>
          <a:bodyPr lIns="45719" rIns="45719" anchor="ctr"/>
          <a:lstStyle/>
          <a:p>
            <a:endParaRPr/>
          </a:p>
        </p:txBody>
      </p:sp>
      <p:sp>
        <p:nvSpPr>
          <p:cNvPr id="381" name="Rectángulo redondeado"/>
          <p:cNvSpPr/>
          <p:nvPr/>
        </p:nvSpPr>
        <p:spPr>
          <a:xfrm>
            <a:off x="1161832" y="2934363"/>
            <a:ext cx="2877901" cy="460845"/>
          </a:xfrm>
          <a:prstGeom prst="roundRect">
            <a:avLst>
              <a:gd name="adj" fmla="val 41337"/>
            </a:avLst>
          </a:prstGeom>
          <a:solidFill>
            <a:srgbClr val="D7A2E5"/>
          </a:solidFill>
          <a:ln w="19050">
            <a:solidFill>
              <a:srgbClr val="FFFFFF"/>
            </a:solidFill>
            <a:miter/>
          </a:ln>
        </p:spPr>
        <p:txBody>
          <a:bodyPr lIns="45719" rIns="45719" anchor="ctr"/>
          <a:lstStyle/>
          <a:p>
            <a:endParaRPr/>
          </a:p>
        </p:txBody>
      </p:sp>
      <p:sp>
        <p:nvSpPr>
          <p:cNvPr id="382" name="Rectángulo redondeado"/>
          <p:cNvSpPr/>
          <p:nvPr/>
        </p:nvSpPr>
        <p:spPr>
          <a:xfrm>
            <a:off x="1161832" y="3724922"/>
            <a:ext cx="2877901" cy="460845"/>
          </a:xfrm>
          <a:prstGeom prst="roundRect">
            <a:avLst>
              <a:gd name="adj" fmla="val 41337"/>
            </a:avLst>
          </a:prstGeom>
          <a:solidFill>
            <a:srgbClr val="D7A2E5"/>
          </a:solidFill>
          <a:ln w="19050">
            <a:solidFill>
              <a:srgbClr val="FFFFFF"/>
            </a:solidFill>
            <a:miter/>
          </a:ln>
        </p:spPr>
        <p:txBody>
          <a:bodyPr lIns="45719" rIns="45719" anchor="ctr"/>
          <a:lstStyle/>
          <a:p>
            <a:endParaRPr/>
          </a:p>
        </p:txBody>
      </p:sp>
      <p:sp>
        <p:nvSpPr>
          <p:cNvPr id="383" name="Rectángulo redondeado"/>
          <p:cNvSpPr/>
          <p:nvPr/>
        </p:nvSpPr>
        <p:spPr>
          <a:xfrm>
            <a:off x="1161832" y="4510358"/>
            <a:ext cx="2877901" cy="460845"/>
          </a:xfrm>
          <a:prstGeom prst="roundRect">
            <a:avLst>
              <a:gd name="adj" fmla="val 41337"/>
            </a:avLst>
          </a:prstGeom>
          <a:solidFill>
            <a:srgbClr val="D7A2E5"/>
          </a:solidFill>
          <a:ln w="19050">
            <a:solidFill>
              <a:srgbClr val="FFFFFF"/>
            </a:solidFill>
            <a:miter/>
          </a:ln>
        </p:spPr>
        <p:txBody>
          <a:bodyPr lIns="45719" rIns="45719" anchor="ctr"/>
          <a:lstStyle/>
          <a:p>
            <a:endParaRPr/>
          </a:p>
        </p:txBody>
      </p:sp>
      <p:sp>
        <p:nvSpPr>
          <p:cNvPr id="384" name="Rectángulo redondeado"/>
          <p:cNvSpPr/>
          <p:nvPr/>
        </p:nvSpPr>
        <p:spPr>
          <a:xfrm>
            <a:off x="1626570" y="1235582"/>
            <a:ext cx="1852518" cy="702398"/>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385" name="Enfermedad renal crónica por Fabry  0.01%.*"/>
          <p:cNvSpPr txBox="1"/>
          <p:nvPr/>
        </p:nvSpPr>
        <p:spPr>
          <a:xfrm>
            <a:off x="1870202" y="1436149"/>
            <a:ext cx="1365255"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INICIAL</a:t>
            </a:r>
          </a:p>
        </p:txBody>
      </p:sp>
      <p:sp>
        <p:nvSpPr>
          <p:cNvPr id="386" name="Enfermedad renal crónica por Fabry  0.01%.*"/>
          <p:cNvSpPr txBox="1"/>
          <p:nvPr/>
        </p:nvSpPr>
        <p:spPr>
          <a:xfrm>
            <a:off x="1271109" y="2106379"/>
            <a:ext cx="2659347" cy="5714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rPr dirty="0"/>
              <a:t>-</a:t>
            </a:r>
            <a:r>
              <a:rPr dirty="0" err="1"/>
              <a:t>Actividad</a:t>
            </a:r>
            <a:r>
              <a:rPr dirty="0"/>
              <a:t> a- </a:t>
            </a:r>
            <a:r>
              <a:rPr dirty="0" err="1"/>
              <a:t>galactosidasa</a:t>
            </a:r>
            <a:endParaRPr dirty="0"/>
          </a:p>
        </p:txBody>
      </p:sp>
      <p:sp>
        <p:nvSpPr>
          <p:cNvPr id="387" name="Enfermedad renal crónica por Fabry  0.01%.*"/>
          <p:cNvSpPr txBox="1"/>
          <p:nvPr/>
        </p:nvSpPr>
        <p:spPr>
          <a:xfrm>
            <a:off x="1246138" y="3026646"/>
            <a:ext cx="2183164" cy="276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-Estudio molecular</a:t>
            </a:r>
          </a:p>
        </p:txBody>
      </p:sp>
      <p:sp>
        <p:nvSpPr>
          <p:cNvPr id="388" name="Enfermedad renal crónica por Fabry  0.01%.*"/>
          <p:cNvSpPr txBox="1"/>
          <p:nvPr/>
        </p:nvSpPr>
        <p:spPr>
          <a:xfrm>
            <a:off x="1339498" y="3817205"/>
            <a:ext cx="1365255" cy="276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-Lyso-GL3</a:t>
            </a:r>
          </a:p>
        </p:txBody>
      </p:sp>
      <p:sp>
        <p:nvSpPr>
          <p:cNvPr id="389" name="Enfermedad renal crónica por Fabry  0.01%.*"/>
          <p:cNvSpPr txBox="1"/>
          <p:nvPr/>
        </p:nvSpPr>
        <p:spPr>
          <a:xfrm>
            <a:off x="1252968" y="4614756"/>
            <a:ext cx="2695629" cy="2762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-GL3 urinaria y plasmática</a:t>
            </a:r>
          </a:p>
        </p:txBody>
      </p:sp>
      <p:sp>
        <p:nvSpPr>
          <p:cNvPr id="390" name="Rectángulo redondeado"/>
          <p:cNvSpPr/>
          <p:nvPr/>
        </p:nvSpPr>
        <p:spPr>
          <a:xfrm>
            <a:off x="8227581" y="1235582"/>
            <a:ext cx="1852517" cy="702398"/>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391" name="Enfermedad renal crónica por Fabry  0.01%.*"/>
          <p:cNvSpPr txBox="1"/>
          <p:nvPr/>
        </p:nvSpPr>
        <p:spPr>
          <a:xfrm>
            <a:off x="8401213" y="1436149"/>
            <a:ext cx="1505253"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VIGILANCIA</a:t>
            </a:r>
          </a:p>
        </p:txBody>
      </p:sp>
      <p:sp>
        <p:nvSpPr>
          <p:cNvPr id="392" name="Rectángulo redondeado"/>
          <p:cNvSpPr/>
          <p:nvPr/>
        </p:nvSpPr>
        <p:spPr>
          <a:xfrm>
            <a:off x="7517069" y="2211138"/>
            <a:ext cx="3126416"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393" name="Rectángulo redondeado"/>
          <p:cNvSpPr/>
          <p:nvPr/>
        </p:nvSpPr>
        <p:spPr>
          <a:xfrm>
            <a:off x="7523116" y="3011399"/>
            <a:ext cx="3138510"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394" name="Rectángulo redondeado"/>
          <p:cNvSpPr/>
          <p:nvPr/>
        </p:nvSpPr>
        <p:spPr>
          <a:xfrm>
            <a:off x="7529163" y="3790179"/>
            <a:ext cx="3126416" cy="330330"/>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395" name="Rectángulo redondeado"/>
          <p:cNvSpPr/>
          <p:nvPr/>
        </p:nvSpPr>
        <p:spPr>
          <a:xfrm>
            <a:off x="7504976" y="4587731"/>
            <a:ext cx="3150603" cy="330330"/>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396" name="Enfermedad renal crónica por Fabry  0.01%.*"/>
          <p:cNvSpPr txBox="1"/>
          <p:nvPr/>
        </p:nvSpPr>
        <p:spPr>
          <a:xfrm>
            <a:off x="7657410" y="2244305"/>
            <a:ext cx="2845734" cy="2639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Inicial, posterior individualizar</a:t>
            </a:r>
          </a:p>
        </p:txBody>
      </p:sp>
      <p:sp>
        <p:nvSpPr>
          <p:cNvPr id="397" name="Enfermedad renal crónica por Fabry  0.01%.*"/>
          <p:cNvSpPr txBox="1"/>
          <p:nvPr/>
        </p:nvSpPr>
        <p:spPr>
          <a:xfrm>
            <a:off x="7657410" y="3046453"/>
            <a:ext cx="2183164"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No necesario repetir</a:t>
            </a:r>
          </a:p>
        </p:txBody>
      </p:sp>
      <p:sp>
        <p:nvSpPr>
          <p:cNvPr id="398" name="Enfermedad renal crónica por Fabry  0.01%.*"/>
          <p:cNvSpPr txBox="1"/>
          <p:nvPr/>
        </p:nvSpPr>
        <p:spPr>
          <a:xfrm>
            <a:off x="7657410" y="3823347"/>
            <a:ext cx="1729835"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Repetir anualmente</a:t>
            </a:r>
          </a:p>
        </p:txBody>
      </p:sp>
      <p:sp>
        <p:nvSpPr>
          <p:cNvPr id="399" name="Enfermedad renal crónica por Fabry  0.01%.*"/>
          <p:cNvSpPr txBox="1"/>
          <p:nvPr/>
        </p:nvSpPr>
        <p:spPr>
          <a:xfrm>
            <a:off x="7645317" y="4612590"/>
            <a:ext cx="1942382"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Repetir anualmente</a:t>
            </a:r>
          </a:p>
        </p:txBody>
      </p:sp>
      <p:sp>
        <p:nvSpPr>
          <p:cNvPr id="400" name="Enfermedad renal crónica por Fabry  0.01%.*"/>
          <p:cNvSpPr txBox="1"/>
          <p:nvPr/>
        </p:nvSpPr>
        <p:spPr>
          <a:xfrm>
            <a:off x="5100708" y="2244305"/>
            <a:ext cx="1505252" cy="263995"/>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500">
                <a:latin typeface="Arial"/>
                <a:ea typeface="Arial"/>
                <a:cs typeface="Arial"/>
                <a:sym typeface="Arial"/>
              </a:defRPr>
            </a:lvl1pPr>
          </a:lstStyle>
          <a:p>
            <a:r>
              <a:t>[Ref 0.89 - 29.8 ]</a:t>
            </a:r>
          </a:p>
        </p:txBody>
      </p:sp>
      <p:sp>
        <p:nvSpPr>
          <p:cNvPr id="401" name="Enfermedad renal crónica por Fabry  0.01%.*"/>
          <p:cNvSpPr txBox="1"/>
          <p:nvPr/>
        </p:nvSpPr>
        <p:spPr>
          <a:xfrm>
            <a:off x="4881864" y="2980353"/>
            <a:ext cx="2092175" cy="263995"/>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500">
                <a:latin typeface="Arial"/>
                <a:ea typeface="Arial"/>
                <a:cs typeface="Arial"/>
                <a:sym typeface="Arial"/>
              </a:defRPr>
            </a:lvl1pPr>
          </a:lstStyle>
          <a:p>
            <a:r>
              <a:t>[ausencia de mutación]</a:t>
            </a:r>
          </a:p>
        </p:txBody>
      </p:sp>
      <p:sp>
        <p:nvSpPr>
          <p:cNvPr id="402" name="Enfermedad renal crónica por Fabry  0.01%.*"/>
          <p:cNvSpPr txBox="1"/>
          <p:nvPr/>
        </p:nvSpPr>
        <p:spPr>
          <a:xfrm>
            <a:off x="4881864" y="4568682"/>
            <a:ext cx="1664748" cy="263994"/>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500">
                <a:latin typeface="Arial"/>
                <a:ea typeface="Arial"/>
                <a:cs typeface="Arial"/>
                <a:sym typeface="Arial"/>
              </a:defRPr>
            </a:lvl1pPr>
          </a:lstStyle>
          <a:p>
            <a:r>
              <a:t>[1.37 - 4.04 ug/mL]</a:t>
            </a:r>
          </a:p>
        </p:txBody>
      </p:sp>
      <p:sp>
        <p:nvSpPr>
          <p:cNvPr id="403" name="Enfermedad renal crónica por Fabry  0.01%.*"/>
          <p:cNvSpPr txBox="1"/>
          <p:nvPr/>
        </p:nvSpPr>
        <p:spPr>
          <a:xfrm>
            <a:off x="5031610" y="3823347"/>
            <a:ext cx="1365255" cy="263995"/>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500">
                <a:latin typeface="Arial"/>
                <a:ea typeface="Arial"/>
                <a:cs typeface="Arial"/>
                <a:sym typeface="Arial"/>
              </a:defRPr>
            </a:lvl1pPr>
          </a:lstStyle>
          <a:p>
            <a:r>
              <a:t>[&lt; 0.60 nmol/L]</a:t>
            </a:r>
          </a:p>
        </p:txBody>
      </p:sp>
      <p:sp>
        <p:nvSpPr>
          <p:cNvPr id="404" name="Enfermedad renal crónica por Fabry  0.01%.*"/>
          <p:cNvSpPr txBox="1"/>
          <p:nvPr/>
        </p:nvSpPr>
        <p:spPr>
          <a:xfrm>
            <a:off x="715736" y="517018"/>
            <a:ext cx="10760528"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Enfermedad de Fabry: Estudio molecular y biomarcadores iniciales</a:t>
            </a:r>
          </a:p>
        </p:txBody>
      </p:sp>
      <p:sp>
        <p:nvSpPr>
          <p:cNvPr id="405" name="Arends M. et al. J Am Soc Nephrol. 2017;28(5):1631-1641."/>
          <p:cNvSpPr txBox="1"/>
          <p:nvPr/>
        </p:nvSpPr>
        <p:spPr>
          <a:xfrm>
            <a:off x="8262433" y="5673323"/>
            <a:ext cx="3744477"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defRPr sz="1200">
                <a:latin typeface="Times Roman"/>
                <a:ea typeface="Times Roman"/>
                <a:cs typeface="Times Roman"/>
                <a:sym typeface="Times Roman"/>
              </a:defRPr>
            </a:lvl1pPr>
          </a:lstStyle>
          <a:p>
            <a:r>
              <a:t>Arends M. et al. J Am Soc Nephrol. 2017;28(5):1631-1641.</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Enfermedad renal crónica por Fabry  0.01%.*"/>
          <p:cNvSpPr txBox="1"/>
          <p:nvPr/>
        </p:nvSpPr>
        <p:spPr>
          <a:xfrm>
            <a:off x="782050" y="2285792"/>
            <a:ext cx="3093566" cy="2601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lnSpc>
                <a:spcPct val="130000"/>
              </a:lnSpc>
              <a:defRPr sz="2000">
                <a:latin typeface="Arial"/>
                <a:ea typeface="Arial"/>
                <a:cs typeface="Arial"/>
                <a:sym typeface="Arial"/>
              </a:defRPr>
            </a:pPr>
            <a:r>
              <a:t>-Creatinina sérica</a:t>
            </a:r>
          </a:p>
          <a:p>
            <a:pPr defTabSz="588549">
              <a:lnSpc>
                <a:spcPct val="130000"/>
              </a:lnSpc>
              <a:defRPr sz="2000">
                <a:latin typeface="Arial"/>
                <a:ea typeface="Arial"/>
                <a:cs typeface="Arial"/>
                <a:sym typeface="Arial"/>
              </a:defRPr>
            </a:pPr>
            <a:r>
              <a:t>-Urea y BUN</a:t>
            </a:r>
          </a:p>
          <a:p>
            <a:pPr defTabSz="588549">
              <a:lnSpc>
                <a:spcPct val="130000"/>
              </a:lnSpc>
              <a:defRPr sz="2000">
                <a:latin typeface="Arial"/>
                <a:ea typeface="Arial"/>
                <a:cs typeface="Arial"/>
                <a:sym typeface="Arial"/>
              </a:defRPr>
            </a:pPr>
            <a:r>
              <a:t>-Electrolitos séricos</a:t>
            </a:r>
          </a:p>
          <a:p>
            <a:pPr defTabSz="588549">
              <a:lnSpc>
                <a:spcPct val="130000"/>
              </a:lnSpc>
              <a:defRPr sz="2000">
                <a:latin typeface="Arial"/>
                <a:ea typeface="Arial"/>
                <a:cs typeface="Arial"/>
                <a:sym typeface="Arial"/>
              </a:defRPr>
            </a:pPr>
            <a:r>
              <a:t>-Proteínuria/24 horas y/o</a:t>
            </a:r>
          </a:p>
          <a:p>
            <a:pPr defTabSz="588549">
              <a:lnSpc>
                <a:spcPct val="130000"/>
              </a:lnSpc>
              <a:defRPr sz="2000">
                <a:latin typeface="Arial"/>
                <a:ea typeface="Arial"/>
                <a:cs typeface="Arial"/>
                <a:sym typeface="Arial"/>
              </a:defRPr>
            </a:pPr>
            <a:r>
              <a:t>-Indice Alb/Creat urinaria </a:t>
            </a:r>
            <a:br/>
            <a:r>
              <a:t>-Cistatina C*</a:t>
            </a:r>
            <a:br/>
            <a:r>
              <a:t>-Ultrasonido Renal</a:t>
            </a:r>
          </a:p>
        </p:txBody>
      </p:sp>
      <p:sp>
        <p:nvSpPr>
          <p:cNvPr id="408" name="Rectángulo redondeado"/>
          <p:cNvSpPr/>
          <p:nvPr/>
        </p:nvSpPr>
        <p:spPr>
          <a:xfrm>
            <a:off x="634096" y="1346630"/>
            <a:ext cx="2755160"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409" name="Enfermedad renal crónica por Fabry  0.01%.*"/>
          <p:cNvSpPr txBox="1"/>
          <p:nvPr/>
        </p:nvSpPr>
        <p:spPr>
          <a:xfrm>
            <a:off x="758789" y="1547198"/>
            <a:ext cx="2505774" cy="3012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VALORACION INICIAL</a:t>
            </a:r>
          </a:p>
        </p:txBody>
      </p:sp>
      <p:sp>
        <p:nvSpPr>
          <p:cNvPr id="410" name="Rectángulo redondeado"/>
          <p:cNvSpPr/>
          <p:nvPr/>
        </p:nvSpPr>
        <p:spPr>
          <a:xfrm>
            <a:off x="10017996" y="2604353"/>
            <a:ext cx="1852517"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411" name="Enfermedad renal crónica por Fabry  0.01%.*"/>
          <p:cNvSpPr txBox="1"/>
          <p:nvPr/>
        </p:nvSpPr>
        <p:spPr>
          <a:xfrm>
            <a:off x="10191629" y="2804920"/>
            <a:ext cx="1505252"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ESTADIFICAR</a:t>
            </a:r>
          </a:p>
        </p:txBody>
      </p:sp>
      <p:sp>
        <p:nvSpPr>
          <p:cNvPr id="412" name="Rectángulo redondeado"/>
          <p:cNvSpPr/>
          <p:nvPr/>
        </p:nvSpPr>
        <p:spPr>
          <a:xfrm>
            <a:off x="4873647" y="1346630"/>
            <a:ext cx="2755160"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413" name="Enfermedad renal crónica por Fabry  0.01%.*"/>
          <p:cNvSpPr txBox="1"/>
          <p:nvPr/>
        </p:nvSpPr>
        <p:spPr>
          <a:xfrm>
            <a:off x="5129979" y="1547198"/>
            <a:ext cx="2358881"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COMPLEMENTARIOS</a:t>
            </a:r>
          </a:p>
        </p:txBody>
      </p:sp>
      <p:sp>
        <p:nvSpPr>
          <p:cNvPr id="414" name="Enfermedad renal crónica por Fabry  0.01%.*"/>
          <p:cNvSpPr txBox="1"/>
          <p:nvPr/>
        </p:nvSpPr>
        <p:spPr>
          <a:xfrm>
            <a:off x="4944653" y="2415273"/>
            <a:ext cx="3093566" cy="23425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lnSpc>
                <a:spcPct val="130000"/>
              </a:lnSpc>
              <a:defRPr sz="1600">
                <a:latin typeface="Arial"/>
                <a:ea typeface="Arial"/>
                <a:cs typeface="Arial"/>
                <a:sym typeface="Arial"/>
              </a:defRPr>
            </a:pPr>
            <a:r>
              <a:t>-Luz polarizada (sedimento): Cuerpos de Mora (cel tubulares)</a:t>
            </a:r>
          </a:p>
          <a:p>
            <a:pPr defTabSz="588549">
              <a:lnSpc>
                <a:spcPct val="130000"/>
              </a:lnSpc>
              <a:defRPr sz="1600">
                <a:latin typeface="Arial"/>
                <a:ea typeface="Arial"/>
                <a:cs typeface="Arial"/>
                <a:sym typeface="Arial"/>
              </a:defRPr>
            </a:pPr>
            <a:endParaRPr/>
          </a:p>
          <a:p>
            <a:pPr defTabSz="588549">
              <a:lnSpc>
                <a:spcPct val="130000"/>
              </a:lnSpc>
              <a:defRPr sz="1600">
                <a:latin typeface="Arial"/>
                <a:ea typeface="Arial"/>
                <a:cs typeface="Arial"/>
                <a:sym typeface="Arial"/>
              </a:defRPr>
            </a:pPr>
            <a:r>
              <a:t>-Cuerpos mieloides urinarios</a:t>
            </a:r>
            <a:br/>
            <a:r>
              <a:t>Microscopia electrónica</a:t>
            </a:r>
          </a:p>
          <a:p>
            <a:pPr defTabSz="588549">
              <a:lnSpc>
                <a:spcPct val="130000"/>
              </a:lnSpc>
              <a:defRPr sz="1600">
                <a:latin typeface="Arial"/>
                <a:ea typeface="Arial"/>
                <a:cs typeface="Arial"/>
                <a:sym typeface="Arial"/>
              </a:defRPr>
            </a:pPr>
            <a:endParaRPr/>
          </a:p>
          <a:p>
            <a:pPr defTabSz="588549">
              <a:lnSpc>
                <a:spcPct val="130000"/>
              </a:lnSpc>
              <a:defRPr sz="1600">
                <a:latin typeface="Arial"/>
                <a:ea typeface="Arial"/>
                <a:cs typeface="Arial"/>
                <a:sym typeface="Arial"/>
              </a:defRPr>
            </a:pPr>
            <a:r>
              <a:t>-Monitoreo ambulatorio de</a:t>
            </a:r>
          </a:p>
          <a:p>
            <a:pPr defTabSz="588549">
              <a:lnSpc>
                <a:spcPct val="130000"/>
              </a:lnSpc>
              <a:defRPr sz="1600">
                <a:latin typeface="Arial"/>
                <a:ea typeface="Arial"/>
                <a:cs typeface="Arial"/>
                <a:sym typeface="Arial"/>
              </a:defRPr>
            </a:pPr>
            <a:r>
              <a:t>presión arterial*</a:t>
            </a:r>
          </a:p>
        </p:txBody>
      </p:sp>
      <p:sp>
        <p:nvSpPr>
          <p:cNvPr id="415" name="Rectángulo redondeado"/>
          <p:cNvSpPr/>
          <p:nvPr/>
        </p:nvSpPr>
        <p:spPr>
          <a:xfrm>
            <a:off x="10017996" y="3874353"/>
            <a:ext cx="1852517"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416" name="Enfermedad renal crónica por Fabry  0.01%.*"/>
          <p:cNvSpPr txBox="1"/>
          <p:nvPr/>
        </p:nvSpPr>
        <p:spPr>
          <a:xfrm>
            <a:off x="10191629" y="4074920"/>
            <a:ext cx="1505252"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VIGILANCIA</a:t>
            </a:r>
          </a:p>
        </p:txBody>
      </p:sp>
      <p:pic>
        <p:nvPicPr>
          <p:cNvPr id="417" name="Imagen" descr="Imagen"/>
          <p:cNvPicPr>
            <a:picLocks noChangeAspect="1"/>
          </p:cNvPicPr>
          <p:nvPr/>
        </p:nvPicPr>
        <p:blipFill>
          <a:blip r:embed="rId2"/>
          <a:stretch>
            <a:fillRect/>
          </a:stretch>
        </p:blipFill>
        <p:spPr>
          <a:xfrm>
            <a:off x="658331" y="5114571"/>
            <a:ext cx="721449" cy="721448"/>
          </a:xfrm>
          <a:prstGeom prst="rect">
            <a:avLst/>
          </a:prstGeom>
          <a:ln w="12700">
            <a:miter lim="400000"/>
          </a:ln>
        </p:spPr>
      </p:pic>
      <p:pic>
        <p:nvPicPr>
          <p:cNvPr id="418" name="Imagen" descr="Imagen"/>
          <p:cNvPicPr>
            <a:picLocks noChangeAspect="1"/>
          </p:cNvPicPr>
          <p:nvPr/>
        </p:nvPicPr>
        <p:blipFill>
          <a:blip r:embed="rId3"/>
          <a:stretch>
            <a:fillRect/>
          </a:stretch>
        </p:blipFill>
        <p:spPr>
          <a:xfrm>
            <a:off x="1712431" y="5015910"/>
            <a:ext cx="721449" cy="721449"/>
          </a:xfrm>
          <a:prstGeom prst="rect">
            <a:avLst/>
          </a:prstGeom>
          <a:ln w="12700">
            <a:miter lim="400000"/>
          </a:ln>
        </p:spPr>
      </p:pic>
      <p:pic>
        <p:nvPicPr>
          <p:cNvPr id="419" name="Imagen" descr="Imagen"/>
          <p:cNvPicPr>
            <a:picLocks noChangeAspect="1"/>
          </p:cNvPicPr>
          <p:nvPr/>
        </p:nvPicPr>
        <p:blipFill>
          <a:blip r:embed="rId4"/>
          <a:stretch>
            <a:fillRect/>
          </a:stretch>
        </p:blipFill>
        <p:spPr>
          <a:xfrm>
            <a:off x="4853371" y="5061118"/>
            <a:ext cx="631033" cy="631032"/>
          </a:xfrm>
          <a:prstGeom prst="rect">
            <a:avLst/>
          </a:prstGeom>
          <a:ln w="12700">
            <a:miter lim="400000"/>
          </a:ln>
        </p:spPr>
      </p:pic>
      <p:pic>
        <p:nvPicPr>
          <p:cNvPr id="420" name="Imagen" descr="Imagen"/>
          <p:cNvPicPr>
            <a:picLocks noChangeAspect="1"/>
          </p:cNvPicPr>
          <p:nvPr/>
        </p:nvPicPr>
        <p:blipFill>
          <a:blip r:embed="rId5"/>
          <a:srcRect l="13734" t="9247" r="13756" b="9265"/>
          <a:stretch>
            <a:fillRect/>
          </a:stretch>
        </p:blipFill>
        <p:spPr>
          <a:xfrm>
            <a:off x="6015589" y="5111840"/>
            <a:ext cx="471135" cy="529470"/>
          </a:xfrm>
          <a:custGeom>
            <a:avLst/>
            <a:gdLst/>
            <a:ahLst/>
            <a:cxnLst>
              <a:cxn ang="0">
                <a:pos x="wd2" y="hd2"/>
              </a:cxn>
              <a:cxn ang="5400000">
                <a:pos x="wd2" y="hd2"/>
              </a:cxn>
              <a:cxn ang="10800000">
                <a:pos x="wd2" y="hd2"/>
              </a:cxn>
              <a:cxn ang="16200000">
                <a:pos x="wd2" y="hd2"/>
              </a:cxn>
            </a:cxnLst>
            <a:rect l="0" t="0" r="r" b="b"/>
            <a:pathLst>
              <a:path w="21456" h="21502" extrusionOk="0">
                <a:moveTo>
                  <a:pt x="12696" y="56"/>
                </a:moveTo>
                <a:cubicBezTo>
                  <a:pt x="12338" y="189"/>
                  <a:pt x="12146" y="569"/>
                  <a:pt x="12244" y="942"/>
                </a:cubicBezTo>
                <a:cubicBezTo>
                  <a:pt x="12289" y="1117"/>
                  <a:pt x="12345" y="1201"/>
                  <a:pt x="12551" y="1377"/>
                </a:cubicBezTo>
                <a:lnTo>
                  <a:pt x="12804" y="1603"/>
                </a:lnTo>
                <a:lnTo>
                  <a:pt x="12623" y="1797"/>
                </a:lnTo>
                <a:cubicBezTo>
                  <a:pt x="12444" y="1999"/>
                  <a:pt x="11044" y="3618"/>
                  <a:pt x="7562" y="7599"/>
                </a:cubicBezTo>
                <a:cubicBezTo>
                  <a:pt x="6559" y="8746"/>
                  <a:pt x="4971" y="10546"/>
                  <a:pt x="4038" y="11612"/>
                </a:cubicBezTo>
                <a:cubicBezTo>
                  <a:pt x="3105" y="12678"/>
                  <a:pt x="1976" y="13982"/>
                  <a:pt x="1526" y="14497"/>
                </a:cubicBezTo>
                <a:cubicBezTo>
                  <a:pt x="1075" y="15012"/>
                  <a:pt x="617" y="15567"/>
                  <a:pt x="514" y="15738"/>
                </a:cubicBezTo>
                <a:cubicBezTo>
                  <a:pt x="117" y="16393"/>
                  <a:pt x="-36" y="16995"/>
                  <a:pt x="8" y="17737"/>
                </a:cubicBezTo>
                <a:cubicBezTo>
                  <a:pt x="68" y="18771"/>
                  <a:pt x="533" y="19666"/>
                  <a:pt x="1381" y="20396"/>
                </a:cubicBezTo>
                <a:cubicBezTo>
                  <a:pt x="2027" y="20952"/>
                  <a:pt x="2778" y="21299"/>
                  <a:pt x="3658" y="21444"/>
                </a:cubicBezTo>
                <a:cubicBezTo>
                  <a:pt x="4462" y="21576"/>
                  <a:pt x="5466" y="21481"/>
                  <a:pt x="6189" y="21202"/>
                </a:cubicBezTo>
                <a:cubicBezTo>
                  <a:pt x="6969" y="20901"/>
                  <a:pt x="7368" y="20573"/>
                  <a:pt x="8159" y="19671"/>
                </a:cubicBezTo>
                <a:cubicBezTo>
                  <a:pt x="8468" y="19318"/>
                  <a:pt x="10387" y="17133"/>
                  <a:pt x="12424" y="14803"/>
                </a:cubicBezTo>
                <a:cubicBezTo>
                  <a:pt x="14461" y="12473"/>
                  <a:pt x="16313" y="10373"/>
                  <a:pt x="16527" y="10129"/>
                </a:cubicBezTo>
                <a:cubicBezTo>
                  <a:pt x="16742" y="9886"/>
                  <a:pt x="17546" y="8963"/>
                  <a:pt x="18317" y="8082"/>
                </a:cubicBezTo>
                <a:cubicBezTo>
                  <a:pt x="19087" y="7201"/>
                  <a:pt x="19740" y="6478"/>
                  <a:pt x="19762" y="6471"/>
                </a:cubicBezTo>
                <a:cubicBezTo>
                  <a:pt x="19785" y="6464"/>
                  <a:pt x="19895" y="6508"/>
                  <a:pt x="20016" y="6583"/>
                </a:cubicBezTo>
                <a:cubicBezTo>
                  <a:pt x="20201" y="6700"/>
                  <a:pt x="20289" y="6733"/>
                  <a:pt x="20558" y="6745"/>
                </a:cubicBezTo>
                <a:cubicBezTo>
                  <a:pt x="20966" y="6762"/>
                  <a:pt x="21197" y="6650"/>
                  <a:pt x="21353" y="6374"/>
                </a:cubicBezTo>
                <a:cubicBezTo>
                  <a:pt x="21564" y="6001"/>
                  <a:pt x="21450" y="5628"/>
                  <a:pt x="21028" y="5310"/>
                </a:cubicBezTo>
                <a:cubicBezTo>
                  <a:pt x="20445" y="4871"/>
                  <a:pt x="13623" y="140"/>
                  <a:pt x="13473" y="72"/>
                </a:cubicBezTo>
                <a:cubicBezTo>
                  <a:pt x="13278" y="-17"/>
                  <a:pt x="12910" y="-24"/>
                  <a:pt x="12696" y="56"/>
                </a:cubicBezTo>
                <a:close/>
              </a:path>
            </a:pathLst>
          </a:custGeom>
          <a:ln w="12700">
            <a:miter lim="400000"/>
          </a:ln>
        </p:spPr>
      </p:pic>
      <p:pic>
        <p:nvPicPr>
          <p:cNvPr id="421" name="Imagen" descr="Imagen"/>
          <p:cNvPicPr>
            <a:picLocks noChangeAspect="1"/>
          </p:cNvPicPr>
          <p:nvPr/>
        </p:nvPicPr>
        <p:blipFill>
          <a:blip r:embed="rId6"/>
          <a:stretch>
            <a:fillRect/>
          </a:stretch>
        </p:blipFill>
        <p:spPr>
          <a:xfrm>
            <a:off x="6833080" y="5015910"/>
            <a:ext cx="721449" cy="721449"/>
          </a:xfrm>
          <a:prstGeom prst="rect">
            <a:avLst/>
          </a:prstGeom>
          <a:ln w="12700">
            <a:miter lim="400000"/>
          </a:ln>
        </p:spPr>
      </p:pic>
      <p:sp>
        <p:nvSpPr>
          <p:cNvPr id="422" name="Línea"/>
          <p:cNvSpPr/>
          <p:nvPr/>
        </p:nvSpPr>
        <p:spPr>
          <a:xfrm flipV="1">
            <a:off x="9126305" y="2365011"/>
            <a:ext cx="1" cy="2451082"/>
          </a:xfrm>
          <a:prstGeom prst="line">
            <a:avLst/>
          </a:prstGeom>
          <a:ln w="38100">
            <a:solidFill>
              <a:srgbClr val="535353"/>
            </a:solidFill>
            <a:miter/>
          </a:ln>
        </p:spPr>
        <p:txBody>
          <a:bodyPr lIns="45719" rIns="45719"/>
          <a:lstStyle/>
          <a:p>
            <a:endParaRPr/>
          </a:p>
        </p:txBody>
      </p:sp>
      <p:sp>
        <p:nvSpPr>
          <p:cNvPr id="423" name="Línea"/>
          <p:cNvSpPr/>
          <p:nvPr/>
        </p:nvSpPr>
        <p:spPr>
          <a:xfrm flipH="1">
            <a:off x="8886218" y="2383212"/>
            <a:ext cx="250975" cy="1"/>
          </a:xfrm>
          <a:prstGeom prst="line">
            <a:avLst/>
          </a:prstGeom>
          <a:ln w="38100">
            <a:solidFill>
              <a:srgbClr val="535353"/>
            </a:solidFill>
            <a:miter/>
          </a:ln>
        </p:spPr>
        <p:txBody>
          <a:bodyPr lIns="45719" rIns="45719"/>
          <a:lstStyle/>
          <a:p>
            <a:endParaRPr/>
          </a:p>
        </p:txBody>
      </p:sp>
      <p:sp>
        <p:nvSpPr>
          <p:cNvPr id="424" name="Línea"/>
          <p:cNvSpPr/>
          <p:nvPr/>
        </p:nvSpPr>
        <p:spPr>
          <a:xfrm flipH="1">
            <a:off x="8886218" y="4797891"/>
            <a:ext cx="250975" cy="1"/>
          </a:xfrm>
          <a:prstGeom prst="line">
            <a:avLst/>
          </a:prstGeom>
          <a:ln w="38100">
            <a:solidFill>
              <a:srgbClr val="535353"/>
            </a:solidFill>
            <a:miter/>
          </a:ln>
        </p:spPr>
        <p:txBody>
          <a:bodyPr lIns="45719" rIns="45719"/>
          <a:lstStyle/>
          <a:p>
            <a:endParaRPr/>
          </a:p>
        </p:txBody>
      </p:sp>
      <p:sp>
        <p:nvSpPr>
          <p:cNvPr id="425" name="Línea"/>
          <p:cNvSpPr/>
          <p:nvPr/>
        </p:nvSpPr>
        <p:spPr>
          <a:xfrm flipH="1">
            <a:off x="9107255" y="3590552"/>
            <a:ext cx="721449" cy="1"/>
          </a:xfrm>
          <a:prstGeom prst="line">
            <a:avLst/>
          </a:prstGeom>
          <a:ln w="38100">
            <a:solidFill>
              <a:srgbClr val="535353"/>
            </a:solidFill>
            <a:miter/>
          </a:ln>
        </p:spPr>
        <p:txBody>
          <a:bodyPr lIns="45719" rIns="45719"/>
          <a:lstStyle/>
          <a:p>
            <a:endParaRPr/>
          </a:p>
        </p:txBody>
      </p:sp>
      <p:pic>
        <p:nvPicPr>
          <p:cNvPr id="426" name="Imagen" descr="Imagen"/>
          <p:cNvPicPr>
            <a:picLocks noChangeAspect="1"/>
          </p:cNvPicPr>
          <p:nvPr/>
        </p:nvPicPr>
        <p:blipFill>
          <a:blip r:embed="rId7"/>
          <a:srcRect l="12153" t="18930" r="11111" b="12917"/>
          <a:stretch>
            <a:fillRect/>
          </a:stretch>
        </p:blipFill>
        <p:spPr>
          <a:xfrm>
            <a:off x="2683435" y="5051262"/>
            <a:ext cx="878212" cy="713710"/>
          </a:xfrm>
          <a:custGeom>
            <a:avLst/>
            <a:gdLst/>
            <a:ahLst/>
            <a:cxnLst>
              <a:cxn ang="0">
                <a:pos x="wd2" y="hd2"/>
              </a:cxn>
              <a:cxn ang="5400000">
                <a:pos x="wd2" y="hd2"/>
              </a:cxn>
              <a:cxn ang="10800000">
                <a:pos x="wd2" y="hd2"/>
              </a:cxn>
              <a:cxn ang="16200000">
                <a:pos x="wd2" y="hd2"/>
              </a:cxn>
            </a:cxnLst>
            <a:rect l="0" t="0" r="r" b="b"/>
            <a:pathLst>
              <a:path w="21538" h="21560" extrusionOk="0">
                <a:moveTo>
                  <a:pt x="15691" y="75"/>
                </a:moveTo>
                <a:cubicBezTo>
                  <a:pt x="15599" y="158"/>
                  <a:pt x="15542" y="638"/>
                  <a:pt x="15535" y="1394"/>
                </a:cubicBezTo>
                <a:cubicBezTo>
                  <a:pt x="15533" y="1624"/>
                  <a:pt x="15514" y="1761"/>
                  <a:pt x="15477" y="1778"/>
                </a:cubicBezTo>
                <a:cubicBezTo>
                  <a:pt x="15445" y="1791"/>
                  <a:pt x="15274" y="1759"/>
                  <a:pt x="15097" y="1706"/>
                </a:cubicBezTo>
                <a:lnTo>
                  <a:pt x="14776" y="1610"/>
                </a:lnTo>
                <a:lnTo>
                  <a:pt x="14747" y="986"/>
                </a:lnTo>
                <a:cubicBezTo>
                  <a:pt x="14731" y="644"/>
                  <a:pt x="14711" y="356"/>
                  <a:pt x="14708" y="351"/>
                </a:cubicBezTo>
                <a:cubicBezTo>
                  <a:pt x="14643" y="239"/>
                  <a:pt x="14533" y="170"/>
                  <a:pt x="14435" y="171"/>
                </a:cubicBezTo>
                <a:cubicBezTo>
                  <a:pt x="14198" y="173"/>
                  <a:pt x="14178" y="228"/>
                  <a:pt x="14153" y="914"/>
                </a:cubicBezTo>
                <a:lnTo>
                  <a:pt x="14134" y="1550"/>
                </a:lnTo>
                <a:lnTo>
                  <a:pt x="13968" y="1562"/>
                </a:lnTo>
                <a:cubicBezTo>
                  <a:pt x="13592" y="1594"/>
                  <a:pt x="13102" y="1716"/>
                  <a:pt x="12829" y="1837"/>
                </a:cubicBezTo>
                <a:lnTo>
                  <a:pt x="12537" y="1969"/>
                </a:lnTo>
                <a:lnTo>
                  <a:pt x="12304" y="1778"/>
                </a:lnTo>
                <a:cubicBezTo>
                  <a:pt x="11349" y="997"/>
                  <a:pt x="10194" y="1210"/>
                  <a:pt x="9315" y="2341"/>
                </a:cubicBezTo>
                <a:lnTo>
                  <a:pt x="9131" y="2581"/>
                </a:lnTo>
                <a:lnTo>
                  <a:pt x="8770" y="2533"/>
                </a:lnTo>
                <a:cubicBezTo>
                  <a:pt x="8569" y="2505"/>
                  <a:pt x="7943" y="2409"/>
                  <a:pt x="7388" y="2317"/>
                </a:cubicBezTo>
                <a:cubicBezTo>
                  <a:pt x="5433" y="1995"/>
                  <a:pt x="4909" y="1975"/>
                  <a:pt x="4166" y="2209"/>
                </a:cubicBezTo>
                <a:cubicBezTo>
                  <a:pt x="3508" y="2416"/>
                  <a:pt x="2863" y="2981"/>
                  <a:pt x="2395" y="3756"/>
                </a:cubicBezTo>
                <a:cubicBezTo>
                  <a:pt x="1728" y="4860"/>
                  <a:pt x="1573" y="5842"/>
                  <a:pt x="1762" y="7940"/>
                </a:cubicBezTo>
                <a:cubicBezTo>
                  <a:pt x="1959" y="10120"/>
                  <a:pt x="1865" y="10690"/>
                  <a:pt x="1120" y="11680"/>
                </a:cubicBezTo>
                <a:cubicBezTo>
                  <a:pt x="570" y="12412"/>
                  <a:pt x="312" y="12945"/>
                  <a:pt x="108" y="13814"/>
                </a:cubicBezTo>
                <a:cubicBezTo>
                  <a:pt x="34" y="14129"/>
                  <a:pt x="0" y="14622"/>
                  <a:pt x="0" y="15121"/>
                </a:cubicBezTo>
                <a:cubicBezTo>
                  <a:pt x="1" y="15621"/>
                  <a:pt x="43" y="16128"/>
                  <a:pt x="117" y="16464"/>
                </a:cubicBezTo>
                <a:cubicBezTo>
                  <a:pt x="412" y="17790"/>
                  <a:pt x="1103" y="18876"/>
                  <a:pt x="2025" y="19437"/>
                </a:cubicBezTo>
                <a:cubicBezTo>
                  <a:pt x="2558" y="19761"/>
                  <a:pt x="2863" y="19832"/>
                  <a:pt x="3728" y="19833"/>
                </a:cubicBezTo>
                <a:cubicBezTo>
                  <a:pt x="4528" y="19834"/>
                  <a:pt x="4680" y="19788"/>
                  <a:pt x="4945" y="19533"/>
                </a:cubicBezTo>
                <a:cubicBezTo>
                  <a:pt x="5037" y="19445"/>
                  <a:pt x="5156" y="19377"/>
                  <a:pt x="5208" y="19377"/>
                </a:cubicBezTo>
                <a:cubicBezTo>
                  <a:pt x="5260" y="19377"/>
                  <a:pt x="5422" y="19506"/>
                  <a:pt x="5568" y="19665"/>
                </a:cubicBezTo>
                <a:cubicBezTo>
                  <a:pt x="5715" y="19824"/>
                  <a:pt x="5917" y="20028"/>
                  <a:pt x="6026" y="20120"/>
                </a:cubicBezTo>
                <a:lnTo>
                  <a:pt x="6220" y="20288"/>
                </a:lnTo>
                <a:lnTo>
                  <a:pt x="8001" y="20372"/>
                </a:lnTo>
                <a:lnTo>
                  <a:pt x="9773" y="20468"/>
                </a:lnTo>
                <a:lnTo>
                  <a:pt x="10007" y="20684"/>
                </a:lnTo>
                <a:cubicBezTo>
                  <a:pt x="10133" y="20805"/>
                  <a:pt x="10326" y="20996"/>
                  <a:pt x="10435" y="21104"/>
                </a:cubicBezTo>
                <a:cubicBezTo>
                  <a:pt x="10647" y="21314"/>
                  <a:pt x="10999" y="21464"/>
                  <a:pt x="11262" y="21463"/>
                </a:cubicBezTo>
                <a:cubicBezTo>
                  <a:pt x="11352" y="21463"/>
                  <a:pt x="11832" y="21381"/>
                  <a:pt x="12323" y="21271"/>
                </a:cubicBezTo>
                <a:cubicBezTo>
                  <a:pt x="13320" y="21050"/>
                  <a:pt x="13362" y="21015"/>
                  <a:pt x="13404" y="20612"/>
                </a:cubicBezTo>
                <a:cubicBezTo>
                  <a:pt x="13445" y="20210"/>
                  <a:pt x="13472" y="20209"/>
                  <a:pt x="13890" y="20516"/>
                </a:cubicBezTo>
                <a:cubicBezTo>
                  <a:pt x="14318" y="20830"/>
                  <a:pt x="14523" y="21062"/>
                  <a:pt x="14523" y="21259"/>
                </a:cubicBezTo>
                <a:cubicBezTo>
                  <a:pt x="14523" y="21334"/>
                  <a:pt x="14538" y="21441"/>
                  <a:pt x="14552" y="21487"/>
                </a:cubicBezTo>
                <a:cubicBezTo>
                  <a:pt x="14572" y="21551"/>
                  <a:pt x="14651" y="21563"/>
                  <a:pt x="14922" y="21559"/>
                </a:cubicBezTo>
                <a:cubicBezTo>
                  <a:pt x="15116" y="21556"/>
                  <a:pt x="15293" y="21532"/>
                  <a:pt x="15311" y="21499"/>
                </a:cubicBezTo>
                <a:cubicBezTo>
                  <a:pt x="15330" y="21467"/>
                  <a:pt x="15350" y="21356"/>
                  <a:pt x="15350" y="21259"/>
                </a:cubicBezTo>
                <a:cubicBezTo>
                  <a:pt x="15351" y="20988"/>
                  <a:pt x="15497" y="20827"/>
                  <a:pt x="15973" y="20540"/>
                </a:cubicBezTo>
                <a:cubicBezTo>
                  <a:pt x="16552" y="20191"/>
                  <a:pt x="17022" y="19711"/>
                  <a:pt x="17229" y="19281"/>
                </a:cubicBezTo>
                <a:cubicBezTo>
                  <a:pt x="17317" y="19098"/>
                  <a:pt x="17471" y="18863"/>
                  <a:pt x="17569" y="18754"/>
                </a:cubicBezTo>
                <a:cubicBezTo>
                  <a:pt x="18170" y="18087"/>
                  <a:pt x="18326" y="17889"/>
                  <a:pt x="18572" y="17483"/>
                </a:cubicBezTo>
                <a:cubicBezTo>
                  <a:pt x="18877" y="16979"/>
                  <a:pt x="19268" y="16022"/>
                  <a:pt x="19448" y="15337"/>
                </a:cubicBezTo>
                <a:cubicBezTo>
                  <a:pt x="19769" y="14115"/>
                  <a:pt x="19879" y="13113"/>
                  <a:pt x="19915" y="11261"/>
                </a:cubicBezTo>
                <a:lnTo>
                  <a:pt x="19944" y="9834"/>
                </a:lnTo>
                <a:lnTo>
                  <a:pt x="20110" y="9702"/>
                </a:lnTo>
                <a:cubicBezTo>
                  <a:pt x="20201" y="9628"/>
                  <a:pt x="20401" y="9416"/>
                  <a:pt x="20548" y="9235"/>
                </a:cubicBezTo>
                <a:cubicBezTo>
                  <a:pt x="20872" y="8835"/>
                  <a:pt x="21213" y="8019"/>
                  <a:pt x="21356" y="7292"/>
                </a:cubicBezTo>
                <a:cubicBezTo>
                  <a:pt x="21589" y="6102"/>
                  <a:pt x="21600" y="4596"/>
                  <a:pt x="21385" y="3708"/>
                </a:cubicBezTo>
                <a:cubicBezTo>
                  <a:pt x="21007" y="2145"/>
                  <a:pt x="20180" y="1069"/>
                  <a:pt x="19185" y="842"/>
                </a:cubicBezTo>
                <a:cubicBezTo>
                  <a:pt x="18308" y="643"/>
                  <a:pt x="17283" y="1480"/>
                  <a:pt x="17112" y="2533"/>
                </a:cubicBezTo>
                <a:cubicBezTo>
                  <a:pt x="17085" y="2698"/>
                  <a:pt x="17050" y="2838"/>
                  <a:pt x="17034" y="2845"/>
                </a:cubicBezTo>
                <a:cubicBezTo>
                  <a:pt x="17018" y="2851"/>
                  <a:pt x="16803" y="2685"/>
                  <a:pt x="16557" y="2485"/>
                </a:cubicBezTo>
                <a:lnTo>
                  <a:pt x="16109" y="2125"/>
                </a:lnTo>
                <a:lnTo>
                  <a:pt x="16148" y="1178"/>
                </a:lnTo>
                <a:cubicBezTo>
                  <a:pt x="16178" y="273"/>
                  <a:pt x="16169" y="221"/>
                  <a:pt x="16080" y="111"/>
                </a:cubicBezTo>
                <a:cubicBezTo>
                  <a:pt x="15972" y="-23"/>
                  <a:pt x="15815" y="-37"/>
                  <a:pt x="15691" y="75"/>
                </a:cubicBezTo>
                <a:close/>
              </a:path>
            </a:pathLst>
          </a:custGeom>
          <a:ln w="12700">
            <a:miter lim="400000"/>
          </a:ln>
        </p:spPr>
      </p:pic>
      <p:sp>
        <p:nvSpPr>
          <p:cNvPr id="427" name="Enfermedad renal crónica por Fabry  0.01%.*"/>
          <p:cNvSpPr txBox="1"/>
          <p:nvPr/>
        </p:nvSpPr>
        <p:spPr>
          <a:xfrm>
            <a:off x="715736" y="415349"/>
            <a:ext cx="10760528"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Enfermedad de Fabry: Vigilancia de función renal</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Enfermedad renal crónica por Fabry  0.01%.*"/>
          <p:cNvSpPr txBox="1"/>
          <p:nvPr/>
        </p:nvSpPr>
        <p:spPr>
          <a:xfrm>
            <a:off x="397604" y="373771"/>
            <a:ext cx="6855223"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2500">
                <a:latin typeface="Arial"/>
                <a:ea typeface="Arial"/>
                <a:cs typeface="Arial"/>
                <a:sym typeface="Arial"/>
              </a:defRPr>
            </a:lvl1pPr>
          </a:lstStyle>
          <a:p>
            <a:r>
              <a:t>Determinación de Tasa de filtrado Glomerular</a:t>
            </a:r>
          </a:p>
        </p:txBody>
      </p:sp>
      <p:sp>
        <p:nvSpPr>
          <p:cNvPr id="430" name="Rectángulo redondeado"/>
          <p:cNvSpPr/>
          <p:nvPr/>
        </p:nvSpPr>
        <p:spPr>
          <a:xfrm>
            <a:off x="841392" y="1583712"/>
            <a:ext cx="9547194" cy="1211114"/>
          </a:xfrm>
          <a:prstGeom prst="roundRect">
            <a:avLst>
              <a:gd name="adj" fmla="val 13947"/>
            </a:avLst>
          </a:prstGeom>
          <a:solidFill>
            <a:srgbClr val="FFFFFF"/>
          </a:solidFill>
          <a:ln w="38100">
            <a:solidFill>
              <a:schemeClr val="accent5"/>
            </a:solidFill>
            <a:miter/>
          </a:ln>
        </p:spPr>
        <p:txBody>
          <a:bodyPr lIns="45719" rIns="45719" anchor="ctr"/>
          <a:lstStyle/>
          <a:p>
            <a:endParaRPr/>
          </a:p>
        </p:txBody>
      </p:sp>
      <p:sp>
        <p:nvSpPr>
          <p:cNvPr id="431" name="Enfermedad renal crónica por Fabry  0.01%.*"/>
          <p:cNvSpPr txBox="1"/>
          <p:nvPr/>
        </p:nvSpPr>
        <p:spPr>
          <a:xfrm>
            <a:off x="2002632" y="1632445"/>
            <a:ext cx="8186736" cy="11136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just" defTabSz="588549">
              <a:defRPr>
                <a:latin typeface="Arial"/>
                <a:ea typeface="Arial"/>
                <a:cs typeface="Arial"/>
                <a:sym typeface="Arial"/>
              </a:defRPr>
            </a:pPr>
            <a:r>
              <a:t>Recomendación 1.1.2.1: En adultos con riesgo de ERC, recomendamos usar tasa de filtrado glomerular estimada por creatinina (eTFGCr). Si es posible usar Cistatina C, la TFG deberá ser estimada por la combinación de creatinina y cistatina C (eTFGCr-Cys)   </a:t>
            </a:r>
            <a:r>
              <a:rPr b="1"/>
              <a:t>(1B)</a:t>
            </a:r>
          </a:p>
        </p:txBody>
      </p:sp>
      <p:pic>
        <p:nvPicPr>
          <p:cNvPr id="432" name="Imagen" descr="Imagen"/>
          <p:cNvPicPr>
            <a:picLocks noChangeAspect="1"/>
          </p:cNvPicPr>
          <p:nvPr/>
        </p:nvPicPr>
        <p:blipFill>
          <a:blip r:embed="rId2"/>
          <a:stretch>
            <a:fillRect/>
          </a:stretch>
        </p:blipFill>
        <p:spPr>
          <a:xfrm>
            <a:off x="916319" y="1730078"/>
            <a:ext cx="1020910" cy="918382"/>
          </a:xfrm>
          <a:prstGeom prst="rect">
            <a:avLst/>
          </a:prstGeom>
          <a:ln w="12700">
            <a:miter lim="400000"/>
          </a:ln>
        </p:spPr>
      </p:pic>
      <p:sp>
        <p:nvSpPr>
          <p:cNvPr id="433" name="Rectángulo redondeado"/>
          <p:cNvSpPr/>
          <p:nvPr/>
        </p:nvSpPr>
        <p:spPr>
          <a:xfrm>
            <a:off x="841392" y="3611577"/>
            <a:ext cx="9547194" cy="1211113"/>
          </a:xfrm>
          <a:prstGeom prst="roundRect">
            <a:avLst>
              <a:gd name="adj" fmla="val 13947"/>
            </a:avLst>
          </a:prstGeom>
          <a:solidFill>
            <a:srgbClr val="FFFFFF"/>
          </a:solidFill>
          <a:ln w="38100">
            <a:solidFill>
              <a:schemeClr val="accent5"/>
            </a:solidFill>
            <a:miter/>
          </a:ln>
        </p:spPr>
        <p:txBody>
          <a:bodyPr lIns="45719" rIns="45719" anchor="ctr"/>
          <a:lstStyle/>
          <a:p>
            <a:endParaRPr/>
          </a:p>
        </p:txBody>
      </p:sp>
      <p:sp>
        <p:nvSpPr>
          <p:cNvPr id="434" name="Enfermedad renal crónica por Fabry  0.01%.*"/>
          <p:cNvSpPr txBox="1"/>
          <p:nvPr/>
        </p:nvSpPr>
        <p:spPr>
          <a:xfrm>
            <a:off x="2002632" y="3793659"/>
            <a:ext cx="8186736" cy="8469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just" defTabSz="588549">
              <a:defRPr>
                <a:latin typeface="Arial"/>
                <a:ea typeface="Arial"/>
                <a:cs typeface="Arial"/>
                <a:sym typeface="Arial"/>
              </a:defRPr>
            </a:pPr>
            <a:r>
              <a:t>Recomendación 1.2.2.1: Recomendamos usar eTFGCr-Cys en situaciones clínicas donde la eTFGCr es menos precisa y la TFG afectara la toma de decisiones clínicas </a:t>
            </a:r>
            <a:r>
              <a:rPr b="1"/>
              <a:t>(1C)</a:t>
            </a:r>
          </a:p>
        </p:txBody>
      </p:sp>
      <p:pic>
        <p:nvPicPr>
          <p:cNvPr id="435" name="Imagen" descr="Imagen"/>
          <p:cNvPicPr>
            <a:picLocks noChangeAspect="1"/>
          </p:cNvPicPr>
          <p:nvPr/>
        </p:nvPicPr>
        <p:blipFill>
          <a:blip r:embed="rId2"/>
          <a:stretch>
            <a:fillRect/>
          </a:stretch>
        </p:blipFill>
        <p:spPr>
          <a:xfrm>
            <a:off x="916319" y="3757942"/>
            <a:ext cx="1020910" cy="918383"/>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Enfermedad renal crónica por Fabry  0.01%.*"/>
          <p:cNvSpPr txBox="1"/>
          <p:nvPr/>
        </p:nvSpPr>
        <p:spPr>
          <a:xfrm>
            <a:off x="397604" y="373771"/>
            <a:ext cx="6855223"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2500">
                <a:latin typeface="Arial"/>
                <a:ea typeface="Arial"/>
                <a:cs typeface="Arial"/>
                <a:sym typeface="Arial"/>
              </a:defRPr>
            </a:lvl1pPr>
          </a:lstStyle>
          <a:p>
            <a:r>
              <a:t>Determinación de Albuminuria</a:t>
            </a:r>
          </a:p>
        </p:txBody>
      </p:sp>
      <p:sp>
        <p:nvSpPr>
          <p:cNvPr id="438" name="Rectángulo redondeado"/>
          <p:cNvSpPr/>
          <p:nvPr/>
        </p:nvSpPr>
        <p:spPr>
          <a:xfrm>
            <a:off x="841392" y="1095322"/>
            <a:ext cx="9547194" cy="3062880"/>
          </a:xfrm>
          <a:prstGeom prst="roundRect">
            <a:avLst>
              <a:gd name="adj" fmla="val 5515"/>
            </a:avLst>
          </a:prstGeom>
          <a:solidFill>
            <a:srgbClr val="FFFFFF"/>
          </a:solidFill>
          <a:ln w="38100">
            <a:solidFill>
              <a:schemeClr val="accent5"/>
            </a:solidFill>
            <a:miter/>
          </a:ln>
        </p:spPr>
        <p:txBody>
          <a:bodyPr lIns="45719" rIns="45719" anchor="ctr"/>
          <a:lstStyle/>
          <a:p>
            <a:endParaRPr/>
          </a:p>
        </p:txBody>
      </p:sp>
      <p:sp>
        <p:nvSpPr>
          <p:cNvPr id="439" name="Enfermedad renal crónica por Fabry  0.01%.*"/>
          <p:cNvSpPr txBox="1"/>
          <p:nvPr/>
        </p:nvSpPr>
        <p:spPr>
          <a:xfrm>
            <a:off x="2002632" y="1269838"/>
            <a:ext cx="8186736" cy="27138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just" defTabSz="588549">
              <a:defRPr>
                <a:latin typeface="Arial"/>
                <a:ea typeface="Arial"/>
                <a:cs typeface="Arial"/>
                <a:sym typeface="Arial"/>
              </a:defRPr>
            </a:pPr>
            <a:r>
              <a:t>Punto de práctica 1.3.1.1: Usa los siguientes pruebas para medir albuminuria (en orden descendente de preferencia). En todos los casos la primer orina de la mañana es la muestra preferida en adultos y niños.</a:t>
            </a:r>
          </a:p>
          <a:p>
            <a:pPr marL="300789" indent="-300789" algn="just" defTabSz="588549">
              <a:buSzPct val="100000"/>
              <a:buAutoNum type="romanLcParenBoth"/>
              <a:defRPr>
                <a:latin typeface="Arial"/>
                <a:ea typeface="Arial"/>
                <a:cs typeface="Arial"/>
                <a:sym typeface="Arial"/>
              </a:defRPr>
            </a:pPr>
            <a:r>
              <a:t>Albumina-Creatinina Ratio (ACR) o</a:t>
            </a:r>
          </a:p>
          <a:p>
            <a:pPr marL="300789" indent="-300789" algn="just" defTabSz="588549">
              <a:buSzPct val="100000"/>
              <a:buAutoNum type="romanLcParenBoth"/>
              <a:defRPr>
                <a:latin typeface="Arial"/>
                <a:ea typeface="Arial"/>
                <a:cs typeface="Arial"/>
                <a:sym typeface="Arial"/>
              </a:defRPr>
            </a:pPr>
            <a:r>
              <a:t>Análisis con tira reactiva para albúmina y ACR con lectura automática.</a:t>
            </a:r>
          </a:p>
          <a:p>
            <a:pPr algn="just" defTabSz="588549">
              <a:defRPr>
                <a:latin typeface="Arial"/>
                <a:ea typeface="Arial"/>
                <a:cs typeface="Arial"/>
                <a:sym typeface="Arial"/>
              </a:defRPr>
            </a:pPr>
            <a:endParaRPr/>
          </a:p>
          <a:p>
            <a:pPr algn="just" defTabSz="588549">
              <a:defRPr>
                <a:latin typeface="Arial"/>
                <a:ea typeface="Arial"/>
                <a:cs typeface="Arial"/>
                <a:sym typeface="Arial"/>
              </a:defRPr>
            </a:pPr>
            <a:r>
              <a:t>Si se mide la proteina total, usar los siguientes: </a:t>
            </a:r>
            <a:br/>
            <a:r>
              <a:t>(i) Proteína-Creatinina Ratio (PCR)</a:t>
            </a:r>
          </a:p>
          <a:p>
            <a:pPr algn="just" defTabSz="588549">
              <a:defRPr>
                <a:latin typeface="Arial"/>
                <a:ea typeface="Arial"/>
                <a:cs typeface="Arial"/>
                <a:sym typeface="Arial"/>
              </a:defRPr>
            </a:pPr>
            <a:r>
              <a:t>(ii) Análisis con tira reactiva para proteína total con lectura automática o</a:t>
            </a:r>
          </a:p>
          <a:p>
            <a:pPr algn="just" defTabSz="588549">
              <a:defRPr>
                <a:latin typeface="Arial"/>
                <a:ea typeface="Arial"/>
                <a:cs typeface="Arial"/>
                <a:sym typeface="Arial"/>
              </a:defRPr>
            </a:pPr>
            <a:r>
              <a:t>(iii) Análisis con tira reactiva para proteína total con lectura manual</a:t>
            </a:r>
          </a:p>
        </p:txBody>
      </p:sp>
      <p:pic>
        <p:nvPicPr>
          <p:cNvPr id="440" name="Imagen" descr="Imagen"/>
          <p:cNvPicPr>
            <a:picLocks noChangeAspect="1"/>
          </p:cNvPicPr>
          <p:nvPr/>
        </p:nvPicPr>
        <p:blipFill>
          <a:blip r:embed="rId2"/>
          <a:stretch>
            <a:fillRect/>
          </a:stretch>
        </p:blipFill>
        <p:spPr>
          <a:xfrm>
            <a:off x="916319" y="1241687"/>
            <a:ext cx="1020910" cy="918383"/>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Enfermedad renal crónica por Fabry  0.01%.*"/>
          <p:cNvSpPr txBox="1"/>
          <p:nvPr/>
        </p:nvSpPr>
        <p:spPr>
          <a:xfrm>
            <a:off x="397604" y="373771"/>
            <a:ext cx="7648521"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2500">
                <a:latin typeface="Arial"/>
                <a:ea typeface="Arial"/>
                <a:cs typeface="Arial"/>
                <a:sym typeface="Arial"/>
              </a:defRPr>
            </a:lvl1pPr>
          </a:lstStyle>
          <a:p>
            <a:r>
              <a:t>Complementarios: Búsqueda de Mulberry Bodies</a:t>
            </a:r>
          </a:p>
        </p:txBody>
      </p:sp>
      <p:sp>
        <p:nvSpPr>
          <p:cNvPr id="443" name="Rectángulo redondeado"/>
          <p:cNvSpPr/>
          <p:nvPr/>
        </p:nvSpPr>
        <p:spPr>
          <a:xfrm>
            <a:off x="417669" y="1095322"/>
            <a:ext cx="8843333" cy="1791948"/>
          </a:xfrm>
          <a:prstGeom prst="roundRect">
            <a:avLst>
              <a:gd name="adj" fmla="val 9427"/>
            </a:avLst>
          </a:prstGeom>
          <a:solidFill>
            <a:srgbClr val="FFFFFF"/>
          </a:solidFill>
          <a:ln w="38100">
            <a:solidFill>
              <a:schemeClr val="accent5"/>
            </a:solidFill>
            <a:miter/>
          </a:ln>
        </p:spPr>
        <p:txBody>
          <a:bodyPr lIns="45719" rIns="45719" anchor="ctr"/>
          <a:lstStyle/>
          <a:p>
            <a:endParaRPr/>
          </a:p>
        </p:txBody>
      </p:sp>
      <p:sp>
        <p:nvSpPr>
          <p:cNvPr id="444" name="Enfermedad renal crónica por Fabry  0.01%.*"/>
          <p:cNvSpPr txBox="1"/>
          <p:nvPr/>
        </p:nvSpPr>
        <p:spPr>
          <a:xfrm>
            <a:off x="958458" y="1337862"/>
            <a:ext cx="8186735" cy="5802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just" defTabSz="588549">
              <a:defRPr>
                <a:latin typeface="Arial"/>
                <a:ea typeface="Arial"/>
                <a:cs typeface="Arial"/>
                <a:sym typeface="Arial"/>
              </a:defRPr>
            </a:lvl1pPr>
          </a:lstStyle>
          <a:p>
            <a:r>
              <a:t>Luz polarizada en búsqueda de cuerpos de mora (mulberry bodies), han presentado sensibilidad y especificidad del 100% en el diagnóstico de la EF.</a:t>
            </a:r>
          </a:p>
        </p:txBody>
      </p:sp>
      <p:sp>
        <p:nvSpPr>
          <p:cNvPr id="445" name="Targeted urine microscopy in Anderson-Fabry Disease: a cheap, sensitive and specific diagnostic technique. Nephrol Dial Transplant. 2011;"/>
          <p:cNvSpPr txBox="1"/>
          <p:nvPr/>
        </p:nvSpPr>
        <p:spPr>
          <a:xfrm>
            <a:off x="3401639" y="2223807"/>
            <a:ext cx="5762768" cy="4670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1300" i="1">
                <a:latin typeface="Arial"/>
                <a:ea typeface="Arial"/>
                <a:cs typeface="Arial"/>
                <a:sym typeface="Arial"/>
              </a:defRPr>
            </a:lvl1pPr>
          </a:lstStyle>
          <a:p>
            <a:r>
              <a:t>Targeted urine microscopy in Anderson-Fabry Disease: a cheap, sensitive and specific diagnostic technique. Nephrol Dial Transplant. 2011;</a:t>
            </a:r>
          </a:p>
        </p:txBody>
      </p:sp>
      <p:sp>
        <p:nvSpPr>
          <p:cNvPr id="446" name="Rectángulo redondeado"/>
          <p:cNvSpPr/>
          <p:nvPr/>
        </p:nvSpPr>
        <p:spPr>
          <a:xfrm>
            <a:off x="417669" y="3215631"/>
            <a:ext cx="8843333" cy="1791948"/>
          </a:xfrm>
          <a:prstGeom prst="roundRect">
            <a:avLst>
              <a:gd name="adj" fmla="val 9427"/>
            </a:avLst>
          </a:prstGeom>
          <a:solidFill>
            <a:srgbClr val="FFFFFF"/>
          </a:solidFill>
          <a:ln w="38100">
            <a:solidFill>
              <a:schemeClr val="accent5"/>
            </a:solidFill>
            <a:miter/>
          </a:ln>
        </p:spPr>
        <p:txBody>
          <a:bodyPr lIns="45719" rIns="45719" anchor="ctr"/>
          <a:lstStyle/>
          <a:p>
            <a:endParaRPr/>
          </a:p>
        </p:txBody>
      </p:sp>
      <p:sp>
        <p:nvSpPr>
          <p:cNvPr id="447" name="Enfermedad renal crónica por Fabry  0.01%.*"/>
          <p:cNvSpPr txBox="1"/>
          <p:nvPr/>
        </p:nvSpPr>
        <p:spPr>
          <a:xfrm>
            <a:off x="958458" y="3324821"/>
            <a:ext cx="8186735" cy="846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just" defTabSz="588549">
              <a:defRPr>
                <a:latin typeface="Arial"/>
                <a:ea typeface="Arial"/>
                <a:cs typeface="Arial"/>
                <a:sym typeface="Arial"/>
              </a:defRPr>
            </a:lvl1pPr>
          </a:lstStyle>
          <a:p>
            <a:r>
              <a:t>La excreción de cuerpos de mora urinarios implica una lesión continua de los podocitos, en nuestro estudio precedió a la proteinuria en la mayoría de los pacientes.</a:t>
            </a:r>
          </a:p>
        </p:txBody>
      </p:sp>
      <p:sp>
        <p:nvSpPr>
          <p:cNvPr id="448" name="Urinary mulberry bodies as a potential biomarker for early diagnosis and efficacy assessment of enzyme replacement therapy in Fabry nephropathy. Nephrol Dial Transplant.2021"/>
          <p:cNvSpPr txBox="1"/>
          <p:nvPr/>
        </p:nvSpPr>
        <p:spPr>
          <a:xfrm>
            <a:off x="3401639" y="4026324"/>
            <a:ext cx="5762768" cy="8480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defTabSz="588549">
              <a:defRPr sz="1300" i="1">
                <a:latin typeface="Arial"/>
                <a:ea typeface="Arial"/>
                <a:cs typeface="Arial"/>
                <a:sym typeface="Arial"/>
              </a:defRPr>
            </a:pPr>
            <a:r>
              <a:t>Urinary mulberry bodies as a potential biomarker for early diagnosis and efficacy assessment of enzyme replacement therapy in Fabry nephropathy. Nephrol Dial Transplant</a:t>
            </a:r>
            <a:r>
              <a:rPr>
                <a:solidFill>
                  <a:srgbClr val="0071BC"/>
                </a:solidFill>
              </a:rPr>
              <a:t>.</a:t>
            </a:r>
            <a:r>
              <a:t>2021 </a:t>
            </a:r>
          </a:p>
        </p:txBody>
      </p:sp>
      <p:pic>
        <p:nvPicPr>
          <p:cNvPr id="449" name="Captura de pantalla 2025-06-17 a las 19.00.36.png" descr="Captura de pantalla 2025-06-17 a las 19.00.36.png"/>
          <p:cNvPicPr>
            <a:picLocks noChangeAspect="1"/>
          </p:cNvPicPr>
          <p:nvPr/>
        </p:nvPicPr>
        <p:blipFill>
          <a:blip r:embed="rId2"/>
          <a:stretch>
            <a:fillRect/>
          </a:stretch>
        </p:blipFill>
        <p:spPr>
          <a:xfrm>
            <a:off x="9682773" y="1091609"/>
            <a:ext cx="2144452" cy="3997425"/>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Enfermedad renal crónica por Fabry  0.01%.*"/>
          <p:cNvSpPr txBox="1"/>
          <p:nvPr/>
        </p:nvSpPr>
        <p:spPr>
          <a:xfrm>
            <a:off x="329215" y="245502"/>
            <a:ext cx="9125080"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2500">
                <a:latin typeface="Arial"/>
                <a:ea typeface="Arial"/>
                <a:cs typeface="Arial"/>
                <a:sym typeface="Arial"/>
              </a:defRPr>
            </a:lvl1pPr>
          </a:lstStyle>
          <a:p>
            <a:r>
              <a:t>Complementarios: Cuerpos mieloides urinarios (Zebra bodies)</a:t>
            </a:r>
          </a:p>
        </p:txBody>
      </p:sp>
      <p:sp>
        <p:nvSpPr>
          <p:cNvPr id="452" name="Rectángulo redondeado"/>
          <p:cNvSpPr/>
          <p:nvPr/>
        </p:nvSpPr>
        <p:spPr>
          <a:xfrm>
            <a:off x="417669" y="1671386"/>
            <a:ext cx="2885734" cy="3959325"/>
          </a:xfrm>
          <a:prstGeom prst="roundRect">
            <a:avLst>
              <a:gd name="adj" fmla="val 5854"/>
            </a:avLst>
          </a:prstGeom>
          <a:solidFill>
            <a:srgbClr val="FFFFFF"/>
          </a:solidFill>
          <a:ln w="38100">
            <a:solidFill>
              <a:schemeClr val="accent5"/>
            </a:solidFill>
            <a:miter/>
          </a:ln>
        </p:spPr>
        <p:txBody>
          <a:bodyPr lIns="45719" rIns="45719" anchor="ctr"/>
          <a:lstStyle/>
          <a:p>
            <a:endParaRPr/>
          </a:p>
        </p:txBody>
      </p:sp>
      <p:sp>
        <p:nvSpPr>
          <p:cNvPr id="453" name="Urinary Myeloid Bodies as a Biomarker for Early Diagnosis and Monitoring of Enzyme Replacement Therapy in Fabry Disease. Kidney Dis (2025) 11 (1)"/>
          <p:cNvSpPr txBox="1"/>
          <p:nvPr/>
        </p:nvSpPr>
        <p:spPr>
          <a:xfrm>
            <a:off x="6352567" y="5509354"/>
            <a:ext cx="5762768" cy="4670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1300" i="1">
                <a:latin typeface="Arial"/>
                <a:ea typeface="Arial"/>
                <a:cs typeface="Arial"/>
                <a:sym typeface="Arial"/>
              </a:defRPr>
            </a:lvl1pPr>
          </a:lstStyle>
          <a:p>
            <a:r>
              <a:t>Urinary Myeloid Bodies as a Biomarker for Early Diagnosis and Monitoring of Enzyme Replacement Therapy in Fabry Disease. Kidney Dis (2025) 11 (1)</a:t>
            </a:r>
          </a:p>
        </p:txBody>
      </p:sp>
      <p:sp>
        <p:nvSpPr>
          <p:cNvPr id="454" name="Urinary Myeloid Bodies as a Biomarker for Early Diagnosis and Monitoring of Enzyme Replacement Therapy in Fabry Disease. 2025"/>
          <p:cNvSpPr txBox="1"/>
          <p:nvPr/>
        </p:nvSpPr>
        <p:spPr>
          <a:xfrm>
            <a:off x="450077" y="919453"/>
            <a:ext cx="11114979"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457200">
              <a:spcBef>
                <a:spcPts val="3200"/>
              </a:spcBef>
              <a:defRPr sz="1700" b="1">
                <a:solidFill>
                  <a:srgbClr val="333333"/>
                </a:solidFill>
                <a:latin typeface="+mn-lt"/>
                <a:ea typeface="+mn-ea"/>
                <a:cs typeface="+mn-cs"/>
                <a:sym typeface="Helvetica"/>
              </a:defRPr>
            </a:lvl1pPr>
          </a:lstStyle>
          <a:p>
            <a:r>
              <a:t>Urinary Myeloid Bodies as a Biomarker for Early Diagnosis and Monitoring of Enzyme Replacement Therapy in Fabry Disease. 2025</a:t>
            </a:r>
          </a:p>
        </p:txBody>
      </p:sp>
      <p:sp>
        <p:nvSpPr>
          <p:cNvPr id="455" name="Enfermedad renal crónica por Fabry  0.01%.*"/>
          <p:cNvSpPr txBox="1"/>
          <p:nvPr/>
        </p:nvSpPr>
        <p:spPr>
          <a:xfrm>
            <a:off x="961890" y="1818070"/>
            <a:ext cx="853112" cy="3381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just" defTabSz="588549">
              <a:defRPr sz="2000" b="1">
                <a:solidFill>
                  <a:schemeClr val="accent1">
                    <a:lumOff val="-5921"/>
                  </a:schemeClr>
                </a:solidFill>
                <a:latin typeface="Arial"/>
                <a:ea typeface="Arial"/>
                <a:cs typeface="Arial"/>
                <a:sym typeface="Arial"/>
              </a:defRPr>
            </a:lvl1pPr>
          </a:lstStyle>
          <a:p>
            <a:r>
              <a:t>n=25</a:t>
            </a:r>
          </a:p>
        </p:txBody>
      </p:sp>
      <p:sp>
        <p:nvSpPr>
          <p:cNvPr id="456" name="Enfermedad renal crónica por Fabry  0.01%.*"/>
          <p:cNvSpPr txBox="1"/>
          <p:nvPr/>
        </p:nvSpPr>
        <p:spPr>
          <a:xfrm>
            <a:off x="2141042" y="1818070"/>
            <a:ext cx="853111" cy="3381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just" defTabSz="588549">
              <a:defRPr sz="2000" b="1">
                <a:solidFill>
                  <a:schemeClr val="accent1">
                    <a:lumOff val="-5921"/>
                  </a:schemeClr>
                </a:solidFill>
                <a:latin typeface="Arial"/>
                <a:ea typeface="Arial"/>
                <a:cs typeface="Arial"/>
                <a:sym typeface="Arial"/>
              </a:defRPr>
            </a:lvl1pPr>
          </a:lstStyle>
          <a:p>
            <a:r>
              <a:t>n=27</a:t>
            </a:r>
          </a:p>
        </p:txBody>
      </p:sp>
      <p:sp>
        <p:nvSpPr>
          <p:cNvPr id="457" name="Fabry D."/>
          <p:cNvSpPr txBox="1"/>
          <p:nvPr/>
        </p:nvSpPr>
        <p:spPr>
          <a:xfrm>
            <a:off x="961890" y="2119442"/>
            <a:ext cx="853112" cy="2765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1300">
                <a:latin typeface="Arial"/>
                <a:ea typeface="Arial"/>
                <a:cs typeface="Arial"/>
                <a:sym typeface="Arial"/>
              </a:defRPr>
            </a:lvl1pPr>
          </a:lstStyle>
          <a:p>
            <a:r>
              <a:t>Fabry D.</a:t>
            </a:r>
          </a:p>
        </p:txBody>
      </p:sp>
      <p:sp>
        <p:nvSpPr>
          <p:cNvPr id="458" name="Controles"/>
          <p:cNvSpPr txBox="1"/>
          <p:nvPr/>
        </p:nvSpPr>
        <p:spPr>
          <a:xfrm>
            <a:off x="2079525" y="2119442"/>
            <a:ext cx="853111" cy="2765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1300">
                <a:latin typeface="Arial"/>
                <a:ea typeface="Arial"/>
                <a:cs typeface="Arial"/>
                <a:sym typeface="Arial"/>
              </a:defRPr>
            </a:lvl1pPr>
          </a:lstStyle>
          <a:p>
            <a:r>
              <a:t>Controles</a:t>
            </a:r>
          </a:p>
        </p:txBody>
      </p:sp>
      <p:sp>
        <p:nvSpPr>
          <p:cNvPr id="459" name="Enfermedad renal crónica por Fabry  0.01%.*"/>
          <p:cNvSpPr txBox="1"/>
          <p:nvPr/>
        </p:nvSpPr>
        <p:spPr>
          <a:xfrm>
            <a:off x="523034" y="2576716"/>
            <a:ext cx="853112"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just" defTabSz="588549">
              <a:defRPr sz="1700" b="1">
                <a:solidFill>
                  <a:schemeClr val="accent1">
                    <a:lumOff val="-5921"/>
                  </a:schemeClr>
                </a:solidFill>
                <a:latin typeface="Arial"/>
                <a:ea typeface="Arial"/>
                <a:cs typeface="Arial"/>
                <a:sym typeface="Arial"/>
              </a:defRPr>
            </a:lvl1pPr>
          </a:lstStyle>
          <a:p>
            <a:r>
              <a:t>n=7</a:t>
            </a:r>
          </a:p>
        </p:txBody>
      </p:sp>
      <p:sp>
        <p:nvSpPr>
          <p:cNvPr id="460" name="ERT"/>
          <p:cNvSpPr txBox="1"/>
          <p:nvPr/>
        </p:nvSpPr>
        <p:spPr>
          <a:xfrm>
            <a:off x="523034" y="2847558"/>
            <a:ext cx="508009" cy="2765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1300">
                <a:latin typeface="Arial"/>
                <a:ea typeface="Arial"/>
                <a:cs typeface="Arial"/>
                <a:sym typeface="Arial"/>
              </a:defRPr>
            </a:lvl1pPr>
          </a:lstStyle>
          <a:p>
            <a:r>
              <a:t>ERT</a:t>
            </a:r>
          </a:p>
        </p:txBody>
      </p:sp>
      <p:sp>
        <p:nvSpPr>
          <p:cNvPr id="461" name="Línea"/>
          <p:cNvSpPr/>
          <p:nvPr/>
        </p:nvSpPr>
        <p:spPr>
          <a:xfrm flipV="1">
            <a:off x="734207" y="2014412"/>
            <a:ext cx="1" cy="589526"/>
          </a:xfrm>
          <a:prstGeom prst="line">
            <a:avLst/>
          </a:prstGeom>
          <a:ln w="38100">
            <a:solidFill>
              <a:srgbClr val="535353"/>
            </a:solidFill>
            <a:miter/>
          </a:ln>
        </p:spPr>
        <p:txBody>
          <a:bodyPr lIns="45719" rIns="45719"/>
          <a:lstStyle/>
          <a:p>
            <a:endParaRPr/>
          </a:p>
        </p:txBody>
      </p:sp>
      <p:sp>
        <p:nvSpPr>
          <p:cNvPr id="462" name="Línea"/>
          <p:cNvSpPr/>
          <p:nvPr/>
        </p:nvSpPr>
        <p:spPr>
          <a:xfrm flipH="1">
            <a:off x="730805" y="2031129"/>
            <a:ext cx="184053" cy="1"/>
          </a:xfrm>
          <a:prstGeom prst="line">
            <a:avLst/>
          </a:prstGeom>
          <a:ln w="38100">
            <a:solidFill>
              <a:srgbClr val="535353"/>
            </a:solidFill>
            <a:miter/>
          </a:ln>
        </p:spPr>
        <p:txBody>
          <a:bodyPr lIns="45719" rIns="45719"/>
          <a:lstStyle/>
          <a:p>
            <a:endParaRPr/>
          </a:p>
        </p:txBody>
      </p:sp>
      <p:pic>
        <p:nvPicPr>
          <p:cNvPr id="463" name="Imagen" descr="Imagen"/>
          <p:cNvPicPr>
            <a:picLocks noChangeAspect="1"/>
          </p:cNvPicPr>
          <p:nvPr/>
        </p:nvPicPr>
        <p:blipFill>
          <a:blip r:embed="rId2"/>
          <a:stretch>
            <a:fillRect/>
          </a:stretch>
        </p:blipFill>
        <p:spPr>
          <a:xfrm>
            <a:off x="601415" y="3404516"/>
            <a:ext cx="696349" cy="705711"/>
          </a:xfrm>
          <a:prstGeom prst="rect">
            <a:avLst/>
          </a:prstGeom>
          <a:ln w="12700">
            <a:miter lim="400000"/>
          </a:ln>
        </p:spPr>
      </p:pic>
      <p:pic>
        <p:nvPicPr>
          <p:cNvPr id="464" name="Imagen" descr="Imagen"/>
          <p:cNvPicPr>
            <a:picLocks noChangeAspect="1"/>
          </p:cNvPicPr>
          <p:nvPr/>
        </p:nvPicPr>
        <p:blipFill>
          <a:blip r:embed="rId3"/>
          <a:stretch>
            <a:fillRect/>
          </a:stretch>
        </p:blipFill>
        <p:spPr>
          <a:xfrm>
            <a:off x="1838645" y="2611879"/>
            <a:ext cx="1092165" cy="1634242"/>
          </a:xfrm>
          <a:prstGeom prst="rect">
            <a:avLst/>
          </a:prstGeom>
          <a:ln w="12700">
            <a:miter lim="400000"/>
          </a:ln>
        </p:spPr>
      </p:pic>
      <p:sp>
        <p:nvSpPr>
          <p:cNvPr id="465" name="-Creatinina…"/>
          <p:cNvSpPr txBox="1"/>
          <p:nvPr/>
        </p:nvSpPr>
        <p:spPr>
          <a:xfrm>
            <a:off x="653207" y="4452761"/>
            <a:ext cx="2228903" cy="8480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defTabSz="588549">
              <a:defRPr sz="1300">
                <a:latin typeface="Arial"/>
                <a:ea typeface="Arial"/>
                <a:cs typeface="Arial"/>
                <a:sym typeface="Arial"/>
              </a:defRPr>
            </a:pPr>
            <a:r>
              <a:t>-Creatinina</a:t>
            </a:r>
          </a:p>
          <a:p>
            <a:pPr algn="just" defTabSz="588549">
              <a:defRPr sz="1300">
                <a:latin typeface="Arial"/>
                <a:ea typeface="Arial"/>
                <a:cs typeface="Arial"/>
                <a:sym typeface="Arial"/>
              </a:defRPr>
            </a:pPr>
            <a:r>
              <a:t>-Proteinuria</a:t>
            </a:r>
            <a:br/>
            <a:r>
              <a:t>-Actividad de a-Gal </a:t>
            </a:r>
          </a:p>
          <a:p>
            <a:pPr algn="just" defTabSz="588549">
              <a:defRPr sz="1300">
                <a:latin typeface="Arial"/>
                <a:ea typeface="Arial"/>
                <a:cs typeface="Arial"/>
                <a:sym typeface="Arial"/>
              </a:defRPr>
            </a:pPr>
            <a:r>
              <a:t>-Lyso-GL-3</a:t>
            </a:r>
          </a:p>
        </p:txBody>
      </p:sp>
      <p:pic>
        <p:nvPicPr>
          <p:cNvPr id="466" name="Captura de pantalla 2025-06-17 a las 16.46.54.png" descr="Captura de pantalla 2025-06-17 a las 16.46.54.png"/>
          <p:cNvPicPr>
            <a:picLocks noChangeAspect="1"/>
          </p:cNvPicPr>
          <p:nvPr/>
        </p:nvPicPr>
        <p:blipFill>
          <a:blip r:embed="rId4"/>
          <a:stretch>
            <a:fillRect/>
          </a:stretch>
        </p:blipFill>
        <p:spPr>
          <a:xfrm>
            <a:off x="3738411" y="1996290"/>
            <a:ext cx="8524720" cy="2512797"/>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 name="Rectángulo redondeado"/>
          <p:cNvSpPr/>
          <p:nvPr/>
        </p:nvSpPr>
        <p:spPr>
          <a:xfrm>
            <a:off x="4780879" y="1694293"/>
            <a:ext cx="7240073" cy="2414004"/>
          </a:xfrm>
          <a:prstGeom prst="roundRect">
            <a:avLst>
              <a:gd name="adj" fmla="val 6997"/>
            </a:avLst>
          </a:prstGeom>
          <a:solidFill>
            <a:srgbClr val="FFFFFF"/>
          </a:solidFill>
          <a:ln w="38100">
            <a:solidFill>
              <a:schemeClr val="accent5"/>
            </a:solidFill>
            <a:miter/>
          </a:ln>
        </p:spPr>
        <p:txBody>
          <a:bodyPr lIns="45719" rIns="45719" anchor="ctr"/>
          <a:lstStyle/>
          <a:p>
            <a:endParaRPr/>
          </a:p>
        </p:txBody>
      </p:sp>
      <p:sp>
        <p:nvSpPr>
          <p:cNvPr id="469" name="Urinary Myeloid Bodies as a Biomarker for Early Diagnosis and Monitoring of Enzyme Replacement Therapy in Fabry Disease. Kidney Dis (2025) 11 (1)"/>
          <p:cNvSpPr txBox="1"/>
          <p:nvPr/>
        </p:nvSpPr>
        <p:spPr>
          <a:xfrm>
            <a:off x="6352567" y="5509354"/>
            <a:ext cx="5762768" cy="4670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1300" i="1">
                <a:latin typeface="Arial"/>
                <a:ea typeface="Arial"/>
                <a:cs typeface="Arial"/>
                <a:sym typeface="Arial"/>
              </a:defRPr>
            </a:lvl1pPr>
          </a:lstStyle>
          <a:p>
            <a:r>
              <a:t>Urinary Myeloid Bodies as a Biomarker for Early Diagnosis and Monitoring of Enzyme Replacement Therapy in Fabry Disease. Kidney Dis (2025) 11 (1)</a:t>
            </a:r>
          </a:p>
        </p:txBody>
      </p:sp>
      <p:sp>
        <p:nvSpPr>
          <p:cNvPr id="470" name="Urinary Myeloid Bodies as a Biomarker for Early Diagnosis and Monitoring of Enzyme Replacement Therapy in Fabry Disease. 2025"/>
          <p:cNvSpPr txBox="1"/>
          <p:nvPr/>
        </p:nvSpPr>
        <p:spPr>
          <a:xfrm>
            <a:off x="450077" y="919453"/>
            <a:ext cx="11114979"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457200">
              <a:spcBef>
                <a:spcPts val="3200"/>
              </a:spcBef>
              <a:defRPr sz="1700" b="1">
                <a:solidFill>
                  <a:srgbClr val="333333"/>
                </a:solidFill>
                <a:latin typeface="+mn-lt"/>
                <a:ea typeface="+mn-ea"/>
                <a:cs typeface="+mn-cs"/>
                <a:sym typeface="Helvetica"/>
              </a:defRPr>
            </a:lvl1pPr>
          </a:lstStyle>
          <a:p>
            <a:r>
              <a:t>Urinary Myeloid Bodies as a Biomarker for Early Diagnosis and Monitoring of Enzyme Replacement Therapy in Fabry Disease. 2025</a:t>
            </a:r>
          </a:p>
        </p:txBody>
      </p:sp>
      <p:pic>
        <p:nvPicPr>
          <p:cNvPr id="471" name="Captura de pantalla 2025-06-17 a las 16.48.52.png" descr="Captura de pantalla 2025-06-17 a las 16.48.52.png"/>
          <p:cNvPicPr>
            <a:picLocks noChangeAspect="1"/>
          </p:cNvPicPr>
          <p:nvPr/>
        </p:nvPicPr>
        <p:blipFill>
          <a:blip r:embed="rId2"/>
          <a:stretch>
            <a:fillRect/>
          </a:stretch>
        </p:blipFill>
        <p:spPr>
          <a:xfrm>
            <a:off x="605749" y="1652336"/>
            <a:ext cx="3676573" cy="4043240"/>
          </a:xfrm>
          <a:prstGeom prst="rect">
            <a:avLst/>
          </a:prstGeom>
          <a:ln w="12700">
            <a:miter lim="400000"/>
          </a:ln>
        </p:spPr>
      </p:pic>
      <p:sp>
        <p:nvSpPr>
          <p:cNvPr id="472" name="Enfermedad renal crónica por Fabry  0.01%.*"/>
          <p:cNvSpPr txBox="1"/>
          <p:nvPr/>
        </p:nvSpPr>
        <p:spPr>
          <a:xfrm>
            <a:off x="165082" y="236993"/>
            <a:ext cx="9125080"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2500">
                <a:latin typeface="Arial"/>
                <a:ea typeface="Arial"/>
                <a:cs typeface="Arial"/>
                <a:sym typeface="Arial"/>
              </a:defRPr>
            </a:lvl1pPr>
          </a:lstStyle>
          <a:p>
            <a:r>
              <a:t>Complementarios: Cuerpos mieloides urinarios (Zebra bodies)</a:t>
            </a:r>
          </a:p>
        </p:txBody>
      </p:sp>
      <p:sp>
        <p:nvSpPr>
          <p:cNvPr id="473" name="Son específicos de la EF y se asocian con daño renal temprano, incluso en ausencia de proteinuria. Estos hallazgos sugieren que los cuerpos mieloides urinarios podrían servir como biomarcador no invasivo para el diagnóstico temprano de la enfermedad de F"/>
          <p:cNvSpPr txBox="1"/>
          <p:nvPr/>
        </p:nvSpPr>
        <p:spPr>
          <a:xfrm>
            <a:off x="5322577" y="2192564"/>
            <a:ext cx="6156678" cy="14174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i="1">
                <a:latin typeface="Arial"/>
                <a:ea typeface="Arial"/>
                <a:cs typeface="Arial"/>
                <a:sym typeface="Arial"/>
              </a:defRPr>
            </a:lvl1pPr>
          </a:lstStyle>
          <a:p>
            <a:r>
              <a:t>Son específicos de la EF y se asocian con daño renal temprano, incluso en ausencia de proteinuria. Estos hallazgos sugieren que los cuerpos mieloides urinarios podrían servir como biomarcador no invasivo para el diagnóstico temprano de la enfermedad de Fabry.</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Título 3"/>
          <p:cNvSpPr txBox="1">
            <a:spLocks noGrp="1"/>
          </p:cNvSpPr>
          <p:nvPr>
            <p:ph type="title"/>
          </p:nvPr>
        </p:nvSpPr>
        <p:spPr>
          <a:xfrm>
            <a:off x="403310" y="889000"/>
            <a:ext cx="6660978" cy="2387600"/>
          </a:xfrm>
          <a:prstGeom prst="rect">
            <a:avLst/>
          </a:prstGeom>
        </p:spPr>
        <p:txBody>
          <a:bodyPr>
            <a:noAutofit/>
          </a:bodyPr>
          <a:lstStyle/>
          <a:p>
            <a:pPr defTabSz="685800">
              <a:defRPr sz="4500"/>
            </a:pPr>
            <a:r>
              <a:rPr sz="4400" dirty="0"/>
              <a:t>VIGILANCIA ACTIVA </a:t>
            </a:r>
          </a:p>
          <a:p>
            <a:pPr defTabSz="685800">
              <a:defRPr sz="4500"/>
            </a:pPr>
            <a:r>
              <a:rPr sz="4400" dirty="0"/>
              <a:t>EN PACIENTES </a:t>
            </a:r>
            <a:r>
              <a:rPr sz="4800" dirty="0"/>
              <a:t>PRESINTOMÁTICOS</a:t>
            </a:r>
            <a:r>
              <a:rPr sz="4400" dirty="0"/>
              <a:t>: </a:t>
            </a:r>
          </a:p>
        </p:txBody>
      </p:sp>
      <p:sp>
        <p:nvSpPr>
          <p:cNvPr id="169" name="Subtítulo 4"/>
          <p:cNvSpPr txBox="1">
            <a:spLocks noGrp="1"/>
          </p:cNvSpPr>
          <p:nvPr>
            <p:ph type="body" sz="quarter" idx="1"/>
          </p:nvPr>
        </p:nvSpPr>
        <p:spPr>
          <a:xfrm>
            <a:off x="492210" y="4730836"/>
            <a:ext cx="6025978" cy="1655762"/>
          </a:xfrm>
          <a:prstGeom prst="rect">
            <a:avLst/>
          </a:prstGeom>
        </p:spPr>
        <p:txBody>
          <a:bodyPr/>
          <a:lstStyle/>
          <a:p>
            <a:r>
              <a:t>Dr. Gandhy Thomas Fonseca G.</a:t>
            </a:r>
            <a:br/>
            <a:r>
              <a:t>Medicina interna y Nefrología </a:t>
            </a:r>
          </a:p>
        </p:txBody>
      </p:sp>
      <p:sp>
        <p:nvSpPr>
          <p:cNvPr id="170" name="Título 3"/>
          <p:cNvSpPr txBox="1"/>
          <p:nvPr/>
        </p:nvSpPr>
        <p:spPr>
          <a:xfrm>
            <a:off x="695410" y="3175049"/>
            <a:ext cx="6660978" cy="6984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b">
            <a:normAutofit/>
          </a:bodyPr>
          <a:lstStyle>
            <a:lvl1pPr>
              <a:lnSpc>
                <a:spcPct val="90000"/>
              </a:lnSpc>
              <a:defRPr sz="2500" b="1">
                <a:solidFill>
                  <a:srgbClr val="FFFFFF"/>
                </a:solidFill>
                <a:latin typeface="Sanofi Serif"/>
                <a:ea typeface="Sanofi Serif"/>
                <a:cs typeface="Sanofi Serif"/>
                <a:sym typeface="Sanofi Serif"/>
              </a:defRPr>
            </a:lvl1pPr>
          </a:lstStyle>
          <a:p>
            <a:r>
              <a:t>ASPECTOS CLAVES EN NEFROLOGÍA</a:t>
            </a:r>
          </a:p>
        </p:txBody>
      </p:sp>
      <p:sp>
        <p:nvSpPr>
          <p:cNvPr id="171" name="Línea"/>
          <p:cNvSpPr/>
          <p:nvPr/>
        </p:nvSpPr>
        <p:spPr>
          <a:xfrm>
            <a:off x="489950" y="3314700"/>
            <a:ext cx="6487699" cy="0"/>
          </a:xfrm>
          <a:prstGeom prst="line">
            <a:avLst/>
          </a:prstGeom>
          <a:ln w="63500">
            <a:solidFill>
              <a:srgbClr val="FFFFFF"/>
            </a:solidFill>
            <a:miter/>
          </a:ln>
        </p:spPr>
        <p:txBody>
          <a:bodyPr lIns="45719" rIns="45719"/>
          <a:lstStyle/>
          <a:p>
            <a:endParaRPr/>
          </a:p>
        </p:txBody>
      </p:sp>
      <p:sp>
        <p:nvSpPr>
          <p:cNvPr id="3" name="CuadroTexto 2">
            <a:extLst>
              <a:ext uri="{FF2B5EF4-FFF2-40B4-BE49-F238E27FC236}">
                <a16:creationId xmlns:a16="http://schemas.microsoft.com/office/drawing/2014/main" id="{7C34F95F-A0C8-1058-47B2-043660728051}"/>
              </a:ext>
            </a:extLst>
          </p:cNvPr>
          <p:cNvSpPr txBox="1"/>
          <p:nvPr/>
        </p:nvSpPr>
        <p:spPr>
          <a:xfrm>
            <a:off x="978661" y="5969000"/>
            <a:ext cx="6094476"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s-MX" b="1" dirty="0">
                <a:solidFill>
                  <a:schemeClr val="bg1"/>
                </a:solidFill>
              </a:rPr>
              <a:t>MAT-MX-2501418-V02-06/25</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 name="Rectángulo redondeado"/>
          <p:cNvSpPr/>
          <p:nvPr/>
        </p:nvSpPr>
        <p:spPr>
          <a:xfrm>
            <a:off x="136227" y="135730"/>
            <a:ext cx="11919546" cy="5744666"/>
          </a:xfrm>
          <a:prstGeom prst="roundRect">
            <a:avLst>
              <a:gd name="adj" fmla="val 7511"/>
            </a:avLst>
          </a:prstGeom>
          <a:solidFill>
            <a:srgbClr val="FFFFFF"/>
          </a:solidFill>
          <a:ln w="38100">
            <a:solidFill>
              <a:schemeClr val="accent5"/>
            </a:solidFill>
            <a:miter/>
          </a:ln>
        </p:spPr>
        <p:txBody>
          <a:bodyPr lIns="45719" rIns="45719" anchor="ctr"/>
          <a:lstStyle/>
          <a:p>
            <a:endParaRPr/>
          </a:p>
        </p:txBody>
      </p:sp>
      <p:sp>
        <p:nvSpPr>
          <p:cNvPr id="476" name="Rectángulo redondeado"/>
          <p:cNvSpPr/>
          <p:nvPr/>
        </p:nvSpPr>
        <p:spPr>
          <a:xfrm>
            <a:off x="217387" y="1587582"/>
            <a:ext cx="2037215" cy="1981477"/>
          </a:xfrm>
          <a:prstGeom prst="roundRect">
            <a:avLst>
              <a:gd name="adj" fmla="val 7511"/>
            </a:avLst>
          </a:prstGeom>
          <a:solidFill>
            <a:srgbClr val="FFFFFF"/>
          </a:solidFill>
          <a:ln w="38100">
            <a:solidFill>
              <a:schemeClr val="accent5"/>
            </a:solidFill>
            <a:miter/>
          </a:ln>
        </p:spPr>
        <p:txBody>
          <a:bodyPr lIns="45719" rIns="45719" anchor="ctr"/>
          <a:lstStyle/>
          <a:p>
            <a:endParaRPr/>
          </a:p>
        </p:txBody>
      </p:sp>
      <p:sp>
        <p:nvSpPr>
          <p:cNvPr id="477" name="Línea"/>
          <p:cNvSpPr/>
          <p:nvPr/>
        </p:nvSpPr>
        <p:spPr>
          <a:xfrm flipH="1">
            <a:off x="5149253" y="5538879"/>
            <a:ext cx="2358881" cy="1"/>
          </a:xfrm>
          <a:prstGeom prst="line">
            <a:avLst/>
          </a:prstGeom>
          <a:ln w="38100">
            <a:solidFill>
              <a:srgbClr val="535353"/>
            </a:solidFill>
            <a:miter/>
          </a:ln>
        </p:spPr>
        <p:txBody>
          <a:bodyPr lIns="45719" rIns="45719"/>
          <a:lstStyle/>
          <a:p>
            <a:endParaRPr/>
          </a:p>
        </p:txBody>
      </p:sp>
      <p:sp>
        <p:nvSpPr>
          <p:cNvPr id="478" name="Línea"/>
          <p:cNvSpPr/>
          <p:nvPr/>
        </p:nvSpPr>
        <p:spPr>
          <a:xfrm flipH="1">
            <a:off x="5090265" y="4961842"/>
            <a:ext cx="2525861" cy="1"/>
          </a:xfrm>
          <a:prstGeom prst="line">
            <a:avLst/>
          </a:prstGeom>
          <a:ln w="38100">
            <a:solidFill>
              <a:srgbClr val="535353"/>
            </a:solidFill>
            <a:miter/>
          </a:ln>
        </p:spPr>
        <p:txBody>
          <a:bodyPr lIns="45719" rIns="45719"/>
          <a:lstStyle/>
          <a:p>
            <a:endParaRPr/>
          </a:p>
        </p:txBody>
      </p:sp>
      <p:sp>
        <p:nvSpPr>
          <p:cNvPr id="479" name="Enfermedad renal crónica por Fabry  0.01%.*"/>
          <p:cNvSpPr txBox="1"/>
          <p:nvPr/>
        </p:nvSpPr>
        <p:spPr>
          <a:xfrm>
            <a:off x="331269" y="1775817"/>
            <a:ext cx="1942383" cy="16050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lnSpc>
                <a:spcPct val="130000"/>
              </a:lnSpc>
              <a:defRPr sz="1200">
                <a:latin typeface="Arial"/>
                <a:ea typeface="Arial"/>
                <a:cs typeface="Arial"/>
                <a:sym typeface="Arial"/>
              </a:defRPr>
            </a:pPr>
            <a:r>
              <a:t>-Creatinina sérica</a:t>
            </a:r>
          </a:p>
          <a:p>
            <a:pPr defTabSz="588549">
              <a:lnSpc>
                <a:spcPct val="130000"/>
              </a:lnSpc>
              <a:defRPr sz="1200">
                <a:latin typeface="Arial"/>
                <a:ea typeface="Arial"/>
                <a:cs typeface="Arial"/>
                <a:sym typeface="Arial"/>
              </a:defRPr>
            </a:pPr>
            <a:r>
              <a:t>-Urea y BUN</a:t>
            </a:r>
          </a:p>
          <a:p>
            <a:pPr defTabSz="588549">
              <a:lnSpc>
                <a:spcPct val="130000"/>
              </a:lnSpc>
              <a:defRPr sz="1200">
                <a:latin typeface="Arial"/>
                <a:ea typeface="Arial"/>
                <a:cs typeface="Arial"/>
                <a:sym typeface="Arial"/>
              </a:defRPr>
            </a:pPr>
            <a:r>
              <a:t>-Electrolitos séricos</a:t>
            </a:r>
          </a:p>
          <a:p>
            <a:pPr defTabSz="588549">
              <a:lnSpc>
                <a:spcPct val="130000"/>
              </a:lnSpc>
              <a:defRPr sz="1200">
                <a:latin typeface="Arial"/>
                <a:ea typeface="Arial"/>
                <a:cs typeface="Arial"/>
                <a:sym typeface="Arial"/>
              </a:defRPr>
            </a:pPr>
            <a:r>
              <a:t>-Proteínuria/24 horas y/o</a:t>
            </a:r>
          </a:p>
          <a:p>
            <a:pPr defTabSz="588549">
              <a:lnSpc>
                <a:spcPct val="130000"/>
              </a:lnSpc>
              <a:defRPr sz="1200">
                <a:latin typeface="Arial"/>
                <a:ea typeface="Arial"/>
                <a:cs typeface="Arial"/>
                <a:sym typeface="Arial"/>
              </a:defRPr>
            </a:pPr>
            <a:r>
              <a:t>-Indice Alb/Creat urinaria </a:t>
            </a:r>
            <a:br/>
            <a:r>
              <a:t>-Cistatina C*</a:t>
            </a:r>
            <a:br/>
            <a:r>
              <a:t>-Ultrasonido Renal</a:t>
            </a:r>
          </a:p>
        </p:txBody>
      </p:sp>
      <p:sp>
        <p:nvSpPr>
          <p:cNvPr id="480" name="Rectángulo redondeado"/>
          <p:cNvSpPr/>
          <p:nvPr/>
        </p:nvSpPr>
        <p:spPr>
          <a:xfrm>
            <a:off x="562892" y="3713441"/>
            <a:ext cx="1346205" cy="495110"/>
          </a:xfrm>
          <a:prstGeom prst="roundRect">
            <a:avLst>
              <a:gd name="adj" fmla="val 27960"/>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481" name="Enfermedad renal crónica por Fabry  0.01%.*"/>
          <p:cNvSpPr txBox="1"/>
          <p:nvPr/>
        </p:nvSpPr>
        <p:spPr>
          <a:xfrm>
            <a:off x="553367" y="3814860"/>
            <a:ext cx="1365255"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INICIAL</a:t>
            </a:r>
          </a:p>
        </p:txBody>
      </p:sp>
      <p:sp>
        <p:nvSpPr>
          <p:cNvPr id="482" name="Rectángulo redondeado"/>
          <p:cNvSpPr/>
          <p:nvPr/>
        </p:nvSpPr>
        <p:spPr>
          <a:xfrm>
            <a:off x="2821480" y="929083"/>
            <a:ext cx="1852517" cy="702398"/>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483" name="Enfermedad renal crónica por Fabry  0.01%.*"/>
          <p:cNvSpPr txBox="1"/>
          <p:nvPr/>
        </p:nvSpPr>
        <p:spPr>
          <a:xfrm>
            <a:off x="2995112" y="1129650"/>
            <a:ext cx="1505253"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ESTADIFICAR</a:t>
            </a:r>
          </a:p>
        </p:txBody>
      </p:sp>
      <p:sp>
        <p:nvSpPr>
          <p:cNvPr id="484" name="Rectángulo redondeado"/>
          <p:cNvSpPr/>
          <p:nvPr/>
        </p:nvSpPr>
        <p:spPr>
          <a:xfrm>
            <a:off x="2820296" y="1724790"/>
            <a:ext cx="2164114" cy="405040"/>
          </a:xfrm>
          <a:prstGeom prst="roundRect">
            <a:avLst>
              <a:gd name="adj" fmla="val 47033"/>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485" name="Rectángulo redondeado"/>
          <p:cNvSpPr/>
          <p:nvPr/>
        </p:nvSpPr>
        <p:spPr>
          <a:xfrm>
            <a:off x="2820296" y="2194690"/>
            <a:ext cx="2164114" cy="405040"/>
          </a:xfrm>
          <a:prstGeom prst="roundRect">
            <a:avLst>
              <a:gd name="adj" fmla="val 47033"/>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486" name="Rectángulo redondeado"/>
          <p:cNvSpPr/>
          <p:nvPr/>
        </p:nvSpPr>
        <p:spPr>
          <a:xfrm>
            <a:off x="2820296" y="2633931"/>
            <a:ext cx="2164114" cy="405040"/>
          </a:xfrm>
          <a:prstGeom prst="roundRect">
            <a:avLst>
              <a:gd name="adj" fmla="val 47033"/>
            </a:avLst>
          </a:prstGeom>
          <a:solidFill>
            <a:srgbClr val="E6CF0F"/>
          </a:solidFill>
          <a:ln w="19050">
            <a:solidFill>
              <a:srgbClr val="FFFFFF"/>
            </a:solidFill>
            <a:miter/>
          </a:ln>
        </p:spPr>
        <p:txBody>
          <a:bodyPr lIns="45719" rIns="45719" anchor="ctr"/>
          <a:lstStyle/>
          <a:p>
            <a:endParaRPr/>
          </a:p>
        </p:txBody>
      </p:sp>
      <p:sp>
        <p:nvSpPr>
          <p:cNvPr id="487" name="Rectángulo redondeado"/>
          <p:cNvSpPr/>
          <p:nvPr/>
        </p:nvSpPr>
        <p:spPr>
          <a:xfrm>
            <a:off x="2820296" y="3073172"/>
            <a:ext cx="2164114" cy="405040"/>
          </a:xfrm>
          <a:prstGeom prst="roundRect">
            <a:avLst>
              <a:gd name="adj" fmla="val 47033"/>
            </a:avLst>
          </a:prstGeom>
          <a:solidFill>
            <a:srgbClr val="D27A6D"/>
          </a:solidFill>
          <a:ln w="19050">
            <a:solidFill>
              <a:srgbClr val="FFFFFF"/>
            </a:solidFill>
            <a:miter/>
          </a:ln>
        </p:spPr>
        <p:txBody>
          <a:bodyPr lIns="45719" rIns="45719" anchor="ctr"/>
          <a:lstStyle/>
          <a:p>
            <a:endParaRPr/>
          </a:p>
        </p:txBody>
      </p:sp>
      <p:sp>
        <p:nvSpPr>
          <p:cNvPr id="488" name="Rectángulo redondeado"/>
          <p:cNvSpPr/>
          <p:nvPr/>
        </p:nvSpPr>
        <p:spPr>
          <a:xfrm>
            <a:off x="2820296" y="3512414"/>
            <a:ext cx="2164114" cy="405040"/>
          </a:xfrm>
          <a:prstGeom prst="roundRect">
            <a:avLst>
              <a:gd name="adj" fmla="val 47033"/>
            </a:avLst>
          </a:prstGeom>
          <a:solidFill>
            <a:srgbClr val="D27A6D"/>
          </a:solidFill>
          <a:ln w="19050">
            <a:solidFill>
              <a:srgbClr val="FFFFFF"/>
            </a:solidFill>
            <a:miter/>
          </a:ln>
        </p:spPr>
        <p:txBody>
          <a:bodyPr lIns="45719" rIns="45719" anchor="ctr"/>
          <a:lstStyle/>
          <a:p>
            <a:endParaRPr/>
          </a:p>
        </p:txBody>
      </p:sp>
      <p:sp>
        <p:nvSpPr>
          <p:cNvPr id="489" name="Enfermedad renal crónica por Fabry  0.01%.*"/>
          <p:cNvSpPr txBox="1"/>
          <p:nvPr/>
        </p:nvSpPr>
        <p:spPr>
          <a:xfrm>
            <a:off x="2943251" y="1789170"/>
            <a:ext cx="761012" cy="276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CKD 1 </a:t>
            </a:r>
          </a:p>
        </p:txBody>
      </p:sp>
      <p:sp>
        <p:nvSpPr>
          <p:cNvPr id="490" name="Enfermedad renal crónica por Fabry  0.01%.*"/>
          <p:cNvSpPr txBox="1"/>
          <p:nvPr/>
        </p:nvSpPr>
        <p:spPr>
          <a:xfrm>
            <a:off x="2943251" y="2238538"/>
            <a:ext cx="761012" cy="276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CKD 2 </a:t>
            </a:r>
          </a:p>
        </p:txBody>
      </p:sp>
      <p:sp>
        <p:nvSpPr>
          <p:cNvPr id="491" name="Enfermedad renal crónica por Fabry  0.01%.*"/>
          <p:cNvSpPr txBox="1"/>
          <p:nvPr/>
        </p:nvSpPr>
        <p:spPr>
          <a:xfrm>
            <a:off x="2943251" y="2677779"/>
            <a:ext cx="761012" cy="2762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CKD 3 </a:t>
            </a:r>
          </a:p>
        </p:txBody>
      </p:sp>
      <p:sp>
        <p:nvSpPr>
          <p:cNvPr id="492" name="Enfermedad renal crónica por Fabry  0.01%.*"/>
          <p:cNvSpPr txBox="1"/>
          <p:nvPr/>
        </p:nvSpPr>
        <p:spPr>
          <a:xfrm>
            <a:off x="2943251" y="3143024"/>
            <a:ext cx="761012" cy="276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CKD 4 </a:t>
            </a:r>
          </a:p>
        </p:txBody>
      </p:sp>
      <p:sp>
        <p:nvSpPr>
          <p:cNvPr id="493" name="Enfermedad renal crónica por Fabry  0.01%.*"/>
          <p:cNvSpPr txBox="1"/>
          <p:nvPr/>
        </p:nvSpPr>
        <p:spPr>
          <a:xfrm>
            <a:off x="2943251" y="3576794"/>
            <a:ext cx="761012" cy="276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CKD 5 </a:t>
            </a:r>
          </a:p>
        </p:txBody>
      </p:sp>
      <p:sp>
        <p:nvSpPr>
          <p:cNvPr id="494" name="Rectángulo redondeado"/>
          <p:cNvSpPr/>
          <p:nvPr/>
        </p:nvSpPr>
        <p:spPr>
          <a:xfrm>
            <a:off x="7647031" y="886526"/>
            <a:ext cx="1852518"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495" name="Enfermedad renal crónica por Fabry  0.01%.*"/>
          <p:cNvSpPr txBox="1"/>
          <p:nvPr/>
        </p:nvSpPr>
        <p:spPr>
          <a:xfrm>
            <a:off x="7820663" y="1087093"/>
            <a:ext cx="1505253"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VIGILANCIA</a:t>
            </a:r>
          </a:p>
        </p:txBody>
      </p:sp>
      <p:sp>
        <p:nvSpPr>
          <p:cNvPr id="496" name="Rectángulo redondeado"/>
          <p:cNvSpPr/>
          <p:nvPr/>
        </p:nvSpPr>
        <p:spPr>
          <a:xfrm>
            <a:off x="2833614" y="4766697"/>
            <a:ext cx="2398766" cy="349380"/>
          </a:xfrm>
          <a:prstGeom prst="roundRect">
            <a:avLst>
              <a:gd name="adj" fmla="val 50000"/>
            </a:avLst>
          </a:prstGeom>
          <a:solidFill>
            <a:srgbClr val="E6CF0F"/>
          </a:solidFill>
          <a:ln w="19050">
            <a:solidFill>
              <a:srgbClr val="FFFFFF"/>
            </a:solidFill>
            <a:miter/>
          </a:ln>
        </p:spPr>
        <p:txBody>
          <a:bodyPr lIns="45719" rIns="45719" anchor="ctr"/>
          <a:lstStyle/>
          <a:p>
            <a:endParaRPr/>
          </a:p>
        </p:txBody>
      </p:sp>
      <p:sp>
        <p:nvSpPr>
          <p:cNvPr id="497" name="Rectángulo redondeado"/>
          <p:cNvSpPr/>
          <p:nvPr/>
        </p:nvSpPr>
        <p:spPr>
          <a:xfrm>
            <a:off x="2833614" y="5354893"/>
            <a:ext cx="2398766" cy="349379"/>
          </a:xfrm>
          <a:prstGeom prst="roundRect">
            <a:avLst>
              <a:gd name="adj" fmla="val 50000"/>
            </a:avLst>
          </a:prstGeom>
          <a:solidFill>
            <a:srgbClr val="D27A6D"/>
          </a:solidFill>
          <a:ln w="19050">
            <a:solidFill>
              <a:srgbClr val="FFFFFF"/>
            </a:solidFill>
            <a:miter/>
          </a:ln>
        </p:spPr>
        <p:txBody>
          <a:bodyPr lIns="45719" rIns="45719" anchor="ctr"/>
          <a:lstStyle/>
          <a:p>
            <a:endParaRPr/>
          </a:p>
        </p:txBody>
      </p:sp>
      <p:sp>
        <p:nvSpPr>
          <p:cNvPr id="498" name="Enfermedad renal crónica por Fabry  0.01%.*"/>
          <p:cNvSpPr txBox="1"/>
          <p:nvPr/>
        </p:nvSpPr>
        <p:spPr>
          <a:xfrm>
            <a:off x="2889673" y="5390828"/>
            <a:ext cx="1180040" cy="276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Proteinuria</a:t>
            </a:r>
          </a:p>
        </p:txBody>
      </p:sp>
      <p:sp>
        <p:nvSpPr>
          <p:cNvPr id="499" name="Línea"/>
          <p:cNvSpPr/>
          <p:nvPr/>
        </p:nvSpPr>
        <p:spPr>
          <a:xfrm flipH="1" flipV="1">
            <a:off x="4988075" y="1909551"/>
            <a:ext cx="2183164" cy="1"/>
          </a:xfrm>
          <a:prstGeom prst="line">
            <a:avLst/>
          </a:prstGeom>
          <a:ln w="38100">
            <a:solidFill>
              <a:srgbClr val="535353"/>
            </a:solidFill>
            <a:miter/>
          </a:ln>
        </p:spPr>
        <p:txBody>
          <a:bodyPr lIns="45719" rIns="45719"/>
          <a:lstStyle/>
          <a:p>
            <a:endParaRPr/>
          </a:p>
        </p:txBody>
      </p:sp>
      <p:sp>
        <p:nvSpPr>
          <p:cNvPr id="500" name="Línea"/>
          <p:cNvSpPr/>
          <p:nvPr/>
        </p:nvSpPr>
        <p:spPr>
          <a:xfrm flipH="1" flipV="1">
            <a:off x="4988075" y="2346219"/>
            <a:ext cx="2215850" cy="1"/>
          </a:xfrm>
          <a:prstGeom prst="line">
            <a:avLst/>
          </a:prstGeom>
          <a:ln w="38100">
            <a:solidFill>
              <a:srgbClr val="535353"/>
            </a:solidFill>
            <a:miter/>
          </a:ln>
        </p:spPr>
        <p:txBody>
          <a:bodyPr lIns="45719" rIns="45719"/>
          <a:lstStyle/>
          <a:p>
            <a:endParaRPr/>
          </a:p>
        </p:txBody>
      </p:sp>
      <p:sp>
        <p:nvSpPr>
          <p:cNvPr id="501" name="Línea"/>
          <p:cNvSpPr/>
          <p:nvPr/>
        </p:nvSpPr>
        <p:spPr>
          <a:xfrm flipH="1" flipV="1">
            <a:off x="4988075" y="2785460"/>
            <a:ext cx="1942382" cy="1"/>
          </a:xfrm>
          <a:prstGeom prst="line">
            <a:avLst/>
          </a:prstGeom>
          <a:ln w="38100">
            <a:solidFill>
              <a:srgbClr val="535353"/>
            </a:solidFill>
            <a:miter/>
          </a:ln>
        </p:spPr>
        <p:txBody>
          <a:bodyPr lIns="45719" rIns="45719"/>
          <a:lstStyle/>
          <a:p>
            <a:endParaRPr/>
          </a:p>
        </p:txBody>
      </p:sp>
      <p:sp>
        <p:nvSpPr>
          <p:cNvPr id="502" name="Línea"/>
          <p:cNvSpPr/>
          <p:nvPr/>
        </p:nvSpPr>
        <p:spPr>
          <a:xfrm flipH="1" flipV="1">
            <a:off x="4988075" y="3242303"/>
            <a:ext cx="1942382" cy="1"/>
          </a:xfrm>
          <a:prstGeom prst="line">
            <a:avLst/>
          </a:prstGeom>
          <a:ln w="38100">
            <a:solidFill>
              <a:srgbClr val="535353"/>
            </a:solidFill>
            <a:miter/>
          </a:ln>
        </p:spPr>
        <p:txBody>
          <a:bodyPr lIns="45719" rIns="45719"/>
          <a:lstStyle/>
          <a:p>
            <a:endParaRPr/>
          </a:p>
        </p:txBody>
      </p:sp>
      <p:sp>
        <p:nvSpPr>
          <p:cNvPr id="503" name="Línea"/>
          <p:cNvSpPr/>
          <p:nvPr/>
        </p:nvSpPr>
        <p:spPr>
          <a:xfrm flipH="1">
            <a:off x="4988075" y="3684475"/>
            <a:ext cx="2032340" cy="1"/>
          </a:xfrm>
          <a:prstGeom prst="line">
            <a:avLst/>
          </a:prstGeom>
          <a:ln w="38100">
            <a:solidFill>
              <a:srgbClr val="535353"/>
            </a:solidFill>
            <a:miter/>
          </a:ln>
        </p:spPr>
        <p:txBody>
          <a:bodyPr lIns="45719" rIns="45719"/>
          <a:lstStyle/>
          <a:p>
            <a:endParaRPr/>
          </a:p>
        </p:txBody>
      </p:sp>
      <p:sp>
        <p:nvSpPr>
          <p:cNvPr id="504" name="Rectángulo redondeado"/>
          <p:cNvSpPr/>
          <p:nvPr/>
        </p:nvSpPr>
        <p:spPr>
          <a:xfrm>
            <a:off x="6874214" y="1718234"/>
            <a:ext cx="3126416"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05" name="Rectángulo redondeado"/>
          <p:cNvSpPr/>
          <p:nvPr/>
        </p:nvSpPr>
        <p:spPr>
          <a:xfrm>
            <a:off x="6886308" y="2142202"/>
            <a:ext cx="3126415"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06" name="Rectángulo redondeado"/>
          <p:cNvSpPr/>
          <p:nvPr/>
        </p:nvSpPr>
        <p:spPr>
          <a:xfrm>
            <a:off x="6880261" y="2558737"/>
            <a:ext cx="3138509"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07" name="Rectángulo redondeado"/>
          <p:cNvSpPr/>
          <p:nvPr/>
        </p:nvSpPr>
        <p:spPr>
          <a:xfrm>
            <a:off x="6886308" y="3033385"/>
            <a:ext cx="3126415"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08" name="Rectángulo redondeado"/>
          <p:cNvSpPr/>
          <p:nvPr/>
        </p:nvSpPr>
        <p:spPr>
          <a:xfrm>
            <a:off x="6874214" y="3493158"/>
            <a:ext cx="3150603" cy="330330"/>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09" name="Enfermedad renal crónica por Fabry  0.01%.*"/>
          <p:cNvSpPr txBox="1"/>
          <p:nvPr/>
        </p:nvSpPr>
        <p:spPr>
          <a:xfrm>
            <a:off x="7014555" y="1751401"/>
            <a:ext cx="1505253"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Revisión anual</a:t>
            </a:r>
          </a:p>
        </p:txBody>
      </p:sp>
      <p:sp>
        <p:nvSpPr>
          <p:cNvPr id="510" name="Enfermedad renal crónica por Fabry  0.01%.*"/>
          <p:cNvSpPr txBox="1"/>
          <p:nvPr/>
        </p:nvSpPr>
        <p:spPr>
          <a:xfrm>
            <a:off x="7007896" y="2175369"/>
            <a:ext cx="1505252"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Revisión anual</a:t>
            </a:r>
          </a:p>
        </p:txBody>
      </p:sp>
      <p:sp>
        <p:nvSpPr>
          <p:cNvPr id="511" name="Enfermedad renal crónica por Fabry  0.01%.*"/>
          <p:cNvSpPr txBox="1"/>
          <p:nvPr/>
        </p:nvSpPr>
        <p:spPr>
          <a:xfrm>
            <a:off x="3909011" y="1826023"/>
            <a:ext cx="583362"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&gt;90</a:t>
            </a:r>
          </a:p>
        </p:txBody>
      </p:sp>
      <p:sp>
        <p:nvSpPr>
          <p:cNvPr id="512" name="Enfermedad renal crónica por Fabry  0.01%.*"/>
          <p:cNvSpPr txBox="1"/>
          <p:nvPr/>
        </p:nvSpPr>
        <p:spPr>
          <a:xfrm>
            <a:off x="3902352" y="2277617"/>
            <a:ext cx="583362"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60 - 89</a:t>
            </a:r>
          </a:p>
        </p:txBody>
      </p:sp>
      <p:sp>
        <p:nvSpPr>
          <p:cNvPr id="513" name="Enfermedad renal crónica por Fabry  0.01%.*"/>
          <p:cNvSpPr txBox="1"/>
          <p:nvPr/>
        </p:nvSpPr>
        <p:spPr>
          <a:xfrm>
            <a:off x="3909011" y="2727134"/>
            <a:ext cx="583362"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30 - 59</a:t>
            </a:r>
          </a:p>
        </p:txBody>
      </p:sp>
      <p:sp>
        <p:nvSpPr>
          <p:cNvPr id="514" name="Enfermedad renal crónica por Fabry  0.01%.*"/>
          <p:cNvSpPr txBox="1"/>
          <p:nvPr/>
        </p:nvSpPr>
        <p:spPr>
          <a:xfrm>
            <a:off x="3909011" y="3161451"/>
            <a:ext cx="583362"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15 - 29</a:t>
            </a:r>
          </a:p>
        </p:txBody>
      </p:sp>
      <p:sp>
        <p:nvSpPr>
          <p:cNvPr id="515" name="Enfermedad renal crónica por Fabry  0.01%.*"/>
          <p:cNvSpPr txBox="1"/>
          <p:nvPr/>
        </p:nvSpPr>
        <p:spPr>
          <a:xfrm>
            <a:off x="3947728" y="3595221"/>
            <a:ext cx="583361"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&lt; 15</a:t>
            </a:r>
          </a:p>
        </p:txBody>
      </p:sp>
      <p:sp>
        <p:nvSpPr>
          <p:cNvPr id="516" name="Enfermedad renal crónica por Fabry  0.01%.*"/>
          <p:cNvSpPr txBox="1"/>
          <p:nvPr/>
        </p:nvSpPr>
        <p:spPr>
          <a:xfrm>
            <a:off x="7014555" y="2593791"/>
            <a:ext cx="1729834"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Revisión c/6 meses</a:t>
            </a:r>
          </a:p>
        </p:txBody>
      </p:sp>
      <p:sp>
        <p:nvSpPr>
          <p:cNvPr id="517" name="Enfermedad renal crónica por Fabry  0.01%.*"/>
          <p:cNvSpPr txBox="1"/>
          <p:nvPr/>
        </p:nvSpPr>
        <p:spPr>
          <a:xfrm>
            <a:off x="7014555" y="3066552"/>
            <a:ext cx="1729834"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Revisión c/3 meses</a:t>
            </a:r>
          </a:p>
        </p:txBody>
      </p:sp>
      <p:sp>
        <p:nvSpPr>
          <p:cNvPr id="518" name="Enfermedad renal crónica por Fabry  0.01%.*"/>
          <p:cNvSpPr txBox="1"/>
          <p:nvPr/>
        </p:nvSpPr>
        <p:spPr>
          <a:xfrm>
            <a:off x="7014555" y="3518017"/>
            <a:ext cx="1942382"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Revisión c/6 semanas</a:t>
            </a:r>
          </a:p>
        </p:txBody>
      </p:sp>
      <p:sp>
        <p:nvSpPr>
          <p:cNvPr id="519" name="Enfermedad renal crónica por Fabry  0.01%.*"/>
          <p:cNvSpPr txBox="1"/>
          <p:nvPr/>
        </p:nvSpPr>
        <p:spPr>
          <a:xfrm>
            <a:off x="2889673" y="4803247"/>
            <a:ext cx="1180040" cy="2762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Proteinuria</a:t>
            </a:r>
          </a:p>
        </p:txBody>
      </p:sp>
      <p:sp>
        <p:nvSpPr>
          <p:cNvPr id="520" name="Rectángulo redondeado"/>
          <p:cNvSpPr/>
          <p:nvPr/>
        </p:nvSpPr>
        <p:spPr>
          <a:xfrm>
            <a:off x="6907367" y="5364418"/>
            <a:ext cx="3084298"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21" name="Enfermedad renal crónica por Fabry  0.01%.*"/>
          <p:cNvSpPr txBox="1"/>
          <p:nvPr/>
        </p:nvSpPr>
        <p:spPr>
          <a:xfrm>
            <a:off x="7035614" y="5369163"/>
            <a:ext cx="1729834" cy="2639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Revisión c/3 meses</a:t>
            </a:r>
          </a:p>
        </p:txBody>
      </p:sp>
      <p:sp>
        <p:nvSpPr>
          <p:cNvPr id="522" name="Rectángulo redondeado"/>
          <p:cNvSpPr/>
          <p:nvPr/>
        </p:nvSpPr>
        <p:spPr>
          <a:xfrm>
            <a:off x="6896682" y="4658321"/>
            <a:ext cx="3126416" cy="517950"/>
          </a:xfrm>
          <a:prstGeom prst="roundRect">
            <a:avLst>
              <a:gd name="adj" fmla="val 16076"/>
            </a:avLst>
          </a:prstGeom>
          <a:solidFill>
            <a:srgbClr val="FFFFFF"/>
          </a:solidFill>
          <a:ln w="38100">
            <a:solidFill>
              <a:schemeClr val="accent5"/>
            </a:solidFill>
            <a:miter/>
          </a:ln>
        </p:spPr>
        <p:txBody>
          <a:bodyPr lIns="45719" rIns="45719" anchor="ctr"/>
          <a:lstStyle/>
          <a:p>
            <a:endParaRPr/>
          </a:p>
        </p:txBody>
      </p:sp>
      <p:sp>
        <p:nvSpPr>
          <p:cNvPr id="523" name="Enfermedad renal crónica por Fabry  0.01%.*"/>
          <p:cNvSpPr txBox="1"/>
          <p:nvPr/>
        </p:nvSpPr>
        <p:spPr>
          <a:xfrm>
            <a:off x="6976175" y="4701440"/>
            <a:ext cx="2183164" cy="4798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500">
                <a:latin typeface="Arial"/>
                <a:ea typeface="Arial"/>
                <a:cs typeface="Arial"/>
                <a:sym typeface="Arial"/>
              </a:defRPr>
            </a:pPr>
            <a:r>
              <a:t>Revisión c/6 a 3 meses</a:t>
            </a:r>
          </a:p>
          <a:p>
            <a:pPr defTabSz="588549">
              <a:defRPr sz="1500">
                <a:latin typeface="Arial"/>
                <a:ea typeface="Arial"/>
                <a:cs typeface="Arial"/>
                <a:sym typeface="Arial"/>
              </a:defRPr>
            </a:pPr>
            <a:r>
              <a:t>Revisión c/12 meses</a:t>
            </a:r>
          </a:p>
        </p:txBody>
      </p:sp>
      <p:sp>
        <p:nvSpPr>
          <p:cNvPr id="524" name="Línea"/>
          <p:cNvSpPr/>
          <p:nvPr/>
        </p:nvSpPr>
        <p:spPr>
          <a:xfrm flipH="1">
            <a:off x="5039170" y="4372589"/>
            <a:ext cx="2628051" cy="1"/>
          </a:xfrm>
          <a:prstGeom prst="line">
            <a:avLst/>
          </a:prstGeom>
          <a:ln w="38100">
            <a:solidFill>
              <a:srgbClr val="535353"/>
            </a:solidFill>
            <a:miter/>
          </a:ln>
        </p:spPr>
        <p:txBody>
          <a:bodyPr lIns="45719" rIns="45719"/>
          <a:lstStyle/>
          <a:p>
            <a:endParaRPr/>
          </a:p>
        </p:txBody>
      </p:sp>
      <p:sp>
        <p:nvSpPr>
          <p:cNvPr id="525" name="Rectángulo redondeado"/>
          <p:cNvSpPr/>
          <p:nvPr/>
        </p:nvSpPr>
        <p:spPr>
          <a:xfrm>
            <a:off x="6895065" y="4162639"/>
            <a:ext cx="2345384"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26" name="Enfermedad renal crónica por Fabry  0.01%.*"/>
          <p:cNvSpPr txBox="1"/>
          <p:nvPr/>
        </p:nvSpPr>
        <p:spPr>
          <a:xfrm>
            <a:off x="7007896" y="4188807"/>
            <a:ext cx="1505252"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Revisión anual</a:t>
            </a:r>
          </a:p>
        </p:txBody>
      </p:sp>
      <p:sp>
        <p:nvSpPr>
          <p:cNvPr id="527" name="Rectángulo redondeado"/>
          <p:cNvSpPr/>
          <p:nvPr/>
        </p:nvSpPr>
        <p:spPr>
          <a:xfrm>
            <a:off x="2850780" y="4189552"/>
            <a:ext cx="2364434" cy="349379"/>
          </a:xfrm>
          <a:prstGeom prst="roundRect">
            <a:avLst>
              <a:gd name="adj" fmla="val 50000"/>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528" name="Enfermedad renal crónica por Fabry  0.01%.*"/>
          <p:cNvSpPr txBox="1"/>
          <p:nvPr/>
        </p:nvSpPr>
        <p:spPr>
          <a:xfrm>
            <a:off x="2920157" y="4226102"/>
            <a:ext cx="1180040" cy="276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lnSpc>
                <a:spcPct val="130000"/>
              </a:lnSpc>
              <a:defRPr sz="1600">
                <a:latin typeface="Arial"/>
                <a:ea typeface="Arial"/>
                <a:cs typeface="Arial"/>
                <a:sym typeface="Arial"/>
              </a:defRPr>
            </a:lvl1pPr>
          </a:lstStyle>
          <a:p>
            <a:r>
              <a:t>Proteinuria</a:t>
            </a:r>
          </a:p>
        </p:txBody>
      </p:sp>
      <p:sp>
        <p:nvSpPr>
          <p:cNvPr id="529" name="Enfermedad renal crónica por Fabry  0.01%.*"/>
          <p:cNvSpPr txBox="1"/>
          <p:nvPr/>
        </p:nvSpPr>
        <p:spPr>
          <a:xfrm>
            <a:off x="4011263" y="4249927"/>
            <a:ext cx="970215" cy="2394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&lt; 30 mg/día</a:t>
            </a:r>
          </a:p>
        </p:txBody>
      </p:sp>
      <p:sp>
        <p:nvSpPr>
          <p:cNvPr id="530" name="Enfermedad renal crónica por Fabry  0.01%.*"/>
          <p:cNvSpPr txBox="1"/>
          <p:nvPr/>
        </p:nvSpPr>
        <p:spPr>
          <a:xfrm>
            <a:off x="4061865" y="4843600"/>
            <a:ext cx="1180040"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30-300 mg/gr</a:t>
            </a:r>
          </a:p>
        </p:txBody>
      </p:sp>
      <p:sp>
        <p:nvSpPr>
          <p:cNvPr id="531" name="Enfermedad renal crónica por Fabry  0.01%.*"/>
          <p:cNvSpPr txBox="1"/>
          <p:nvPr/>
        </p:nvSpPr>
        <p:spPr>
          <a:xfrm>
            <a:off x="4061865" y="5424454"/>
            <a:ext cx="1180040"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&gt;300 mg/gr</a:t>
            </a:r>
          </a:p>
        </p:txBody>
      </p:sp>
      <p:sp>
        <p:nvSpPr>
          <p:cNvPr id="532" name="Rectángulo redondeado"/>
          <p:cNvSpPr/>
          <p:nvPr/>
        </p:nvSpPr>
        <p:spPr>
          <a:xfrm>
            <a:off x="5304763" y="4776548"/>
            <a:ext cx="951165" cy="349379"/>
          </a:xfrm>
          <a:prstGeom prst="roundRect">
            <a:avLst>
              <a:gd name="adj" fmla="val 50000"/>
            </a:avLst>
          </a:prstGeom>
          <a:solidFill>
            <a:srgbClr val="E6CF0F"/>
          </a:solidFill>
          <a:ln w="19050">
            <a:solidFill>
              <a:srgbClr val="FFFFFF"/>
            </a:solidFill>
            <a:miter/>
          </a:ln>
        </p:spPr>
        <p:txBody>
          <a:bodyPr lIns="45719" rIns="45719" anchor="ctr"/>
          <a:lstStyle/>
          <a:p>
            <a:endParaRPr/>
          </a:p>
        </p:txBody>
      </p:sp>
      <p:sp>
        <p:nvSpPr>
          <p:cNvPr id="533" name="Rectángulo redondeado"/>
          <p:cNvSpPr/>
          <p:nvPr/>
        </p:nvSpPr>
        <p:spPr>
          <a:xfrm>
            <a:off x="5304763" y="5369477"/>
            <a:ext cx="951165" cy="349379"/>
          </a:xfrm>
          <a:prstGeom prst="roundRect">
            <a:avLst>
              <a:gd name="adj" fmla="val 50000"/>
            </a:avLst>
          </a:prstGeom>
          <a:solidFill>
            <a:srgbClr val="D27A6D"/>
          </a:solidFill>
          <a:ln w="19050">
            <a:solidFill>
              <a:srgbClr val="FFFFFF"/>
            </a:solidFill>
            <a:miter/>
          </a:ln>
        </p:spPr>
        <p:txBody>
          <a:bodyPr lIns="45719" rIns="45719" anchor="ctr"/>
          <a:lstStyle/>
          <a:p>
            <a:endParaRPr/>
          </a:p>
        </p:txBody>
      </p:sp>
      <p:sp>
        <p:nvSpPr>
          <p:cNvPr id="534" name="Enfermedad renal crónica por Fabry  0.01%.*"/>
          <p:cNvSpPr txBox="1"/>
          <p:nvPr/>
        </p:nvSpPr>
        <p:spPr>
          <a:xfrm>
            <a:off x="5399840" y="4846203"/>
            <a:ext cx="761012"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&lt; 1 gr/día</a:t>
            </a:r>
          </a:p>
        </p:txBody>
      </p:sp>
      <p:sp>
        <p:nvSpPr>
          <p:cNvPr id="535" name="Enfermedad renal crónica por Fabry  0.01%.*"/>
          <p:cNvSpPr txBox="1"/>
          <p:nvPr/>
        </p:nvSpPr>
        <p:spPr>
          <a:xfrm>
            <a:off x="5399840" y="5424454"/>
            <a:ext cx="761012"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&gt; 1 gr/día</a:t>
            </a:r>
          </a:p>
        </p:txBody>
      </p:sp>
      <p:pic>
        <p:nvPicPr>
          <p:cNvPr id="536" name="Imagen" descr="Imagen"/>
          <p:cNvPicPr>
            <a:picLocks noChangeAspect="1"/>
          </p:cNvPicPr>
          <p:nvPr/>
        </p:nvPicPr>
        <p:blipFill>
          <a:blip r:embed="rId2"/>
          <a:stretch>
            <a:fillRect/>
          </a:stretch>
        </p:blipFill>
        <p:spPr>
          <a:xfrm>
            <a:off x="9576432" y="1726396"/>
            <a:ext cx="334897" cy="301264"/>
          </a:xfrm>
          <a:prstGeom prst="rect">
            <a:avLst/>
          </a:prstGeom>
          <a:ln w="12700">
            <a:miter lim="400000"/>
          </a:ln>
        </p:spPr>
      </p:pic>
      <p:pic>
        <p:nvPicPr>
          <p:cNvPr id="537" name="Imagen" descr="Imagen"/>
          <p:cNvPicPr>
            <a:picLocks noChangeAspect="1"/>
          </p:cNvPicPr>
          <p:nvPr/>
        </p:nvPicPr>
        <p:blipFill>
          <a:blip r:embed="rId2"/>
          <a:stretch>
            <a:fillRect/>
          </a:stretch>
        </p:blipFill>
        <p:spPr>
          <a:xfrm>
            <a:off x="8903412" y="4187302"/>
            <a:ext cx="293467" cy="263995"/>
          </a:xfrm>
          <a:prstGeom prst="rect">
            <a:avLst/>
          </a:prstGeom>
          <a:ln w="12700">
            <a:miter lim="400000"/>
          </a:ln>
        </p:spPr>
      </p:pic>
      <p:pic>
        <p:nvPicPr>
          <p:cNvPr id="538" name="Imagen" descr="Imagen"/>
          <p:cNvPicPr>
            <a:picLocks noChangeAspect="1"/>
          </p:cNvPicPr>
          <p:nvPr/>
        </p:nvPicPr>
        <p:blipFill>
          <a:blip r:embed="rId2"/>
          <a:stretch>
            <a:fillRect/>
          </a:stretch>
        </p:blipFill>
        <p:spPr>
          <a:xfrm>
            <a:off x="9292236" y="4798649"/>
            <a:ext cx="266155" cy="239426"/>
          </a:xfrm>
          <a:prstGeom prst="rect">
            <a:avLst/>
          </a:prstGeom>
          <a:ln w="12700">
            <a:miter lim="400000"/>
          </a:ln>
        </p:spPr>
      </p:pic>
      <p:pic>
        <p:nvPicPr>
          <p:cNvPr id="539" name="Imagen" descr="Imagen"/>
          <p:cNvPicPr>
            <a:picLocks noChangeAspect="1"/>
          </p:cNvPicPr>
          <p:nvPr/>
        </p:nvPicPr>
        <p:blipFill>
          <a:blip r:embed="rId3"/>
          <a:stretch>
            <a:fillRect/>
          </a:stretch>
        </p:blipFill>
        <p:spPr>
          <a:xfrm>
            <a:off x="9249074" y="1739116"/>
            <a:ext cx="276280" cy="276280"/>
          </a:xfrm>
          <a:prstGeom prst="rect">
            <a:avLst/>
          </a:prstGeom>
          <a:ln w="12700">
            <a:miter lim="400000"/>
          </a:ln>
        </p:spPr>
      </p:pic>
      <p:pic>
        <p:nvPicPr>
          <p:cNvPr id="540" name="Imagen" descr="Imagen"/>
          <p:cNvPicPr>
            <a:picLocks noChangeAspect="1"/>
          </p:cNvPicPr>
          <p:nvPr/>
        </p:nvPicPr>
        <p:blipFill>
          <a:blip r:embed="rId3"/>
          <a:stretch>
            <a:fillRect/>
          </a:stretch>
        </p:blipFill>
        <p:spPr>
          <a:xfrm>
            <a:off x="9688115" y="4797583"/>
            <a:ext cx="239426" cy="239425"/>
          </a:xfrm>
          <a:prstGeom prst="rect">
            <a:avLst/>
          </a:prstGeom>
          <a:ln w="12700">
            <a:miter lim="400000"/>
          </a:ln>
        </p:spPr>
      </p:pic>
      <p:sp>
        <p:nvSpPr>
          <p:cNvPr id="541" name="Enfermedad renal crónica por Fabry  0.01%.*"/>
          <p:cNvSpPr txBox="1"/>
          <p:nvPr/>
        </p:nvSpPr>
        <p:spPr>
          <a:xfrm>
            <a:off x="1997331" y="288005"/>
            <a:ext cx="8777617"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Enfermedad de Fabry: Vigilancia de función renal</a:t>
            </a:r>
          </a:p>
        </p:txBody>
      </p:sp>
      <p:pic>
        <p:nvPicPr>
          <p:cNvPr id="542" name="Imagen" descr="Imagen"/>
          <p:cNvPicPr>
            <a:picLocks noChangeAspect="1"/>
          </p:cNvPicPr>
          <p:nvPr/>
        </p:nvPicPr>
        <p:blipFill>
          <a:blip r:embed="rId2"/>
          <a:stretch>
            <a:fillRect/>
          </a:stretch>
        </p:blipFill>
        <p:spPr>
          <a:xfrm>
            <a:off x="9576432" y="2156735"/>
            <a:ext cx="334897" cy="301263"/>
          </a:xfrm>
          <a:prstGeom prst="rect">
            <a:avLst/>
          </a:prstGeom>
          <a:ln w="12700">
            <a:miter lim="400000"/>
          </a:ln>
        </p:spPr>
      </p:pic>
      <p:pic>
        <p:nvPicPr>
          <p:cNvPr id="543" name="Imagen" descr="Imagen"/>
          <p:cNvPicPr>
            <a:picLocks noChangeAspect="1"/>
          </p:cNvPicPr>
          <p:nvPr/>
        </p:nvPicPr>
        <p:blipFill>
          <a:blip r:embed="rId2"/>
          <a:stretch>
            <a:fillRect/>
          </a:stretch>
        </p:blipFill>
        <p:spPr>
          <a:xfrm>
            <a:off x="9576432" y="2558233"/>
            <a:ext cx="334897" cy="301264"/>
          </a:xfrm>
          <a:prstGeom prst="rect">
            <a:avLst/>
          </a:prstGeom>
          <a:ln w="12700">
            <a:miter lim="400000"/>
          </a:ln>
        </p:spPr>
      </p:pic>
      <p:pic>
        <p:nvPicPr>
          <p:cNvPr id="544" name="Imagen" descr="Imagen"/>
          <p:cNvPicPr>
            <a:picLocks noChangeAspect="1"/>
          </p:cNvPicPr>
          <p:nvPr/>
        </p:nvPicPr>
        <p:blipFill>
          <a:blip r:embed="rId2"/>
          <a:stretch>
            <a:fillRect/>
          </a:stretch>
        </p:blipFill>
        <p:spPr>
          <a:xfrm>
            <a:off x="9576432" y="3033472"/>
            <a:ext cx="334897" cy="301264"/>
          </a:xfrm>
          <a:prstGeom prst="rect">
            <a:avLst/>
          </a:prstGeom>
          <a:ln w="12700">
            <a:miter lim="400000"/>
          </a:ln>
        </p:spPr>
      </p:pic>
      <p:pic>
        <p:nvPicPr>
          <p:cNvPr id="545" name="Imagen" descr="Imagen"/>
          <p:cNvPicPr>
            <a:picLocks noChangeAspect="1"/>
          </p:cNvPicPr>
          <p:nvPr/>
        </p:nvPicPr>
        <p:blipFill>
          <a:blip r:embed="rId2"/>
          <a:stretch>
            <a:fillRect/>
          </a:stretch>
        </p:blipFill>
        <p:spPr>
          <a:xfrm>
            <a:off x="9576432" y="3480641"/>
            <a:ext cx="334897" cy="301264"/>
          </a:xfrm>
          <a:prstGeom prst="rect">
            <a:avLst/>
          </a:prstGeom>
          <a:ln w="12700">
            <a:miter lim="400000"/>
          </a:ln>
        </p:spPr>
      </p:pic>
      <p:pic>
        <p:nvPicPr>
          <p:cNvPr id="546" name="Imagen" descr="Imagen"/>
          <p:cNvPicPr>
            <a:picLocks noChangeAspect="1"/>
          </p:cNvPicPr>
          <p:nvPr/>
        </p:nvPicPr>
        <p:blipFill>
          <a:blip r:embed="rId3"/>
          <a:stretch>
            <a:fillRect/>
          </a:stretch>
        </p:blipFill>
        <p:spPr>
          <a:xfrm>
            <a:off x="9249074" y="2156966"/>
            <a:ext cx="276280" cy="276279"/>
          </a:xfrm>
          <a:prstGeom prst="rect">
            <a:avLst/>
          </a:prstGeom>
          <a:ln w="12700">
            <a:miter lim="400000"/>
          </a:ln>
        </p:spPr>
      </p:pic>
      <p:pic>
        <p:nvPicPr>
          <p:cNvPr id="547" name="Imagen" descr="Imagen"/>
          <p:cNvPicPr>
            <a:picLocks noChangeAspect="1"/>
          </p:cNvPicPr>
          <p:nvPr/>
        </p:nvPicPr>
        <p:blipFill>
          <a:blip r:embed="rId3"/>
          <a:stretch>
            <a:fillRect/>
          </a:stretch>
        </p:blipFill>
        <p:spPr>
          <a:xfrm>
            <a:off x="9249074" y="2596298"/>
            <a:ext cx="276280" cy="276279"/>
          </a:xfrm>
          <a:prstGeom prst="rect">
            <a:avLst/>
          </a:prstGeom>
          <a:ln w="12700">
            <a:miter lim="400000"/>
          </a:ln>
        </p:spPr>
      </p:pic>
      <p:pic>
        <p:nvPicPr>
          <p:cNvPr id="548" name="Imagen" descr="Imagen"/>
          <p:cNvPicPr>
            <a:picLocks noChangeAspect="1"/>
          </p:cNvPicPr>
          <p:nvPr/>
        </p:nvPicPr>
        <p:blipFill>
          <a:blip r:embed="rId3"/>
          <a:stretch>
            <a:fillRect/>
          </a:stretch>
        </p:blipFill>
        <p:spPr>
          <a:xfrm>
            <a:off x="9249074" y="3060410"/>
            <a:ext cx="276280" cy="276279"/>
          </a:xfrm>
          <a:prstGeom prst="rect">
            <a:avLst/>
          </a:prstGeom>
          <a:ln w="12700">
            <a:miter lim="400000"/>
          </a:ln>
        </p:spPr>
      </p:pic>
      <p:pic>
        <p:nvPicPr>
          <p:cNvPr id="549" name="Imagen" descr="Imagen"/>
          <p:cNvPicPr>
            <a:picLocks noChangeAspect="1"/>
          </p:cNvPicPr>
          <p:nvPr/>
        </p:nvPicPr>
        <p:blipFill>
          <a:blip r:embed="rId2"/>
          <a:stretch>
            <a:fillRect/>
          </a:stretch>
        </p:blipFill>
        <p:spPr>
          <a:xfrm>
            <a:off x="9266439" y="5410403"/>
            <a:ext cx="266154" cy="239425"/>
          </a:xfrm>
          <a:prstGeom prst="rect">
            <a:avLst/>
          </a:prstGeom>
          <a:ln w="12700">
            <a:miter lim="400000"/>
          </a:ln>
        </p:spPr>
      </p:pic>
      <p:pic>
        <p:nvPicPr>
          <p:cNvPr id="550" name="Imagen" descr="Imagen"/>
          <p:cNvPicPr>
            <a:picLocks noChangeAspect="1"/>
          </p:cNvPicPr>
          <p:nvPr/>
        </p:nvPicPr>
        <p:blipFill>
          <a:blip r:embed="rId3"/>
          <a:stretch>
            <a:fillRect/>
          </a:stretch>
        </p:blipFill>
        <p:spPr>
          <a:xfrm>
            <a:off x="9662317" y="5409336"/>
            <a:ext cx="239426" cy="239426"/>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Enfermedad renal crónica por Fabry  0.01%.*"/>
          <p:cNvSpPr txBox="1"/>
          <p:nvPr/>
        </p:nvSpPr>
        <p:spPr>
          <a:xfrm>
            <a:off x="1875093" y="288005"/>
            <a:ext cx="8777616"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A tomar en cuenta: “Caída de la Tasa de Filtrado Glomerular”</a:t>
            </a:r>
          </a:p>
        </p:txBody>
      </p:sp>
      <p:sp>
        <p:nvSpPr>
          <p:cNvPr id="553" name="Rectángulo redondeado"/>
          <p:cNvSpPr/>
          <p:nvPr/>
        </p:nvSpPr>
        <p:spPr>
          <a:xfrm>
            <a:off x="310711" y="1075474"/>
            <a:ext cx="3332130" cy="1447801"/>
          </a:xfrm>
          <a:prstGeom prst="roundRect">
            <a:avLst>
              <a:gd name="adj" fmla="val 13472"/>
            </a:avLst>
          </a:prstGeom>
          <a:solidFill>
            <a:schemeClr val="accent6">
              <a:satOff val="-16066"/>
              <a:lumOff val="29117"/>
            </a:schemeClr>
          </a:solidFill>
          <a:ln w="38100">
            <a:solidFill>
              <a:schemeClr val="accent5"/>
            </a:solidFill>
            <a:miter/>
          </a:ln>
        </p:spPr>
        <p:txBody>
          <a:bodyPr lIns="45719" rIns="45719" anchor="ctr"/>
          <a:lstStyle/>
          <a:p>
            <a:endParaRPr/>
          </a:p>
        </p:txBody>
      </p:sp>
      <p:sp>
        <p:nvSpPr>
          <p:cNvPr id="554" name="Enfermedad renal crónica por Fabry  0.01%.*"/>
          <p:cNvSpPr txBox="1"/>
          <p:nvPr/>
        </p:nvSpPr>
        <p:spPr>
          <a:xfrm>
            <a:off x="866828" y="1252247"/>
            <a:ext cx="2219895" cy="449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800" b="1" i="1">
                <a:latin typeface="Arial"/>
                <a:ea typeface="Arial"/>
                <a:cs typeface="Arial"/>
                <a:sym typeface="Arial"/>
              </a:defRPr>
            </a:lvl1pPr>
          </a:lstStyle>
          <a:p>
            <a:r>
              <a:t>NORMAL</a:t>
            </a:r>
          </a:p>
        </p:txBody>
      </p:sp>
      <p:sp>
        <p:nvSpPr>
          <p:cNvPr id="555" name="Enfermedad renal crónica por Fabry  0.01%.*"/>
          <p:cNvSpPr txBox="1"/>
          <p:nvPr/>
        </p:nvSpPr>
        <p:spPr>
          <a:xfrm>
            <a:off x="346449" y="1653954"/>
            <a:ext cx="3260653" cy="6302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2000">
                <a:latin typeface="Arial"/>
                <a:ea typeface="Arial"/>
                <a:cs typeface="Arial"/>
                <a:sym typeface="Arial"/>
              </a:defRPr>
            </a:pPr>
            <a:r>
              <a:t>Pérdida de TFG de </a:t>
            </a:r>
          </a:p>
          <a:p>
            <a:pPr algn="ctr" defTabSz="588549">
              <a:defRPr sz="2000">
                <a:latin typeface="Arial"/>
                <a:ea typeface="Arial"/>
                <a:cs typeface="Arial"/>
                <a:sym typeface="Arial"/>
              </a:defRPr>
            </a:pPr>
            <a:r>
              <a:rPr b="1" i="1"/>
              <a:t>- 1 mL/min/1.73m</a:t>
            </a:r>
            <a:r>
              <a:rPr b="1" i="1" baseline="31999"/>
              <a:t>2</a:t>
            </a:r>
            <a:r>
              <a:t> al año</a:t>
            </a:r>
          </a:p>
        </p:txBody>
      </p:sp>
      <p:sp>
        <p:nvSpPr>
          <p:cNvPr id="556" name="Rectángulo redondeado"/>
          <p:cNvSpPr/>
          <p:nvPr/>
        </p:nvSpPr>
        <p:spPr>
          <a:xfrm>
            <a:off x="310711" y="4353334"/>
            <a:ext cx="3332130" cy="1447801"/>
          </a:xfrm>
          <a:prstGeom prst="roundRect">
            <a:avLst>
              <a:gd name="adj" fmla="val 13472"/>
            </a:avLst>
          </a:prstGeom>
          <a:solidFill>
            <a:srgbClr val="FF9088"/>
          </a:solidFill>
          <a:ln w="38100">
            <a:solidFill>
              <a:schemeClr val="accent5"/>
            </a:solidFill>
            <a:miter/>
          </a:ln>
        </p:spPr>
        <p:txBody>
          <a:bodyPr lIns="45719" rIns="45719" anchor="ctr"/>
          <a:lstStyle/>
          <a:p>
            <a:endParaRPr/>
          </a:p>
        </p:txBody>
      </p:sp>
      <p:sp>
        <p:nvSpPr>
          <p:cNvPr id="557" name="Enfermedad renal crónica por Fabry  0.01%.*"/>
          <p:cNvSpPr txBox="1"/>
          <p:nvPr/>
        </p:nvSpPr>
        <p:spPr>
          <a:xfrm>
            <a:off x="866828" y="4389368"/>
            <a:ext cx="2219895" cy="449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800" b="1" i="1">
                <a:latin typeface="Arial"/>
                <a:ea typeface="Arial"/>
                <a:cs typeface="Arial"/>
                <a:sym typeface="Arial"/>
              </a:defRPr>
            </a:lvl1pPr>
          </a:lstStyle>
          <a:p>
            <a:r>
              <a:t>ANORMAL</a:t>
            </a:r>
          </a:p>
        </p:txBody>
      </p:sp>
      <p:sp>
        <p:nvSpPr>
          <p:cNvPr id="558" name="Enfermedad renal crónica por Fabry  0.01%.*"/>
          <p:cNvSpPr txBox="1"/>
          <p:nvPr/>
        </p:nvSpPr>
        <p:spPr>
          <a:xfrm>
            <a:off x="346449" y="5014178"/>
            <a:ext cx="3260653" cy="630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2000">
                <a:latin typeface="Arial"/>
                <a:ea typeface="Arial"/>
                <a:cs typeface="Arial"/>
                <a:sym typeface="Arial"/>
              </a:defRPr>
            </a:pPr>
            <a:r>
              <a:t>Pérdida de TFG de </a:t>
            </a:r>
          </a:p>
          <a:p>
            <a:pPr algn="ctr" defTabSz="588549">
              <a:defRPr sz="2000">
                <a:latin typeface="Arial"/>
                <a:ea typeface="Arial"/>
                <a:cs typeface="Arial"/>
                <a:sym typeface="Arial"/>
              </a:defRPr>
            </a:pPr>
            <a:r>
              <a:rPr b="1" i="1"/>
              <a:t>- 3 mL/min/1.73m</a:t>
            </a:r>
            <a:r>
              <a:rPr b="1" i="1" baseline="31999"/>
              <a:t>2</a:t>
            </a:r>
            <a:r>
              <a:t> al año</a:t>
            </a:r>
          </a:p>
        </p:txBody>
      </p:sp>
      <p:sp>
        <p:nvSpPr>
          <p:cNvPr id="559" name="Rectángulo redondeado"/>
          <p:cNvSpPr/>
          <p:nvPr/>
        </p:nvSpPr>
        <p:spPr>
          <a:xfrm>
            <a:off x="310711" y="2705100"/>
            <a:ext cx="3332130" cy="1447800"/>
          </a:xfrm>
          <a:prstGeom prst="roundRect">
            <a:avLst>
              <a:gd name="adj" fmla="val 13472"/>
            </a:avLst>
          </a:prstGeom>
          <a:solidFill>
            <a:schemeClr val="accent2">
              <a:lumOff val="22254"/>
            </a:schemeClr>
          </a:solidFill>
          <a:ln w="38100">
            <a:solidFill>
              <a:schemeClr val="accent5"/>
            </a:solidFill>
            <a:miter/>
          </a:ln>
        </p:spPr>
        <p:txBody>
          <a:bodyPr lIns="45719" rIns="45719" anchor="ctr"/>
          <a:lstStyle/>
          <a:p>
            <a:endParaRPr/>
          </a:p>
        </p:txBody>
      </p:sp>
      <p:sp>
        <p:nvSpPr>
          <p:cNvPr id="560" name="Enfermedad renal crónica por Fabry  0.01%.*"/>
          <p:cNvSpPr txBox="1"/>
          <p:nvPr/>
        </p:nvSpPr>
        <p:spPr>
          <a:xfrm>
            <a:off x="866828" y="2741134"/>
            <a:ext cx="2219895" cy="4490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800" b="1" i="1">
                <a:latin typeface="Arial"/>
                <a:ea typeface="Arial"/>
                <a:cs typeface="Arial"/>
                <a:sym typeface="Arial"/>
              </a:defRPr>
            </a:lvl1pPr>
          </a:lstStyle>
          <a:p>
            <a:r>
              <a:t>“LIMBO”</a:t>
            </a:r>
          </a:p>
        </p:txBody>
      </p:sp>
      <p:sp>
        <p:nvSpPr>
          <p:cNvPr id="561" name="Enfermedad renal crónica por Fabry  0.01%.*"/>
          <p:cNvSpPr txBox="1"/>
          <p:nvPr/>
        </p:nvSpPr>
        <p:spPr>
          <a:xfrm>
            <a:off x="346449" y="3315144"/>
            <a:ext cx="3260653" cy="6302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2000">
                <a:latin typeface="Arial"/>
                <a:ea typeface="Arial"/>
                <a:cs typeface="Arial"/>
                <a:sym typeface="Arial"/>
              </a:defRPr>
            </a:pPr>
            <a:r>
              <a:t>Pérdida de TFG de </a:t>
            </a:r>
          </a:p>
          <a:p>
            <a:pPr algn="ctr" defTabSz="588549">
              <a:defRPr sz="2000">
                <a:latin typeface="Arial"/>
                <a:ea typeface="Arial"/>
                <a:cs typeface="Arial"/>
                <a:sym typeface="Arial"/>
              </a:defRPr>
            </a:pPr>
            <a:r>
              <a:rPr b="1" i="1"/>
              <a:t>- 2 mL/min/1.73m</a:t>
            </a:r>
            <a:r>
              <a:rPr b="1" i="1" baseline="31999"/>
              <a:t>2</a:t>
            </a:r>
            <a:r>
              <a:t> al año</a:t>
            </a:r>
          </a:p>
        </p:txBody>
      </p:sp>
      <p:pic>
        <p:nvPicPr>
          <p:cNvPr id="562" name="Captura de pantalla 2018-10-09 a las 1.09.07 a.m..png" descr="Captura de pantalla 2018-10-09 a las 1.09.07 a.m..png"/>
          <p:cNvPicPr>
            <a:picLocks noChangeAspect="1"/>
          </p:cNvPicPr>
          <p:nvPr/>
        </p:nvPicPr>
        <p:blipFill>
          <a:blip r:embed="rId2"/>
          <a:stretch>
            <a:fillRect/>
          </a:stretch>
        </p:blipFill>
        <p:spPr>
          <a:xfrm>
            <a:off x="4351820" y="1346028"/>
            <a:ext cx="7776998" cy="4165944"/>
          </a:xfrm>
          <a:prstGeom prst="rect">
            <a:avLst/>
          </a:prstGeom>
          <a:ln w="12700">
            <a:miter lim="400000"/>
          </a:ln>
        </p:spPr>
      </p:pic>
      <p:sp>
        <p:nvSpPr>
          <p:cNvPr id="563" name="Clinical Kidney Journal, 2018, vol. 11, no. 2, 246–253"/>
          <p:cNvSpPr txBox="1"/>
          <p:nvPr/>
        </p:nvSpPr>
        <p:spPr>
          <a:xfrm>
            <a:off x="8404233" y="5696880"/>
            <a:ext cx="3715564"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ctr" defTabSz="584200">
              <a:defRPr sz="1200">
                <a:latin typeface="Helvetica Light"/>
                <a:ea typeface="Helvetica Light"/>
                <a:cs typeface="Helvetica Light"/>
                <a:sym typeface="Helvetica Light"/>
              </a:defRPr>
            </a:lvl1pPr>
          </a:lstStyle>
          <a:p>
            <a:r>
              <a:t>Clinical Kidney Journal, 2018, vol. 11, no. 2, 246–253</a:t>
            </a:r>
          </a:p>
        </p:txBody>
      </p:sp>
      <p:pic>
        <p:nvPicPr>
          <p:cNvPr id="564" name="Imagen" descr="Imagen"/>
          <p:cNvPicPr>
            <a:picLocks noChangeAspect="1"/>
          </p:cNvPicPr>
          <p:nvPr/>
        </p:nvPicPr>
        <p:blipFill>
          <a:blip r:embed="rId3"/>
          <a:stretch>
            <a:fillRect/>
          </a:stretch>
        </p:blipFill>
        <p:spPr>
          <a:xfrm>
            <a:off x="11015068" y="1420075"/>
            <a:ext cx="1025219" cy="758599"/>
          </a:xfrm>
          <a:prstGeom prst="rect">
            <a:avLst/>
          </a:prstGeom>
          <a:ln w="12700">
            <a:miter lim="400000"/>
          </a:ln>
        </p:spPr>
      </p:pic>
      <p:sp>
        <p:nvSpPr>
          <p:cNvPr id="565" name="Patterns of progression of chronic kidney disease at later stages"/>
          <p:cNvSpPr txBox="1"/>
          <p:nvPr/>
        </p:nvSpPr>
        <p:spPr>
          <a:xfrm>
            <a:off x="4013320" y="958192"/>
            <a:ext cx="8066777" cy="3752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588549">
              <a:defRPr sz="2000" b="1" u="sng">
                <a:latin typeface="Arial"/>
                <a:ea typeface="Arial"/>
                <a:cs typeface="Arial"/>
                <a:sym typeface="Arial"/>
              </a:defRPr>
            </a:lvl1pPr>
          </a:lstStyle>
          <a:p>
            <a:r>
              <a:t>Patterns of progression of chronic kidney disease at later stages</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Enfermedad renal crónica por Fabry  0.01%.*"/>
          <p:cNvSpPr txBox="1"/>
          <p:nvPr/>
        </p:nvSpPr>
        <p:spPr>
          <a:xfrm>
            <a:off x="1875093" y="196404"/>
            <a:ext cx="8777616" cy="595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A tomar en cuenta: “Caída de la Tasa de Filtrado Glomerular”</a:t>
            </a:r>
            <a:endParaRPr sz="1200"/>
          </a:p>
        </p:txBody>
      </p:sp>
      <p:sp>
        <p:nvSpPr>
          <p:cNvPr id="568" name="Rectángulo redondeado"/>
          <p:cNvSpPr/>
          <p:nvPr/>
        </p:nvSpPr>
        <p:spPr>
          <a:xfrm>
            <a:off x="310711" y="1075474"/>
            <a:ext cx="3332130" cy="1447801"/>
          </a:xfrm>
          <a:prstGeom prst="roundRect">
            <a:avLst>
              <a:gd name="adj" fmla="val 13472"/>
            </a:avLst>
          </a:prstGeom>
          <a:solidFill>
            <a:schemeClr val="accent6">
              <a:satOff val="-16066"/>
              <a:lumOff val="29117"/>
            </a:schemeClr>
          </a:solidFill>
          <a:ln w="38100">
            <a:solidFill>
              <a:schemeClr val="accent5"/>
            </a:solidFill>
            <a:miter/>
          </a:ln>
        </p:spPr>
        <p:txBody>
          <a:bodyPr lIns="45719" rIns="45719" anchor="ctr"/>
          <a:lstStyle/>
          <a:p>
            <a:endParaRPr/>
          </a:p>
        </p:txBody>
      </p:sp>
      <p:sp>
        <p:nvSpPr>
          <p:cNvPr id="569" name="Enfermedad renal crónica por Fabry  0.01%.*"/>
          <p:cNvSpPr txBox="1"/>
          <p:nvPr/>
        </p:nvSpPr>
        <p:spPr>
          <a:xfrm>
            <a:off x="866828" y="1252247"/>
            <a:ext cx="2219895" cy="449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800" b="1" i="1">
                <a:latin typeface="Arial"/>
                <a:ea typeface="Arial"/>
                <a:cs typeface="Arial"/>
                <a:sym typeface="Arial"/>
              </a:defRPr>
            </a:lvl1pPr>
          </a:lstStyle>
          <a:p>
            <a:r>
              <a:t>NORMAL</a:t>
            </a:r>
          </a:p>
        </p:txBody>
      </p:sp>
      <p:sp>
        <p:nvSpPr>
          <p:cNvPr id="570" name="Enfermedad renal crónica por Fabry  0.01%.*"/>
          <p:cNvSpPr txBox="1"/>
          <p:nvPr/>
        </p:nvSpPr>
        <p:spPr>
          <a:xfrm>
            <a:off x="346449" y="1653954"/>
            <a:ext cx="3260653" cy="6302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2000">
                <a:latin typeface="Arial"/>
                <a:ea typeface="Arial"/>
                <a:cs typeface="Arial"/>
                <a:sym typeface="Arial"/>
              </a:defRPr>
            </a:pPr>
            <a:r>
              <a:t>Pérdida de TFG de </a:t>
            </a:r>
          </a:p>
          <a:p>
            <a:pPr algn="ctr" defTabSz="588549">
              <a:defRPr sz="2000">
                <a:latin typeface="Arial"/>
                <a:ea typeface="Arial"/>
                <a:cs typeface="Arial"/>
                <a:sym typeface="Arial"/>
              </a:defRPr>
            </a:pPr>
            <a:r>
              <a:rPr b="1" i="1"/>
              <a:t>- 1 mL/min/1.73m</a:t>
            </a:r>
            <a:r>
              <a:rPr b="1" i="1" baseline="31999"/>
              <a:t>2</a:t>
            </a:r>
            <a:r>
              <a:t> al año</a:t>
            </a:r>
          </a:p>
        </p:txBody>
      </p:sp>
      <p:sp>
        <p:nvSpPr>
          <p:cNvPr id="571" name="Rectángulo redondeado"/>
          <p:cNvSpPr/>
          <p:nvPr/>
        </p:nvSpPr>
        <p:spPr>
          <a:xfrm>
            <a:off x="310711" y="4353334"/>
            <a:ext cx="3332130" cy="1447801"/>
          </a:xfrm>
          <a:prstGeom prst="roundRect">
            <a:avLst>
              <a:gd name="adj" fmla="val 13472"/>
            </a:avLst>
          </a:prstGeom>
          <a:solidFill>
            <a:srgbClr val="FF9088"/>
          </a:solidFill>
          <a:ln w="38100">
            <a:solidFill>
              <a:schemeClr val="accent5"/>
            </a:solidFill>
            <a:miter/>
          </a:ln>
        </p:spPr>
        <p:txBody>
          <a:bodyPr lIns="45719" rIns="45719" anchor="ctr"/>
          <a:lstStyle/>
          <a:p>
            <a:endParaRPr/>
          </a:p>
        </p:txBody>
      </p:sp>
      <p:sp>
        <p:nvSpPr>
          <p:cNvPr id="572" name="Enfermedad renal crónica por Fabry  0.01%.*"/>
          <p:cNvSpPr txBox="1"/>
          <p:nvPr/>
        </p:nvSpPr>
        <p:spPr>
          <a:xfrm>
            <a:off x="866828" y="4389368"/>
            <a:ext cx="2219895" cy="449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800" b="1" i="1">
                <a:latin typeface="Arial"/>
                <a:ea typeface="Arial"/>
                <a:cs typeface="Arial"/>
                <a:sym typeface="Arial"/>
              </a:defRPr>
            </a:lvl1pPr>
          </a:lstStyle>
          <a:p>
            <a:r>
              <a:t>ANORMAL</a:t>
            </a:r>
          </a:p>
        </p:txBody>
      </p:sp>
      <p:sp>
        <p:nvSpPr>
          <p:cNvPr id="573" name="Enfermedad renal crónica por Fabry  0.01%.*"/>
          <p:cNvSpPr txBox="1"/>
          <p:nvPr/>
        </p:nvSpPr>
        <p:spPr>
          <a:xfrm>
            <a:off x="346449" y="5014178"/>
            <a:ext cx="3260653" cy="630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2000">
                <a:latin typeface="Arial"/>
                <a:ea typeface="Arial"/>
                <a:cs typeface="Arial"/>
                <a:sym typeface="Arial"/>
              </a:defRPr>
            </a:pPr>
            <a:r>
              <a:t>Pérdida de TFG de </a:t>
            </a:r>
          </a:p>
          <a:p>
            <a:pPr algn="ctr" defTabSz="588549">
              <a:defRPr sz="2000">
                <a:latin typeface="Arial"/>
                <a:ea typeface="Arial"/>
                <a:cs typeface="Arial"/>
                <a:sym typeface="Arial"/>
              </a:defRPr>
            </a:pPr>
            <a:r>
              <a:rPr b="1" i="1"/>
              <a:t>- 3 mL/min/1.73m</a:t>
            </a:r>
            <a:r>
              <a:rPr b="1" i="1" baseline="31999"/>
              <a:t>2</a:t>
            </a:r>
            <a:r>
              <a:t> al año</a:t>
            </a:r>
          </a:p>
        </p:txBody>
      </p:sp>
      <p:sp>
        <p:nvSpPr>
          <p:cNvPr id="574" name="Rectángulo redondeado"/>
          <p:cNvSpPr/>
          <p:nvPr/>
        </p:nvSpPr>
        <p:spPr>
          <a:xfrm>
            <a:off x="310711" y="2705100"/>
            <a:ext cx="3332130" cy="1447800"/>
          </a:xfrm>
          <a:prstGeom prst="roundRect">
            <a:avLst>
              <a:gd name="adj" fmla="val 13472"/>
            </a:avLst>
          </a:prstGeom>
          <a:solidFill>
            <a:schemeClr val="accent2">
              <a:lumOff val="22254"/>
            </a:schemeClr>
          </a:solidFill>
          <a:ln w="38100">
            <a:solidFill>
              <a:schemeClr val="accent5"/>
            </a:solidFill>
            <a:miter/>
          </a:ln>
        </p:spPr>
        <p:txBody>
          <a:bodyPr lIns="45719" rIns="45719" anchor="ctr"/>
          <a:lstStyle/>
          <a:p>
            <a:endParaRPr/>
          </a:p>
        </p:txBody>
      </p:sp>
      <p:sp>
        <p:nvSpPr>
          <p:cNvPr id="575" name="Enfermedad renal crónica por Fabry  0.01%.*"/>
          <p:cNvSpPr txBox="1"/>
          <p:nvPr/>
        </p:nvSpPr>
        <p:spPr>
          <a:xfrm>
            <a:off x="866828" y="2741134"/>
            <a:ext cx="2219895" cy="4490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800" b="1" i="1">
                <a:latin typeface="Arial"/>
                <a:ea typeface="Arial"/>
                <a:cs typeface="Arial"/>
                <a:sym typeface="Arial"/>
              </a:defRPr>
            </a:lvl1pPr>
          </a:lstStyle>
          <a:p>
            <a:r>
              <a:t>“LIMBO”</a:t>
            </a:r>
          </a:p>
        </p:txBody>
      </p:sp>
      <p:sp>
        <p:nvSpPr>
          <p:cNvPr id="576" name="Enfermedad renal crónica por Fabry  0.01%.*"/>
          <p:cNvSpPr txBox="1"/>
          <p:nvPr/>
        </p:nvSpPr>
        <p:spPr>
          <a:xfrm>
            <a:off x="346449" y="3315144"/>
            <a:ext cx="3260653" cy="6302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2000">
                <a:latin typeface="Arial"/>
                <a:ea typeface="Arial"/>
                <a:cs typeface="Arial"/>
                <a:sym typeface="Arial"/>
              </a:defRPr>
            </a:pPr>
            <a:r>
              <a:t>Pérdida de TFG de </a:t>
            </a:r>
          </a:p>
          <a:p>
            <a:pPr algn="ctr" defTabSz="588549">
              <a:defRPr sz="2000">
                <a:latin typeface="Arial"/>
                <a:ea typeface="Arial"/>
                <a:cs typeface="Arial"/>
                <a:sym typeface="Arial"/>
              </a:defRPr>
            </a:pPr>
            <a:r>
              <a:rPr b="1" i="1"/>
              <a:t>- 2 mL/min/1.73m</a:t>
            </a:r>
            <a:r>
              <a:rPr b="1" i="1" baseline="31999"/>
              <a:t>2</a:t>
            </a:r>
            <a:r>
              <a:t> al año</a:t>
            </a:r>
          </a:p>
        </p:txBody>
      </p:sp>
      <p:pic>
        <p:nvPicPr>
          <p:cNvPr id="577" name="Captura de pantalla 2025-06-18 a las 12.20.25.png" descr="Captura de pantalla 2025-06-18 a las 12.20.25.png"/>
          <p:cNvPicPr>
            <a:picLocks noChangeAspect="1"/>
          </p:cNvPicPr>
          <p:nvPr/>
        </p:nvPicPr>
        <p:blipFill>
          <a:blip r:embed="rId2"/>
          <a:srcRect l="8988" r="8988"/>
          <a:stretch>
            <a:fillRect/>
          </a:stretch>
        </p:blipFill>
        <p:spPr>
          <a:xfrm>
            <a:off x="4334573" y="1633375"/>
            <a:ext cx="7565042" cy="3993666"/>
          </a:xfrm>
          <a:prstGeom prst="rect">
            <a:avLst/>
          </a:prstGeom>
          <a:ln w="12700">
            <a:miter lim="400000"/>
          </a:ln>
        </p:spPr>
      </p:pic>
      <p:sp>
        <p:nvSpPr>
          <p:cNvPr id="578" name="Interpretation of GFR slope in untreated and treated adult Fabry patients"/>
          <p:cNvSpPr txBox="1"/>
          <p:nvPr/>
        </p:nvSpPr>
        <p:spPr>
          <a:xfrm>
            <a:off x="4843764" y="1052566"/>
            <a:ext cx="6546849" cy="8484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588549">
              <a:defRPr sz="2000" b="1" u="sng">
                <a:latin typeface="Arial"/>
                <a:ea typeface="Arial"/>
                <a:cs typeface="Arial"/>
                <a:sym typeface="Arial"/>
              </a:defRPr>
            </a:lvl1pPr>
          </a:lstStyle>
          <a:p>
            <a:r>
              <a:t>Interpretation of GFR slope in untreated and treated adult Fabry patients</a:t>
            </a:r>
            <a:endParaRPr sz="1200"/>
          </a:p>
        </p:txBody>
      </p:sp>
      <p:sp>
        <p:nvSpPr>
          <p:cNvPr id="579" name="Pisani et Al. Nephrol Dial Transplant, 2024, 39, 18–25"/>
          <p:cNvSpPr txBox="1"/>
          <p:nvPr/>
        </p:nvSpPr>
        <p:spPr>
          <a:xfrm>
            <a:off x="8018647" y="5579194"/>
            <a:ext cx="3764048" cy="264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ctr" defTabSz="588549">
              <a:defRPr sz="1200">
                <a:latin typeface="Arial"/>
                <a:ea typeface="Arial"/>
                <a:cs typeface="Arial"/>
                <a:sym typeface="Arial"/>
              </a:defRPr>
            </a:lvl1pPr>
          </a:lstStyle>
          <a:p>
            <a:r>
              <a:t>Pisani et Al. Nephrol Dial Transplant, 2024, 39, 18–25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 name="Rectángulo redondeado"/>
          <p:cNvSpPr/>
          <p:nvPr/>
        </p:nvSpPr>
        <p:spPr>
          <a:xfrm>
            <a:off x="136227" y="135730"/>
            <a:ext cx="11919546" cy="5744666"/>
          </a:xfrm>
          <a:prstGeom prst="roundRect">
            <a:avLst>
              <a:gd name="adj" fmla="val 7511"/>
            </a:avLst>
          </a:prstGeom>
          <a:solidFill>
            <a:srgbClr val="FFFFFF"/>
          </a:solidFill>
          <a:ln w="38100">
            <a:solidFill>
              <a:schemeClr val="accent5"/>
            </a:solidFill>
            <a:miter/>
          </a:ln>
        </p:spPr>
        <p:txBody>
          <a:bodyPr lIns="45719" rIns="45719" anchor="ctr"/>
          <a:lstStyle/>
          <a:p>
            <a:endParaRPr/>
          </a:p>
        </p:txBody>
      </p:sp>
      <p:sp>
        <p:nvSpPr>
          <p:cNvPr id="582" name="Línea"/>
          <p:cNvSpPr/>
          <p:nvPr/>
        </p:nvSpPr>
        <p:spPr>
          <a:xfrm flipH="1" flipV="1">
            <a:off x="2617321" y="2440242"/>
            <a:ext cx="5915872" cy="1"/>
          </a:xfrm>
          <a:prstGeom prst="line">
            <a:avLst/>
          </a:prstGeom>
          <a:ln w="38100">
            <a:solidFill>
              <a:srgbClr val="535353"/>
            </a:solidFill>
            <a:miter/>
          </a:ln>
        </p:spPr>
        <p:txBody>
          <a:bodyPr lIns="45719" rIns="45719"/>
          <a:lstStyle/>
          <a:p>
            <a:endParaRPr/>
          </a:p>
        </p:txBody>
      </p:sp>
      <p:sp>
        <p:nvSpPr>
          <p:cNvPr id="583" name="Línea"/>
          <p:cNvSpPr/>
          <p:nvPr/>
        </p:nvSpPr>
        <p:spPr>
          <a:xfrm flipH="1" flipV="1">
            <a:off x="2617321" y="2965811"/>
            <a:ext cx="6141119" cy="1"/>
          </a:xfrm>
          <a:prstGeom prst="line">
            <a:avLst/>
          </a:prstGeom>
          <a:ln w="38100">
            <a:solidFill>
              <a:srgbClr val="535353"/>
            </a:solidFill>
            <a:miter/>
          </a:ln>
        </p:spPr>
        <p:txBody>
          <a:bodyPr lIns="45719" rIns="45719"/>
          <a:lstStyle/>
          <a:p>
            <a:endParaRPr/>
          </a:p>
        </p:txBody>
      </p:sp>
      <p:sp>
        <p:nvSpPr>
          <p:cNvPr id="584" name="Línea"/>
          <p:cNvSpPr/>
          <p:nvPr/>
        </p:nvSpPr>
        <p:spPr>
          <a:xfrm flipH="1" flipV="1">
            <a:off x="2617321" y="3840419"/>
            <a:ext cx="5915872" cy="1"/>
          </a:xfrm>
          <a:prstGeom prst="line">
            <a:avLst/>
          </a:prstGeom>
          <a:ln w="38100">
            <a:solidFill>
              <a:srgbClr val="535353"/>
            </a:solidFill>
            <a:miter/>
          </a:ln>
        </p:spPr>
        <p:txBody>
          <a:bodyPr lIns="45719" rIns="45719"/>
          <a:lstStyle/>
          <a:p>
            <a:endParaRPr/>
          </a:p>
        </p:txBody>
      </p:sp>
      <p:sp>
        <p:nvSpPr>
          <p:cNvPr id="585" name="Línea"/>
          <p:cNvSpPr/>
          <p:nvPr/>
        </p:nvSpPr>
        <p:spPr>
          <a:xfrm flipH="1" flipV="1">
            <a:off x="2876957" y="4643835"/>
            <a:ext cx="5807918" cy="1"/>
          </a:xfrm>
          <a:prstGeom prst="line">
            <a:avLst/>
          </a:prstGeom>
          <a:ln w="38100">
            <a:solidFill>
              <a:srgbClr val="535353"/>
            </a:solidFill>
            <a:miter/>
          </a:ln>
        </p:spPr>
        <p:txBody>
          <a:bodyPr lIns="45719" rIns="45719"/>
          <a:lstStyle/>
          <a:p>
            <a:endParaRPr/>
          </a:p>
        </p:txBody>
      </p:sp>
      <p:sp>
        <p:nvSpPr>
          <p:cNvPr id="586" name="Línea"/>
          <p:cNvSpPr/>
          <p:nvPr/>
        </p:nvSpPr>
        <p:spPr>
          <a:xfrm flipH="1" flipV="1">
            <a:off x="3353814" y="5537294"/>
            <a:ext cx="5568316" cy="1"/>
          </a:xfrm>
          <a:prstGeom prst="line">
            <a:avLst/>
          </a:prstGeom>
          <a:ln w="38100">
            <a:solidFill>
              <a:srgbClr val="535353"/>
            </a:solidFill>
            <a:miter/>
          </a:ln>
        </p:spPr>
        <p:txBody>
          <a:bodyPr lIns="45719" rIns="45719"/>
          <a:lstStyle/>
          <a:p>
            <a:endParaRPr/>
          </a:p>
        </p:txBody>
      </p:sp>
      <p:sp>
        <p:nvSpPr>
          <p:cNvPr id="587" name="Rectángulo redondeado"/>
          <p:cNvSpPr/>
          <p:nvPr/>
        </p:nvSpPr>
        <p:spPr>
          <a:xfrm>
            <a:off x="4562670" y="2275078"/>
            <a:ext cx="3126416" cy="330330"/>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88" name="Rectángulo redondeado"/>
          <p:cNvSpPr/>
          <p:nvPr/>
        </p:nvSpPr>
        <p:spPr>
          <a:xfrm>
            <a:off x="4574764" y="2787946"/>
            <a:ext cx="3126416" cy="330330"/>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89" name="Rectángulo redondeado"/>
          <p:cNvSpPr/>
          <p:nvPr/>
        </p:nvSpPr>
        <p:spPr>
          <a:xfrm>
            <a:off x="4568717" y="3639848"/>
            <a:ext cx="3138510"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90" name="Rectángulo redondeado"/>
          <p:cNvSpPr/>
          <p:nvPr/>
        </p:nvSpPr>
        <p:spPr>
          <a:xfrm>
            <a:off x="4561087" y="4458139"/>
            <a:ext cx="3126415"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91" name="Rectángulo redondeado"/>
          <p:cNvSpPr/>
          <p:nvPr/>
        </p:nvSpPr>
        <p:spPr>
          <a:xfrm>
            <a:off x="4617382" y="5372131"/>
            <a:ext cx="3150603"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592" name="Enfermedad renal crónica por Fabry  0.01%.*"/>
          <p:cNvSpPr txBox="1"/>
          <p:nvPr/>
        </p:nvSpPr>
        <p:spPr>
          <a:xfrm>
            <a:off x="4703011" y="2308246"/>
            <a:ext cx="1505253" cy="2639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Repetir anual</a:t>
            </a:r>
          </a:p>
        </p:txBody>
      </p:sp>
      <p:sp>
        <p:nvSpPr>
          <p:cNvPr id="593" name="Enfermedad renal crónica por Fabry  0.01%.*"/>
          <p:cNvSpPr txBox="1"/>
          <p:nvPr/>
        </p:nvSpPr>
        <p:spPr>
          <a:xfrm>
            <a:off x="4696352" y="2821114"/>
            <a:ext cx="1505253" cy="2639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Repetir anual</a:t>
            </a:r>
          </a:p>
        </p:txBody>
      </p:sp>
      <p:sp>
        <p:nvSpPr>
          <p:cNvPr id="594" name="Enfermedad renal crónica por Fabry  0.01%.*"/>
          <p:cNvSpPr txBox="1"/>
          <p:nvPr/>
        </p:nvSpPr>
        <p:spPr>
          <a:xfrm>
            <a:off x="4703011" y="3674902"/>
            <a:ext cx="2683075"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Repetir anual o individualizar</a:t>
            </a:r>
          </a:p>
        </p:txBody>
      </p:sp>
      <p:sp>
        <p:nvSpPr>
          <p:cNvPr id="595" name="Enfermedad renal crónica por Fabry  0.01%.*"/>
          <p:cNvSpPr txBox="1"/>
          <p:nvPr/>
        </p:nvSpPr>
        <p:spPr>
          <a:xfrm>
            <a:off x="4689334" y="4491306"/>
            <a:ext cx="2183164"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Repetir cada 2 años</a:t>
            </a:r>
          </a:p>
        </p:txBody>
      </p:sp>
      <p:sp>
        <p:nvSpPr>
          <p:cNvPr id="596" name="Enfermedad renal crónica por Fabry  0.01%.*"/>
          <p:cNvSpPr txBox="1"/>
          <p:nvPr/>
        </p:nvSpPr>
        <p:spPr>
          <a:xfrm>
            <a:off x="4757723" y="5409689"/>
            <a:ext cx="1942382"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Repetir cada año</a:t>
            </a:r>
          </a:p>
        </p:txBody>
      </p:sp>
      <p:sp>
        <p:nvSpPr>
          <p:cNvPr id="597" name="Rectángulo redondeado"/>
          <p:cNvSpPr/>
          <p:nvPr/>
        </p:nvSpPr>
        <p:spPr>
          <a:xfrm>
            <a:off x="573687" y="2233771"/>
            <a:ext cx="2164114" cy="405040"/>
          </a:xfrm>
          <a:prstGeom prst="roundRect">
            <a:avLst>
              <a:gd name="adj" fmla="val 47033"/>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598" name="Rectángulo redondeado"/>
          <p:cNvSpPr/>
          <p:nvPr/>
        </p:nvSpPr>
        <p:spPr>
          <a:xfrm>
            <a:off x="573687" y="2784782"/>
            <a:ext cx="2164114" cy="405040"/>
          </a:xfrm>
          <a:prstGeom prst="roundRect">
            <a:avLst>
              <a:gd name="adj" fmla="val 47033"/>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599" name="Rectángulo redondeado"/>
          <p:cNvSpPr/>
          <p:nvPr/>
        </p:nvSpPr>
        <p:spPr>
          <a:xfrm>
            <a:off x="573687" y="3569380"/>
            <a:ext cx="2164114" cy="405040"/>
          </a:xfrm>
          <a:prstGeom prst="roundRect">
            <a:avLst>
              <a:gd name="adj" fmla="val 47033"/>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600" name="Rectángulo redondeado"/>
          <p:cNvSpPr/>
          <p:nvPr/>
        </p:nvSpPr>
        <p:spPr>
          <a:xfrm>
            <a:off x="576046" y="4413934"/>
            <a:ext cx="2393270" cy="405040"/>
          </a:xfrm>
          <a:prstGeom prst="roundRect">
            <a:avLst>
              <a:gd name="adj" fmla="val 47033"/>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601" name="Rectángulo redondeado"/>
          <p:cNvSpPr/>
          <p:nvPr/>
        </p:nvSpPr>
        <p:spPr>
          <a:xfrm>
            <a:off x="573687" y="5317435"/>
            <a:ext cx="2874569" cy="405040"/>
          </a:xfrm>
          <a:prstGeom prst="roundRect">
            <a:avLst>
              <a:gd name="adj" fmla="val 47033"/>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602" name="Enfermedad renal crónica por Fabry  0.01%.*"/>
          <p:cNvSpPr txBox="1"/>
          <p:nvPr/>
        </p:nvSpPr>
        <p:spPr>
          <a:xfrm>
            <a:off x="676695" y="2269702"/>
            <a:ext cx="2893619" cy="8666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lnSpc>
                <a:spcPct val="130000"/>
              </a:lnSpc>
              <a:defRPr sz="1600">
                <a:latin typeface="Arial"/>
                <a:ea typeface="Arial"/>
                <a:cs typeface="Arial"/>
                <a:sym typeface="Arial"/>
              </a:defRPr>
            </a:pPr>
            <a:r>
              <a:t>-Electrocardiograma</a:t>
            </a:r>
            <a:br/>
            <a:br/>
            <a:r>
              <a:t>-Ecocardiograma </a:t>
            </a:r>
          </a:p>
        </p:txBody>
      </p:sp>
      <p:sp>
        <p:nvSpPr>
          <p:cNvPr id="603" name="Rectángulo redondeado"/>
          <p:cNvSpPr/>
          <p:nvPr/>
        </p:nvSpPr>
        <p:spPr>
          <a:xfrm>
            <a:off x="276206" y="1144020"/>
            <a:ext cx="3276395"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604" name="Enfermedad renal crónica por Fabry  0.01%.*"/>
          <p:cNvSpPr txBox="1"/>
          <p:nvPr/>
        </p:nvSpPr>
        <p:spPr>
          <a:xfrm>
            <a:off x="519838" y="1344587"/>
            <a:ext cx="2686228"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INICIAL CARDIOLOGIA</a:t>
            </a:r>
          </a:p>
        </p:txBody>
      </p:sp>
      <p:sp>
        <p:nvSpPr>
          <p:cNvPr id="605" name="Rectángulo redondeado"/>
          <p:cNvSpPr/>
          <p:nvPr/>
        </p:nvSpPr>
        <p:spPr>
          <a:xfrm>
            <a:off x="4457803" y="1144020"/>
            <a:ext cx="3276394"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606" name="Enfermedad renal crónica por Fabry  0.01%.*"/>
          <p:cNvSpPr txBox="1"/>
          <p:nvPr/>
        </p:nvSpPr>
        <p:spPr>
          <a:xfrm>
            <a:off x="4701434" y="1344587"/>
            <a:ext cx="2686229"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VIGILANCIA</a:t>
            </a:r>
          </a:p>
        </p:txBody>
      </p:sp>
      <p:sp>
        <p:nvSpPr>
          <p:cNvPr id="607" name="Rectángulo redondeado"/>
          <p:cNvSpPr/>
          <p:nvPr/>
        </p:nvSpPr>
        <p:spPr>
          <a:xfrm>
            <a:off x="8536496" y="1144020"/>
            <a:ext cx="3276395"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608" name="Enfermedad renal crónica por Fabry  0.01%.*"/>
          <p:cNvSpPr txBox="1"/>
          <p:nvPr/>
        </p:nvSpPr>
        <p:spPr>
          <a:xfrm>
            <a:off x="8780128" y="1344587"/>
            <a:ext cx="2686229"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¿QUE BUSCAMOS?</a:t>
            </a:r>
          </a:p>
        </p:txBody>
      </p:sp>
      <p:sp>
        <p:nvSpPr>
          <p:cNvPr id="609" name="Rectángulo redondeado"/>
          <p:cNvSpPr/>
          <p:nvPr/>
        </p:nvSpPr>
        <p:spPr>
          <a:xfrm>
            <a:off x="8541101" y="2240398"/>
            <a:ext cx="3126416"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610" name="Rectángulo redondeado"/>
          <p:cNvSpPr/>
          <p:nvPr/>
        </p:nvSpPr>
        <p:spPr>
          <a:xfrm>
            <a:off x="8553195" y="2753266"/>
            <a:ext cx="3126416" cy="748410"/>
          </a:xfrm>
          <a:prstGeom prst="roundRect">
            <a:avLst>
              <a:gd name="adj" fmla="val 11126"/>
            </a:avLst>
          </a:prstGeom>
          <a:solidFill>
            <a:srgbClr val="FFFFFF"/>
          </a:solidFill>
          <a:ln w="38100">
            <a:solidFill>
              <a:schemeClr val="accent5"/>
            </a:solidFill>
            <a:miter/>
          </a:ln>
        </p:spPr>
        <p:txBody>
          <a:bodyPr lIns="45719" rIns="45719" anchor="ctr"/>
          <a:lstStyle/>
          <a:p>
            <a:endParaRPr/>
          </a:p>
        </p:txBody>
      </p:sp>
      <p:sp>
        <p:nvSpPr>
          <p:cNvPr id="611" name="Rectángulo redondeado"/>
          <p:cNvSpPr/>
          <p:nvPr/>
        </p:nvSpPr>
        <p:spPr>
          <a:xfrm>
            <a:off x="8547148" y="3605168"/>
            <a:ext cx="3138510"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612" name="Rectángulo redondeado"/>
          <p:cNvSpPr/>
          <p:nvPr/>
        </p:nvSpPr>
        <p:spPr>
          <a:xfrm>
            <a:off x="8539518" y="4423459"/>
            <a:ext cx="3126415" cy="748409"/>
          </a:xfrm>
          <a:prstGeom prst="roundRect">
            <a:avLst>
              <a:gd name="adj" fmla="val 11126"/>
            </a:avLst>
          </a:prstGeom>
          <a:solidFill>
            <a:srgbClr val="FFFFFF"/>
          </a:solidFill>
          <a:ln w="38100">
            <a:solidFill>
              <a:schemeClr val="accent5"/>
            </a:solidFill>
            <a:miter/>
          </a:ln>
        </p:spPr>
        <p:txBody>
          <a:bodyPr lIns="45719" rIns="45719" anchor="ctr"/>
          <a:lstStyle/>
          <a:p>
            <a:endParaRPr/>
          </a:p>
        </p:txBody>
      </p:sp>
      <p:sp>
        <p:nvSpPr>
          <p:cNvPr id="613" name="Rectángulo redondeado"/>
          <p:cNvSpPr/>
          <p:nvPr/>
        </p:nvSpPr>
        <p:spPr>
          <a:xfrm>
            <a:off x="8595813" y="5375550"/>
            <a:ext cx="3150603"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614" name="Enfermedad renal crónica por Fabry  0.01%.*"/>
          <p:cNvSpPr txBox="1"/>
          <p:nvPr/>
        </p:nvSpPr>
        <p:spPr>
          <a:xfrm>
            <a:off x="8681442" y="2273565"/>
            <a:ext cx="2986502"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Arritmias, segmento PR y onda T</a:t>
            </a:r>
          </a:p>
        </p:txBody>
      </p:sp>
      <p:sp>
        <p:nvSpPr>
          <p:cNvPr id="615" name="Enfermedad renal crónica por Fabry  0.01%.*"/>
          <p:cNvSpPr txBox="1"/>
          <p:nvPr/>
        </p:nvSpPr>
        <p:spPr>
          <a:xfrm>
            <a:off x="8630642" y="2779573"/>
            <a:ext cx="3188704" cy="695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HVI, SIV (mm), FEVI (%), miocar-diopatia hipertrofia /fibrosis miocárdica</a:t>
            </a:r>
          </a:p>
        </p:txBody>
      </p:sp>
      <p:sp>
        <p:nvSpPr>
          <p:cNvPr id="616" name="Enfermedad renal crónica por Fabry  0.01%.*"/>
          <p:cNvSpPr txBox="1"/>
          <p:nvPr/>
        </p:nvSpPr>
        <p:spPr>
          <a:xfrm>
            <a:off x="8681442" y="3640222"/>
            <a:ext cx="2986502"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Arritmias no detectadas en ECG</a:t>
            </a:r>
          </a:p>
        </p:txBody>
      </p:sp>
      <p:sp>
        <p:nvSpPr>
          <p:cNvPr id="617" name="Enfermedad renal crónica por Fabry  0.01%.*"/>
          <p:cNvSpPr txBox="1"/>
          <p:nvPr/>
        </p:nvSpPr>
        <p:spPr>
          <a:xfrm>
            <a:off x="8667765" y="4449766"/>
            <a:ext cx="3013857" cy="695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HVI, SIV (mm), FEVI (%), miocar-diopatia hipertrofia /fibrosis miocárdica</a:t>
            </a:r>
          </a:p>
        </p:txBody>
      </p:sp>
      <p:sp>
        <p:nvSpPr>
          <p:cNvPr id="618" name="Enfermedad renal crónica por Fabry  0.01%.*"/>
          <p:cNvSpPr txBox="1"/>
          <p:nvPr/>
        </p:nvSpPr>
        <p:spPr>
          <a:xfrm>
            <a:off x="8736154" y="5413109"/>
            <a:ext cx="1942382"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Repetir cada año</a:t>
            </a:r>
          </a:p>
        </p:txBody>
      </p:sp>
      <p:sp>
        <p:nvSpPr>
          <p:cNvPr id="619" name="Enfermedad renal crónica por Fabry  0.01%.*"/>
          <p:cNvSpPr txBox="1"/>
          <p:nvPr/>
        </p:nvSpPr>
        <p:spPr>
          <a:xfrm>
            <a:off x="643107" y="3641573"/>
            <a:ext cx="2893619" cy="20473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lnSpc>
                <a:spcPct val="130000"/>
              </a:lnSpc>
              <a:defRPr sz="1600">
                <a:latin typeface="Arial"/>
                <a:ea typeface="Arial"/>
                <a:cs typeface="Arial"/>
                <a:sym typeface="Arial"/>
              </a:defRPr>
            </a:pPr>
            <a:r>
              <a:t>-Holter de 24 horas</a:t>
            </a:r>
            <a:br/>
            <a:endParaRPr/>
          </a:p>
          <a:p>
            <a:pPr defTabSz="588549">
              <a:lnSpc>
                <a:spcPct val="130000"/>
              </a:lnSpc>
              <a:defRPr sz="1600">
                <a:latin typeface="Arial"/>
                <a:ea typeface="Arial"/>
                <a:cs typeface="Arial"/>
                <a:sym typeface="Arial"/>
              </a:defRPr>
            </a:pPr>
            <a:br/>
            <a:r>
              <a:t>-Resonancia c/gadolinio</a:t>
            </a:r>
          </a:p>
          <a:p>
            <a:pPr defTabSz="588549">
              <a:lnSpc>
                <a:spcPct val="130000"/>
              </a:lnSpc>
              <a:defRPr sz="1600">
                <a:latin typeface="Arial"/>
                <a:ea typeface="Arial"/>
                <a:cs typeface="Arial"/>
                <a:sym typeface="Arial"/>
              </a:defRPr>
            </a:pPr>
            <a:endParaRPr/>
          </a:p>
          <a:p>
            <a:pPr defTabSz="588549">
              <a:lnSpc>
                <a:spcPct val="130000"/>
              </a:lnSpc>
              <a:defRPr sz="1600">
                <a:latin typeface="Arial"/>
                <a:ea typeface="Arial"/>
                <a:cs typeface="Arial"/>
                <a:sym typeface="Arial"/>
              </a:defRPr>
            </a:pPr>
            <a:endParaRPr/>
          </a:p>
          <a:p>
            <a:pPr defTabSz="588549">
              <a:lnSpc>
                <a:spcPct val="130000"/>
              </a:lnSpc>
              <a:defRPr sz="1600">
                <a:latin typeface="Arial"/>
                <a:ea typeface="Arial"/>
                <a:cs typeface="Arial"/>
                <a:sym typeface="Arial"/>
              </a:defRPr>
            </a:pPr>
            <a:r>
              <a:t>-P. natriuretico cerebral (BNP)</a:t>
            </a:r>
          </a:p>
        </p:txBody>
      </p:sp>
      <p:sp>
        <p:nvSpPr>
          <p:cNvPr id="620" name="Enfermedad renal crónica por Fabry  0.01%.*"/>
          <p:cNvSpPr txBox="1"/>
          <p:nvPr/>
        </p:nvSpPr>
        <p:spPr>
          <a:xfrm>
            <a:off x="1997331" y="288005"/>
            <a:ext cx="8777617"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Enfermedad de Fabry: Vigilancia de función cardíaca</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 name="Rectángulo redondeado"/>
          <p:cNvSpPr/>
          <p:nvPr/>
        </p:nvSpPr>
        <p:spPr>
          <a:xfrm>
            <a:off x="166105" y="122052"/>
            <a:ext cx="11919546" cy="5744666"/>
          </a:xfrm>
          <a:prstGeom prst="roundRect">
            <a:avLst>
              <a:gd name="adj" fmla="val 7511"/>
            </a:avLst>
          </a:prstGeom>
          <a:solidFill>
            <a:srgbClr val="FFFFFF"/>
          </a:solidFill>
          <a:ln w="38100">
            <a:solidFill>
              <a:schemeClr val="accent5"/>
            </a:solidFill>
            <a:miter/>
          </a:ln>
        </p:spPr>
        <p:txBody>
          <a:bodyPr lIns="45719" rIns="45719" anchor="ctr"/>
          <a:lstStyle/>
          <a:p>
            <a:endParaRPr/>
          </a:p>
        </p:txBody>
      </p:sp>
      <p:sp>
        <p:nvSpPr>
          <p:cNvPr id="623" name="Línea"/>
          <p:cNvSpPr/>
          <p:nvPr/>
        </p:nvSpPr>
        <p:spPr>
          <a:xfrm flipH="1" flipV="1">
            <a:off x="2402056" y="2748741"/>
            <a:ext cx="6367763" cy="1"/>
          </a:xfrm>
          <a:prstGeom prst="line">
            <a:avLst/>
          </a:prstGeom>
          <a:ln w="38100">
            <a:solidFill>
              <a:srgbClr val="535353"/>
            </a:solidFill>
            <a:miter/>
          </a:ln>
        </p:spPr>
        <p:txBody>
          <a:bodyPr lIns="45719" rIns="45719"/>
          <a:lstStyle/>
          <a:p>
            <a:endParaRPr/>
          </a:p>
        </p:txBody>
      </p:sp>
      <p:sp>
        <p:nvSpPr>
          <p:cNvPr id="624" name="Línea"/>
          <p:cNvSpPr/>
          <p:nvPr/>
        </p:nvSpPr>
        <p:spPr>
          <a:xfrm flipH="1" flipV="1">
            <a:off x="2388136" y="4201073"/>
            <a:ext cx="6547509" cy="1"/>
          </a:xfrm>
          <a:prstGeom prst="line">
            <a:avLst/>
          </a:prstGeom>
          <a:ln w="38100">
            <a:solidFill>
              <a:srgbClr val="535353"/>
            </a:solidFill>
            <a:miter/>
          </a:ln>
        </p:spPr>
        <p:txBody>
          <a:bodyPr lIns="45719" rIns="45719"/>
          <a:lstStyle/>
          <a:p>
            <a:endParaRPr/>
          </a:p>
        </p:txBody>
      </p:sp>
      <p:sp>
        <p:nvSpPr>
          <p:cNvPr id="625" name="Rectángulo redondeado"/>
          <p:cNvSpPr/>
          <p:nvPr/>
        </p:nvSpPr>
        <p:spPr>
          <a:xfrm>
            <a:off x="4347405" y="2583577"/>
            <a:ext cx="3126416"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626" name="Rectángulo redondeado"/>
          <p:cNvSpPr/>
          <p:nvPr/>
        </p:nvSpPr>
        <p:spPr>
          <a:xfrm>
            <a:off x="4347405" y="4035909"/>
            <a:ext cx="3126416" cy="330329"/>
          </a:xfrm>
          <a:prstGeom prst="roundRect">
            <a:avLst>
              <a:gd name="adj" fmla="val 25207"/>
            </a:avLst>
          </a:prstGeom>
          <a:solidFill>
            <a:srgbClr val="FFFFFF"/>
          </a:solidFill>
          <a:ln w="38100">
            <a:solidFill>
              <a:schemeClr val="accent5"/>
            </a:solidFill>
            <a:miter/>
          </a:ln>
        </p:spPr>
        <p:txBody>
          <a:bodyPr lIns="45719" rIns="45719" anchor="ctr"/>
          <a:lstStyle/>
          <a:p>
            <a:endParaRPr/>
          </a:p>
        </p:txBody>
      </p:sp>
      <p:sp>
        <p:nvSpPr>
          <p:cNvPr id="627" name="Enfermedad renal crónica por Fabry  0.01%.*"/>
          <p:cNvSpPr txBox="1"/>
          <p:nvPr/>
        </p:nvSpPr>
        <p:spPr>
          <a:xfrm>
            <a:off x="4381033" y="2616744"/>
            <a:ext cx="2183164"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Inicial y cada 3 años</a:t>
            </a:r>
          </a:p>
        </p:txBody>
      </p:sp>
      <p:sp>
        <p:nvSpPr>
          <p:cNvPr id="628" name="Rectángulo redondeado"/>
          <p:cNvSpPr/>
          <p:nvPr/>
        </p:nvSpPr>
        <p:spPr>
          <a:xfrm>
            <a:off x="905533" y="2091989"/>
            <a:ext cx="2164114" cy="1263893"/>
          </a:xfrm>
          <a:prstGeom prst="roundRect">
            <a:avLst>
              <a:gd name="adj" fmla="val 15072"/>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629" name="Rectángulo redondeado"/>
          <p:cNvSpPr/>
          <p:nvPr/>
        </p:nvSpPr>
        <p:spPr>
          <a:xfrm>
            <a:off x="905533" y="3644224"/>
            <a:ext cx="2164114" cy="1160587"/>
          </a:xfrm>
          <a:prstGeom prst="roundRect">
            <a:avLst>
              <a:gd name="adj" fmla="val 16414"/>
            </a:avLst>
          </a:prstGeom>
          <a:solidFill>
            <a:schemeClr val="accent6">
              <a:satOff val="-16066"/>
              <a:lumOff val="29117"/>
            </a:schemeClr>
          </a:solidFill>
          <a:ln w="19050">
            <a:solidFill>
              <a:srgbClr val="FFFFFF"/>
            </a:solidFill>
            <a:miter/>
          </a:ln>
        </p:spPr>
        <p:txBody>
          <a:bodyPr lIns="45719" rIns="45719" anchor="ctr"/>
          <a:lstStyle/>
          <a:p>
            <a:endParaRPr/>
          </a:p>
        </p:txBody>
      </p:sp>
      <p:sp>
        <p:nvSpPr>
          <p:cNvPr id="630" name="Enfermedad renal crónica por Fabry  0.01%.*"/>
          <p:cNvSpPr txBox="1"/>
          <p:nvPr/>
        </p:nvSpPr>
        <p:spPr>
          <a:xfrm>
            <a:off x="977251" y="2120564"/>
            <a:ext cx="2020679" cy="11618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lvl="1" indent="0" defTabSz="588549">
              <a:lnSpc>
                <a:spcPct val="130000"/>
              </a:lnSpc>
              <a:defRPr sz="1600">
                <a:latin typeface="Arial"/>
                <a:ea typeface="Arial"/>
                <a:cs typeface="Arial"/>
                <a:sym typeface="Arial"/>
              </a:defRPr>
            </a:pPr>
            <a:r>
              <a:t>Resonancia cerebral</a:t>
            </a:r>
            <a:br/>
            <a:r>
              <a:t>      &gt; 21 años</a:t>
            </a:r>
          </a:p>
          <a:p>
            <a:pPr lvl="1" indent="0" defTabSz="588549">
              <a:lnSpc>
                <a:spcPct val="130000"/>
              </a:lnSpc>
              <a:defRPr sz="1600">
                <a:latin typeface="Arial"/>
                <a:ea typeface="Arial"/>
                <a:cs typeface="Arial"/>
                <a:sym typeface="Arial"/>
              </a:defRPr>
            </a:pPr>
            <a:br/>
            <a:r>
              <a:t>      &gt; 30 años</a:t>
            </a:r>
          </a:p>
        </p:txBody>
      </p:sp>
      <p:sp>
        <p:nvSpPr>
          <p:cNvPr id="631" name="Rectángulo redondeado"/>
          <p:cNvSpPr/>
          <p:nvPr/>
        </p:nvSpPr>
        <p:spPr>
          <a:xfrm>
            <a:off x="389207" y="1207405"/>
            <a:ext cx="3276395" cy="702398"/>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632" name="Enfermedad renal crónica por Fabry  0.01%.*"/>
          <p:cNvSpPr txBox="1"/>
          <p:nvPr/>
        </p:nvSpPr>
        <p:spPr>
          <a:xfrm>
            <a:off x="632839" y="1407972"/>
            <a:ext cx="2686229"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INICIAL NEUROLOGÍA</a:t>
            </a:r>
          </a:p>
        </p:txBody>
      </p:sp>
      <p:sp>
        <p:nvSpPr>
          <p:cNvPr id="633" name="Rectángulo redondeado"/>
          <p:cNvSpPr/>
          <p:nvPr/>
        </p:nvSpPr>
        <p:spPr>
          <a:xfrm>
            <a:off x="4023693" y="1183960"/>
            <a:ext cx="3276395"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634" name="Enfermedad renal crónica por Fabry  0.01%.*"/>
          <p:cNvSpPr txBox="1"/>
          <p:nvPr/>
        </p:nvSpPr>
        <p:spPr>
          <a:xfrm>
            <a:off x="4267325" y="1384527"/>
            <a:ext cx="2686228"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VIGILANCIA</a:t>
            </a:r>
          </a:p>
        </p:txBody>
      </p:sp>
      <p:pic>
        <p:nvPicPr>
          <p:cNvPr id="635" name="Imagen" descr="Imagen"/>
          <p:cNvPicPr>
            <a:picLocks noChangeAspect="1"/>
          </p:cNvPicPr>
          <p:nvPr/>
        </p:nvPicPr>
        <p:blipFill>
          <a:blip r:embed="rId2"/>
          <a:srcRect l="12679" t="20921" r="57016" b="20882"/>
          <a:stretch>
            <a:fillRect/>
          </a:stretch>
        </p:blipFill>
        <p:spPr>
          <a:xfrm>
            <a:off x="1021002" y="2885549"/>
            <a:ext cx="255715" cy="368301"/>
          </a:xfrm>
          <a:custGeom>
            <a:avLst/>
            <a:gdLst/>
            <a:ahLst/>
            <a:cxnLst>
              <a:cxn ang="0">
                <a:pos x="wd2" y="hd2"/>
              </a:cxn>
              <a:cxn ang="5400000">
                <a:pos x="wd2" y="hd2"/>
              </a:cxn>
              <a:cxn ang="10800000">
                <a:pos x="wd2" y="hd2"/>
              </a:cxn>
              <a:cxn ang="16200000">
                <a:pos x="wd2" y="hd2"/>
              </a:cxn>
            </a:cxnLst>
            <a:rect l="0" t="0" r="r" b="b"/>
            <a:pathLst>
              <a:path w="21331" h="21600" extrusionOk="0">
                <a:moveTo>
                  <a:pt x="10109" y="0"/>
                </a:moveTo>
                <a:cubicBezTo>
                  <a:pt x="8560" y="57"/>
                  <a:pt x="7269" y="297"/>
                  <a:pt x="5905" y="768"/>
                </a:cubicBezTo>
                <a:cubicBezTo>
                  <a:pt x="2023" y="2107"/>
                  <a:pt x="-182" y="4956"/>
                  <a:pt x="12" y="7844"/>
                </a:cubicBezTo>
                <a:cubicBezTo>
                  <a:pt x="76" y="8807"/>
                  <a:pt x="414" y="9766"/>
                  <a:pt x="1038" y="10684"/>
                </a:cubicBezTo>
                <a:cubicBezTo>
                  <a:pt x="1624" y="11546"/>
                  <a:pt x="2098" y="12026"/>
                  <a:pt x="2991" y="12685"/>
                </a:cubicBezTo>
                <a:cubicBezTo>
                  <a:pt x="4261" y="13623"/>
                  <a:pt x="6111" y="14393"/>
                  <a:pt x="7825" y="14710"/>
                </a:cubicBezTo>
                <a:cubicBezTo>
                  <a:pt x="8265" y="14792"/>
                  <a:pt x="8669" y="14898"/>
                  <a:pt x="8752" y="14943"/>
                </a:cubicBezTo>
                <a:cubicBezTo>
                  <a:pt x="8859" y="15001"/>
                  <a:pt x="8908" y="15230"/>
                  <a:pt x="8884" y="15734"/>
                </a:cubicBezTo>
                <a:lnTo>
                  <a:pt x="8851" y="16433"/>
                </a:lnTo>
                <a:lnTo>
                  <a:pt x="7030" y="16456"/>
                </a:lnTo>
                <a:lnTo>
                  <a:pt x="5209" y="16479"/>
                </a:lnTo>
                <a:lnTo>
                  <a:pt x="5243" y="17759"/>
                </a:lnTo>
                <a:lnTo>
                  <a:pt x="5276" y="19040"/>
                </a:lnTo>
                <a:lnTo>
                  <a:pt x="7063" y="19063"/>
                </a:lnTo>
                <a:lnTo>
                  <a:pt x="8851" y="19086"/>
                </a:lnTo>
                <a:lnTo>
                  <a:pt x="8884" y="20343"/>
                </a:lnTo>
                <a:lnTo>
                  <a:pt x="8917" y="21600"/>
                </a:lnTo>
                <a:lnTo>
                  <a:pt x="12526" y="21600"/>
                </a:lnTo>
                <a:lnTo>
                  <a:pt x="12559" y="20343"/>
                </a:lnTo>
                <a:lnTo>
                  <a:pt x="12592" y="19086"/>
                </a:lnTo>
                <a:lnTo>
                  <a:pt x="14380" y="19063"/>
                </a:lnTo>
                <a:lnTo>
                  <a:pt x="16168" y="19040"/>
                </a:lnTo>
                <a:lnTo>
                  <a:pt x="16168" y="17759"/>
                </a:lnTo>
                <a:lnTo>
                  <a:pt x="16168" y="16479"/>
                </a:lnTo>
                <a:lnTo>
                  <a:pt x="14380" y="16456"/>
                </a:lnTo>
                <a:lnTo>
                  <a:pt x="12592" y="16433"/>
                </a:lnTo>
                <a:lnTo>
                  <a:pt x="12592" y="15665"/>
                </a:lnTo>
                <a:lnTo>
                  <a:pt x="12592" y="14897"/>
                </a:lnTo>
                <a:lnTo>
                  <a:pt x="13585" y="14710"/>
                </a:lnTo>
                <a:cubicBezTo>
                  <a:pt x="17556" y="13923"/>
                  <a:pt x="20502" y="11629"/>
                  <a:pt x="21233" y="8752"/>
                </a:cubicBezTo>
                <a:cubicBezTo>
                  <a:pt x="21418" y="8023"/>
                  <a:pt x="21329" y="6324"/>
                  <a:pt x="21067" y="5633"/>
                </a:cubicBezTo>
                <a:cubicBezTo>
                  <a:pt x="19807" y="2302"/>
                  <a:pt x="15849" y="104"/>
                  <a:pt x="11069" y="0"/>
                </a:cubicBezTo>
                <a:lnTo>
                  <a:pt x="10109" y="0"/>
                </a:lnTo>
                <a:close/>
                <a:moveTo>
                  <a:pt x="10672" y="2560"/>
                </a:moveTo>
                <a:cubicBezTo>
                  <a:pt x="13750" y="2547"/>
                  <a:pt x="16684" y="4110"/>
                  <a:pt x="17492" y="6354"/>
                </a:cubicBezTo>
                <a:cubicBezTo>
                  <a:pt x="18454" y="9028"/>
                  <a:pt x="15823" y="11821"/>
                  <a:pt x="11897" y="12313"/>
                </a:cubicBezTo>
                <a:cubicBezTo>
                  <a:pt x="10570" y="12479"/>
                  <a:pt x="9771" y="12427"/>
                  <a:pt x="8388" y="12103"/>
                </a:cubicBezTo>
                <a:cubicBezTo>
                  <a:pt x="6850" y="11744"/>
                  <a:pt x="5150" y="10720"/>
                  <a:pt x="4448" y="9706"/>
                </a:cubicBezTo>
                <a:cubicBezTo>
                  <a:pt x="3375" y="8156"/>
                  <a:pt x="3513" y="6259"/>
                  <a:pt x="4779" y="4888"/>
                </a:cubicBezTo>
                <a:cubicBezTo>
                  <a:pt x="5805" y="3777"/>
                  <a:pt x="7500" y="2942"/>
                  <a:pt x="9348" y="2653"/>
                </a:cubicBezTo>
                <a:cubicBezTo>
                  <a:pt x="9788" y="2585"/>
                  <a:pt x="10232" y="2562"/>
                  <a:pt x="10672" y="2560"/>
                </a:cubicBezTo>
                <a:close/>
              </a:path>
            </a:pathLst>
          </a:custGeom>
          <a:ln w="12700">
            <a:miter lim="400000"/>
          </a:ln>
        </p:spPr>
      </p:pic>
      <p:pic>
        <p:nvPicPr>
          <p:cNvPr id="636" name="Imagen" descr="Imagen"/>
          <p:cNvPicPr>
            <a:picLocks noChangeAspect="1"/>
          </p:cNvPicPr>
          <p:nvPr/>
        </p:nvPicPr>
        <p:blipFill>
          <a:blip r:embed="rId2"/>
          <a:srcRect l="48673" t="25751" r="12681" b="22735"/>
          <a:stretch>
            <a:fillRect/>
          </a:stretch>
        </p:blipFill>
        <p:spPr>
          <a:xfrm>
            <a:off x="998543" y="2419110"/>
            <a:ext cx="300632" cy="300548"/>
          </a:xfrm>
          <a:custGeom>
            <a:avLst/>
            <a:gdLst/>
            <a:ahLst/>
            <a:cxnLst>
              <a:cxn ang="0">
                <a:pos x="wd2" y="hd2"/>
              </a:cxn>
              <a:cxn ang="5400000">
                <a:pos x="wd2" y="hd2"/>
              </a:cxn>
              <a:cxn ang="10800000">
                <a:pos x="wd2" y="hd2"/>
              </a:cxn>
              <a:cxn ang="16200000">
                <a:pos x="wd2" y="hd2"/>
              </a:cxn>
            </a:cxnLst>
            <a:rect l="0" t="0" r="r" b="b"/>
            <a:pathLst>
              <a:path w="21503" h="21585" extrusionOk="0">
                <a:moveTo>
                  <a:pt x="12874" y="0"/>
                </a:moveTo>
                <a:lnTo>
                  <a:pt x="12874" y="1454"/>
                </a:lnTo>
                <a:lnTo>
                  <a:pt x="12874" y="2907"/>
                </a:lnTo>
                <a:lnTo>
                  <a:pt x="14605" y="2907"/>
                </a:lnTo>
                <a:cubicBezTo>
                  <a:pt x="15546" y="2907"/>
                  <a:pt x="16339" y="2922"/>
                  <a:pt x="16365" y="2964"/>
                </a:cubicBezTo>
                <a:cubicBezTo>
                  <a:pt x="16391" y="3006"/>
                  <a:pt x="15689" y="3758"/>
                  <a:pt x="14832" y="4617"/>
                </a:cubicBezTo>
                <a:lnTo>
                  <a:pt x="13271" y="6185"/>
                </a:lnTo>
                <a:lnTo>
                  <a:pt x="12874" y="5929"/>
                </a:lnTo>
                <a:cubicBezTo>
                  <a:pt x="12245" y="5530"/>
                  <a:pt x="11402" y="5163"/>
                  <a:pt x="10546" y="4931"/>
                </a:cubicBezTo>
                <a:cubicBezTo>
                  <a:pt x="9438" y="4631"/>
                  <a:pt x="7345" y="4631"/>
                  <a:pt x="6260" y="4931"/>
                </a:cubicBezTo>
                <a:cubicBezTo>
                  <a:pt x="2694" y="5916"/>
                  <a:pt x="202" y="8969"/>
                  <a:pt x="15" y="12627"/>
                </a:cubicBezTo>
                <a:cubicBezTo>
                  <a:pt x="-97" y="14796"/>
                  <a:pt x="454" y="16554"/>
                  <a:pt x="1746" y="18299"/>
                </a:cubicBezTo>
                <a:cubicBezTo>
                  <a:pt x="2966" y="19946"/>
                  <a:pt x="4761" y="21071"/>
                  <a:pt x="6912" y="21491"/>
                </a:cubicBezTo>
                <a:cubicBezTo>
                  <a:pt x="7329" y="21572"/>
                  <a:pt x="7956" y="21600"/>
                  <a:pt x="8701" y="21577"/>
                </a:cubicBezTo>
                <a:cubicBezTo>
                  <a:pt x="10928" y="21506"/>
                  <a:pt x="12848" y="20675"/>
                  <a:pt x="14406" y="19125"/>
                </a:cubicBezTo>
                <a:cubicBezTo>
                  <a:pt x="16718" y="16827"/>
                  <a:pt x="17460" y="13314"/>
                  <a:pt x="16308" y="10147"/>
                </a:cubicBezTo>
                <a:cubicBezTo>
                  <a:pt x="16155" y="9724"/>
                  <a:pt x="15890" y="9136"/>
                  <a:pt x="15712" y="8836"/>
                </a:cubicBezTo>
                <a:cubicBezTo>
                  <a:pt x="15473" y="8432"/>
                  <a:pt x="15421" y="8239"/>
                  <a:pt x="15485" y="8123"/>
                </a:cubicBezTo>
                <a:cubicBezTo>
                  <a:pt x="15671" y="7787"/>
                  <a:pt x="18424" y="5098"/>
                  <a:pt x="18522" y="5159"/>
                </a:cubicBezTo>
                <a:cubicBezTo>
                  <a:pt x="18592" y="5202"/>
                  <a:pt x="18636" y="5796"/>
                  <a:pt x="18636" y="6955"/>
                </a:cubicBezTo>
                <a:lnTo>
                  <a:pt x="18636" y="8665"/>
                </a:lnTo>
                <a:lnTo>
                  <a:pt x="20084" y="8665"/>
                </a:lnTo>
                <a:lnTo>
                  <a:pt x="21503" y="8665"/>
                </a:lnTo>
                <a:lnTo>
                  <a:pt x="21503" y="4332"/>
                </a:lnTo>
                <a:lnTo>
                  <a:pt x="21503" y="0"/>
                </a:lnTo>
                <a:lnTo>
                  <a:pt x="17188" y="0"/>
                </a:lnTo>
                <a:lnTo>
                  <a:pt x="12874" y="0"/>
                </a:lnTo>
                <a:close/>
                <a:moveTo>
                  <a:pt x="8417" y="7582"/>
                </a:moveTo>
                <a:cubicBezTo>
                  <a:pt x="9222" y="7576"/>
                  <a:pt x="10018" y="7779"/>
                  <a:pt x="10830" y="8180"/>
                </a:cubicBezTo>
                <a:cubicBezTo>
                  <a:pt x="11649" y="8585"/>
                  <a:pt x="12693" y="9516"/>
                  <a:pt x="13157" y="10289"/>
                </a:cubicBezTo>
                <a:cubicBezTo>
                  <a:pt x="14120" y="11894"/>
                  <a:pt x="14206" y="13884"/>
                  <a:pt x="13384" y="15562"/>
                </a:cubicBezTo>
                <a:cubicBezTo>
                  <a:pt x="13129" y="16086"/>
                  <a:pt x="12865" y="16455"/>
                  <a:pt x="12306" y="17016"/>
                </a:cubicBezTo>
                <a:cubicBezTo>
                  <a:pt x="11403" y="17923"/>
                  <a:pt x="10539" y="18382"/>
                  <a:pt x="9410" y="18584"/>
                </a:cubicBezTo>
                <a:cubicBezTo>
                  <a:pt x="8592" y="18730"/>
                  <a:pt x="8248" y="18755"/>
                  <a:pt x="7565" y="18641"/>
                </a:cubicBezTo>
                <a:cubicBezTo>
                  <a:pt x="5078" y="18223"/>
                  <a:pt x="3125" y="16074"/>
                  <a:pt x="2910" y="13539"/>
                </a:cubicBezTo>
                <a:cubicBezTo>
                  <a:pt x="2728" y="11390"/>
                  <a:pt x="3998" y="9187"/>
                  <a:pt x="5976" y="8209"/>
                </a:cubicBezTo>
                <a:cubicBezTo>
                  <a:pt x="6809" y="7796"/>
                  <a:pt x="7611" y="7587"/>
                  <a:pt x="8417" y="7582"/>
                </a:cubicBezTo>
                <a:close/>
              </a:path>
            </a:pathLst>
          </a:custGeom>
          <a:ln w="12700">
            <a:miter lim="400000"/>
          </a:ln>
        </p:spPr>
      </p:pic>
      <p:sp>
        <p:nvSpPr>
          <p:cNvPr id="637" name="Enfermedad renal crónica por Fabry  0.01%.*"/>
          <p:cNvSpPr txBox="1"/>
          <p:nvPr/>
        </p:nvSpPr>
        <p:spPr>
          <a:xfrm>
            <a:off x="977251" y="3733710"/>
            <a:ext cx="2020679" cy="9816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lvl="1" indent="0" defTabSz="588549">
              <a:lnSpc>
                <a:spcPct val="130000"/>
              </a:lnSpc>
              <a:defRPr sz="1600">
                <a:latin typeface="Arial"/>
                <a:ea typeface="Arial"/>
                <a:cs typeface="Arial"/>
                <a:sym typeface="Arial"/>
              </a:defRPr>
            </a:pPr>
            <a:r>
              <a:t>Evaluación del dolor</a:t>
            </a:r>
          </a:p>
          <a:p>
            <a:pPr lvl="1" indent="0" defTabSz="588549">
              <a:lnSpc>
                <a:spcPct val="130000"/>
              </a:lnSpc>
              <a:defRPr sz="1200">
                <a:latin typeface="Arial"/>
                <a:ea typeface="Arial"/>
                <a:cs typeface="Arial"/>
                <a:sym typeface="Arial"/>
              </a:defRPr>
            </a:pPr>
            <a:r>
              <a:t>Neuropathic Pain Symptom Inventory </a:t>
            </a:r>
          </a:p>
          <a:p>
            <a:pPr lvl="1" indent="0" defTabSz="588549">
              <a:lnSpc>
                <a:spcPct val="130000"/>
              </a:lnSpc>
              <a:defRPr sz="1200">
                <a:latin typeface="Arial"/>
                <a:ea typeface="Arial"/>
                <a:cs typeface="Arial"/>
                <a:sym typeface="Arial"/>
              </a:defRPr>
            </a:pPr>
            <a:r>
              <a:t>Brief Pain Inventory</a:t>
            </a:r>
          </a:p>
        </p:txBody>
      </p:sp>
      <p:sp>
        <p:nvSpPr>
          <p:cNvPr id="638" name="Enfermedad renal crónica por Fabry  0.01%.*"/>
          <p:cNvSpPr txBox="1"/>
          <p:nvPr/>
        </p:nvSpPr>
        <p:spPr>
          <a:xfrm>
            <a:off x="4494355" y="4069076"/>
            <a:ext cx="2183164" cy="2639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Inicial y cada año</a:t>
            </a:r>
          </a:p>
        </p:txBody>
      </p:sp>
      <p:sp>
        <p:nvSpPr>
          <p:cNvPr id="639" name="Rectángulo redondeado"/>
          <p:cNvSpPr/>
          <p:nvPr/>
        </p:nvSpPr>
        <p:spPr>
          <a:xfrm>
            <a:off x="8500998" y="1183960"/>
            <a:ext cx="3276394" cy="702399"/>
          </a:xfrm>
          <a:prstGeom prst="roundRect">
            <a:avLst>
              <a:gd name="adj" fmla="val 27121"/>
            </a:avLst>
          </a:prstGeom>
          <a:solidFill>
            <a:schemeClr val="accent4">
              <a:satOff val="-16629"/>
              <a:lumOff val="27647"/>
            </a:schemeClr>
          </a:solidFill>
          <a:ln w="19050">
            <a:solidFill>
              <a:srgbClr val="FFFFFF"/>
            </a:solidFill>
            <a:miter/>
          </a:ln>
        </p:spPr>
        <p:txBody>
          <a:bodyPr lIns="45719" rIns="45719" anchor="ctr"/>
          <a:lstStyle/>
          <a:p>
            <a:endParaRPr/>
          </a:p>
        </p:txBody>
      </p:sp>
      <p:sp>
        <p:nvSpPr>
          <p:cNvPr id="640" name="Enfermedad renal crónica por Fabry  0.01%.*"/>
          <p:cNvSpPr txBox="1"/>
          <p:nvPr/>
        </p:nvSpPr>
        <p:spPr>
          <a:xfrm>
            <a:off x="8744629" y="1384527"/>
            <a:ext cx="2686229" cy="30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700">
                <a:latin typeface="Arial"/>
                <a:ea typeface="Arial"/>
                <a:cs typeface="Arial"/>
                <a:sym typeface="Arial"/>
              </a:defRPr>
            </a:lvl1pPr>
          </a:lstStyle>
          <a:p>
            <a:r>
              <a:t>¿QUE BUSCAMOS?</a:t>
            </a:r>
          </a:p>
        </p:txBody>
      </p:sp>
      <p:sp>
        <p:nvSpPr>
          <p:cNvPr id="641" name="Rectángulo redondeado"/>
          <p:cNvSpPr/>
          <p:nvPr/>
        </p:nvSpPr>
        <p:spPr>
          <a:xfrm>
            <a:off x="8531003" y="2563660"/>
            <a:ext cx="3126415" cy="1012078"/>
          </a:xfrm>
          <a:prstGeom prst="roundRect">
            <a:avLst>
              <a:gd name="adj" fmla="val 8227"/>
            </a:avLst>
          </a:prstGeom>
          <a:solidFill>
            <a:srgbClr val="FFFFFF"/>
          </a:solidFill>
          <a:ln w="38100">
            <a:solidFill>
              <a:schemeClr val="accent5"/>
            </a:solidFill>
            <a:miter/>
          </a:ln>
        </p:spPr>
        <p:txBody>
          <a:bodyPr lIns="45719" rIns="45719" anchor="ctr"/>
          <a:lstStyle/>
          <a:p>
            <a:endParaRPr/>
          </a:p>
        </p:txBody>
      </p:sp>
      <p:sp>
        <p:nvSpPr>
          <p:cNvPr id="642" name="Rectángulo redondeado"/>
          <p:cNvSpPr/>
          <p:nvPr/>
        </p:nvSpPr>
        <p:spPr>
          <a:xfrm>
            <a:off x="8541045" y="3924158"/>
            <a:ext cx="3126415" cy="748409"/>
          </a:xfrm>
          <a:prstGeom prst="roundRect">
            <a:avLst>
              <a:gd name="adj" fmla="val 11126"/>
            </a:avLst>
          </a:prstGeom>
          <a:solidFill>
            <a:srgbClr val="FFFFFF"/>
          </a:solidFill>
          <a:ln w="38100">
            <a:solidFill>
              <a:schemeClr val="accent5"/>
            </a:solidFill>
            <a:miter/>
          </a:ln>
        </p:spPr>
        <p:txBody>
          <a:bodyPr lIns="45719" rIns="45719" anchor="ctr"/>
          <a:lstStyle/>
          <a:p>
            <a:endParaRPr/>
          </a:p>
        </p:txBody>
      </p:sp>
      <p:sp>
        <p:nvSpPr>
          <p:cNvPr id="643" name="Enfermedad renal crónica por Fabry  0.01%.*"/>
          <p:cNvSpPr txBox="1"/>
          <p:nvPr/>
        </p:nvSpPr>
        <p:spPr>
          <a:xfrm>
            <a:off x="8594493" y="2614461"/>
            <a:ext cx="3089405" cy="9116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Oclusión de vasos pequeños, dolicoectasia (particularmente de la arteria basilar), hiperintensidades crónicas de la sustancia blanca</a:t>
            </a:r>
          </a:p>
        </p:txBody>
      </p:sp>
      <p:sp>
        <p:nvSpPr>
          <p:cNvPr id="644" name="Enfermedad renal crónica por Fabry  0.01%.*"/>
          <p:cNvSpPr txBox="1"/>
          <p:nvPr/>
        </p:nvSpPr>
        <p:spPr>
          <a:xfrm>
            <a:off x="8618492" y="4058415"/>
            <a:ext cx="3188703" cy="4798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500">
                <a:latin typeface="Arial"/>
                <a:ea typeface="Arial"/>
                <a:cs typeface="Arial"/>
                <a:sym typeface="Arial"/>
              </a:defRPr>
            </a:lvl1pPr>
          </a:lstStyle>
          <a:p>
            <a:r>
              <a:t>Calidad de vida, dolor crónico, depresión, ansiedad.</a:t>
            </a:r>
          </a:p>
        </p:txBody>
      </p:sp>
      <p:sp>
        <p:nvSpPr>
          <p:cNvPr id="645" name="Enfermedad renal crónica por Fabry  0.01%.*"/>
          <p:cNvSpPr txBox="1"/>
          <p:nvPr/>
        </p:nvSpPr>
        <p:spPr>
          <a:xfrm>
            <a:off x="1737070" y="285857"/>
            <a:ext cx="8777616"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Enfermedad de Fabry: Vigilancia de síntomas neurológicos</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Rectángulo redondeado"/>
          <p:cNvSpPr/>
          <p:nvPr/>
        </p:nvSpPr>
        <p:spPr>
          <a:xfrm>
            <a:off x="841392" y="896684"/>
            <a:ext cx="10248821" cy="1351351"/>
          </a:xfrm>
          <a:prstGeom prst="roundRect">
            <a:avLst>
              <a:gd name="adj" fmla="val 12500"/>
            </a:avLst>
          </a:prstGeom>
          <a:solidFill>
            <a:srgbClr val="FFFFFF"/>
          </a:solidFill>
          <a:ln w="38100">
            <a:solidFill>
              <a:schemeClr val="accent5"/>
            </a:solidFill>
            <a:miter/>
          </a:ln>
        </p:spPr>
        <p:txBody>
          <a:bodyPr lIns="45719" rIns="45719" anchor="ctr"/>
          <a:lstStyle/>
          <a:p>
            <a:endParaRPr/>
          </a:p>
        </p:txBody>
      </p:sp>
      <p:sp>
        <p:nvSpPr>
          <p:cNvPr id="648" name="Enfermedad renal crónica por Fabry  0.01%.*"/>
          <p:cNvSpPr txBox="1"/>
          <p:nvPr/>
        </p:nvSpPr>
        <p:spPr>
          <a:xfrm>
            <a:off x="1094654" y="975455"/>
            <a:ext cx="9869029" cy="5802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just" defTabSz="588549">
              <a:defRPr>
                <a:latin typeface="Arial"/>
                <a:ea typeface="Arial"/>
                <a:cs typeface="Arial"/>
                <a:sym typeface="Arial"/>
              </a:defRPr>
            </a:lvl1pPr>
          </a:lstStyle>
          <a:p>
            <a:r>
              <a:t>Al menos una valoración anual debe ser considerada para pacientes asintomáticos por un grupo multidisciplinario que incluya neurología, cardiología y nefrología.</a:t>
            </a:r>
          </a:p>
        </p:txBody>
      </p:sp>
      <p:sp>
        <p:nvSpPr>
          <p:cNvPr id="649" name="Expert review in diagnostic, therapeutic and follow-up of Fabry disease in Latin America based on patient care standards. 2025"/>
          <p:cNvSpPr txBox="1"/>
          <p:nvPr/>
        </p:nvSpPr>
        <p:spPr>
          <a:xfrm>
            <a:off x="5681291" y="1668646"/>
            <a:ext cx="5337803" cy="4670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1300" i="1">
                <a:latin typeface="Arial"/>
                <a:ea typeface="Arial"/>
                <a:cs typeface="Arial"/>
                <a:sym typeface="Arial"/>
              </a:defRPr>
            </a:lvl1pPr>
          </a:lstStyle>
          <a:p>
            <a:r>
              <a:t>Expert review in diagnostic, therapeutic and follow-up of Fabry disease in Latin America based on patient care standards. 2025</a:t>
            </a:r>
          </a:p>
        </p:txBody>
      </p:sp>
      <p:sp>
        <p:nvSpPr>
          <p:cNvPr id="650" name="Rectángulo redondeado"/>
          <p:cNvSpPr/>
          <p:nvPr/>
        </p:nvSpPr>
        <p:spPr>
          <a:xfrm>
            <a:off x="837059" y="2576397"/>
            <a:ext cx="10248821" cy="1446026"/>
          </a:xfrm>
          <a:prstGeom prst="roundRect">
            <a:avLst>
              <a:gd name="adj" fmla="val 11682"/>
            </a:avLst>
          </a:prstGeom>
          <a:solidFill>
            <a:srgbClr val="FFFFFF"/>
          </a:solidFill>
          <a:ln w="38100">
            <a:solidFill>
              <a:schemeClr val="accent5"/>
            </a:solidFill>
            <a:miter/>
          </a:ln>
        </p:spPr>
        <p:txBody>
          <a:bodyPr lIns="45719" rIns="45719" anchor="ctr"/>
          <a:lstStyle/>
          <a:p>
            <a:endParaRPr/>
          </a:p>
        </p:txBody>
      </p:sp>
      <p:sp>
        <p:nvSpPr>
          <p:cNvPr id="651" name="Enfermedad renal crónica por Fabry  0.01%.*"/>
          <p:cNvSpPr txBox="1"/>
          <p:nvPr/>
        </p:nvSpPr>
        <p:spPr>
          <a:xfrm>
            <a:off x="1090322" y="2667188"/>
            <a:ext cx="9877694" cy="8469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just" defTabSz="588549">
              <a:defRPr>
                <a:latin typeface="Arial"/>
                <a:ea typeface="Arial"/>
                <a:cs typeface="Arial"/>
                <a:sym typeface="Arial"/>
              </a:defRPr>
            </a:lvl1pPr>
          </a:lstStyle>
          <a:p>
            <a:r>
              <a:t>Anualmente si el riesgo es bajo, cada 6 meses si el riesgo es moderado y cada 3 meses si el riesgo es alto o muy alto; la medición de la TFG solo se realiza una vez al año debido a la complejidad.</a:t>
            </a:r>
          </a:p>
        </p:txBody>
      </p:sp>
      <p:sp>
        <p:nvSpPr>
          <p:cNvPr id="652" name="Fabry disease revisited: Management and treatment recommendations for adult patients. 2018."/>
          <p:cNvSpPr txBox="1"/>
          <p:nvPr/>
        </p:nvSpPr>
        <p:spPr>
          <a:xfrm>
            <a:off x="5681291" y="3476119"/>
            <a:ext cx="5337803" cy="4670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1300" i="1">
                <a:latin typeface="Arial"/>
                <a:ea typeface="Arial"/>
                <a:cs typeface="Arial"/>
                <a:sym typeface="Arial"/>
              </a:defRPr>
            </a:lvl1pPr>
          </a:lstStyle>
          <a:p>
            <a:r>
              <a:t>Fabry disease revisited: Management and treatment recommendations for adult patients. 2018.</a:t>
            </a:r>
          </a:p>
        </p:txBody>
      </p:sp>
      <p:sp>
        <p:nvSpPr>
          <p:cNvPr id="653" name="Rectángulo redondeado"/>
          <p:cNvSpPr/>
          <p:nvPr/>
        </p:nvSpPr>
        <p:spPr>
          <a:xfrm>
            <a:off x="841392" y="4308574"/>
            <a:ext cx="10248821" cy="1446026"/>
          </a:xfrm>
          <a:prstGeom prst="roundRect">
            <a:avLst>
              <a:gd name="adj" fmla="val 11682"/>
            </a:avLst>
          </a:prstGeom>
          <a:solidFill>
            <a:srgbClr val="FFFFFF"/>
          </a:solidFill>
          <a:ln w="38100">
            <a:solidFill>
              <a:schemeClr val="accent5"/>
            </a:solidFill>
            <a:miter/>
          </a:ln>
        </p:spPr>
        <p:txBody>
          <a:bodyPr lIns="45719" rIns="45719" anchor="ctr"/>
          <a:lstStyle/>
          <a:p>
            <a:endParaRPr/>
          </a:p>
        </p:txBody>
      </p:sp>
      <p:sp>
        <p:nvSpPr>
          <p:cNvPr id="654" name="Enfermedad renal crónica por Fabry  0.01%.*"/>
          <p:cNvSpPr txBox="1"/>
          <p:nvPr/>
        </p:nvSpPr>
        <p:spPr>
          <a:xfrm>
            <a:off x="1094654" y="4532716"/>
            <a:ext cx="9877694" cy="5802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just" defTabSz="588549">
              <a:defRPr>
                <a:latin typeface="Arial"/>
                <a:ea typeface="Arial"/>
                <a:cs typeface="Arial"/>
                <a:sym typeface="Arial"/>
              </a:defRPr>
            </a:lvl1pPr>
          </a:lstStyle>
          <a:p>
            <a:r>
              <a:t>El paciente asintomático deberá contar con una valoración obligatoria al inicio y cada año, por un equipo multidisciplinario, que incluya valoración de función renal y albuminuria.</a:t>
            </a:r>
          </a:p>
        </p:txBody>
      </p:sp>
      <p:sp>
        <p:nvSpPr>
          <p:cNvPr id="655" name="GUIDELINES FOR DIAGNOSIS, THERAPY AND FOLLOW UP OF ANDERSON-FABRY DISEASE. Acta Clin Croat 2013"/>
          <p:cNvSpPr txBox="1"/>
          <p:nvPr/>
        </p:nvSpPr>
        <p:spPr>
          <a:xfrm>
            <a:off x="5681291" y="5266492"/>
            <a:ext cx="5337803" cy="4670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1300" i="1">
                <a:latin typeface="Arial"/>
                <a:ea typeface="Arial"/>
                <a:cs typeface="Arial"/>
                <a:sym typeface="Arial"/>
              </a:defRPr>
            </a:lvl1pPr>
          </a:lstStyle>
          <a:p>
            <a:r>
              <a:t>GUIDELINES FOR DIAGNOSIS, THERAPY AND FOLLOW UP OF ANDERSON-FABRY DISEASE. Acta Clin Croat 2013 </a:t>
            </a:r>
          </a:p>
        </p:txBody>
      </p:sp>
      <p:sp>
        <p:nvSpPr>
          <p:cNvPr id="656" name="Enfermedad renal crónica por Fabry  0.01%.*"/>
          <p:cNvSpPr txBox="1"/>
          <p:nvPr/>
        </p:nvSpPr>
        <p:spPr>
          <a:xfrm>
            <a:off x="331448" y="288005"/>
            <a:ext cx="11446242"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Enfermedad de Fabry: Recomendaciones del seguimiento de “Asintomáticos”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 name="Línea"/>
          <p:cNvSpPr/>
          <p:nvPr/>
        </p:nvSpPr>
        <p:spPr>
          <a:xfrm flipH="1" flipV="1">
            <a:off x="3781617" y="862253"/>
            <a:ext cx="1679179" cy="1"/>
          </a:xfrm>
          <a:prstGeom prst="line">
            <a:avLst/>
          </a:prstGeom>
          <a:ln w="38100">
            <a:solidFill>
              <a:srgbClr val="535353"/>
            </a:solidFill>
            <a:miter/>
          </a:ln>
        </p:spPr>
        <p:txBody>
          <a:bodyPr lIns="45719" rIns="45719"/>
          <a:lstStyle/>
          <a:p>
            <a:endParaRPr/>
          </a:p>
        </p:txBody>
      </p:sp>
      <p:sp>
        <p:nvSpPr>
          <p:cNvPr id="661" name="Rectángulo"/>
          <p:cNvSpPr/>
          <p:nvPr/>
        </p:nvSpPr>
        <p:spPr>
          <a:xfrm>
            <a:off x="3296766" y="602540"/>
            <a:ext cx="478750" cy="472061"/>
          </a:xfrm>
          <a:prstGeom prst="rect">
            <a:avLst/>
          </a:prstGeom>
          <a:solidFill>
            <a:srgbClr val="000000"/>
          </a:solidFill>
          <a:ln w="19050">
            <a:solidFill>
              <a:srgbClr val="000000"/>
            </a:solidFill>
            <a:miter/>
          </a:ln>
        </p:spPr>
        <p:txBody>
          <a:bodyPr lIns="45719" rIns="45719" anchor="ctr"/>
          <a:lstStyle/>
          <a:p>
            <a:endParaRPr/>
          </a:p>
        </p:txBody>
      </p:sp>
      <p:sp>
        <p:nvSpPr>
          <p:cNvPr id="662" name="Óvalo"/>
          <p:cNvSpPr/>
          <p:nvPr/>
        </p:nvSpPr>
        <p:spPr>
          <a:xfrm>
            <a:off x="5361571" y="638923"/>
            <a:ext cx="478750" cy="472061"/>
          </a:xfrm>
          <a:prstGeom prst="ellipse">
            <a:avLst/>
          </a:prstGeom>
          <a:solidFill>
            <a:srgbClr val="FFFFFF"/>
          </a:solidFill>
          <a:ln w="19050">
            <a:solidFill>
              <a:srgbClr val="000000"/>
            </a:solidFill>
            <a:miter/>
          </a:ln>
        </p:spPr>
        <p:txBody>
          <a:bodyPr lIns="45719" rIns="45719" anchor="ctr"/>
          <a:lstStyle/>
          <a:p>
            <a:endParaRPr/>
          </a:p>
        </p:txBody>
      </p:sp>
      <p:sp>
        <p:nvSpPr>
          <p:cNvPr id="663" name="Óvalo"/>
          <p:cNvSpPr/>
          <p:nvPr/>
        </p:nvSpPr>
        <p:spPr>
          <a:xfrm>
            <a:off x="683944" y="602539"/>
            <a:ext cx="478750" cy="472061"/>
          </a:xfrm>
          <a:prstGeom prst="ellipse">
            <a:avLst/>
          </a:prstGeom>
          <a:solidFill>
            <a:srgbClr val="FFFFFF"/>
          </a:solidFill>
          <a:ln w="19050">
            <a:solidFill>
              <a:srgbClr val="000000"/>
            </a:solidFill>
            <a:miter/>
          </a:ln>
        </p:spPr>
        <p:txBody>
          <a:bodyPr lIns="45719" rIns="45719" anchor="ctr"/>
          <a:lstStyle/>
          <a:p>
            <a:endParaRPr/>
          </a:p>
        </p:txBody>
      </p:sp>
      <p:sp>
        <p:nvSpPr>
          <p:cNvPr id="664" name="Línea"/>
          <p:cNvSpPr/>
          <p:nvPr/>
        </p:nvSpPr>
        <p:spPr>
          <a:xfrm flipV="1">
            <a:off x="4575303" y="852298"/>
            <a:ext cx="1" cy="1310725"/>
          </a:xfrm>
          <a:prstGeom prst="line">
            <a:avLst/>
          </a:prstGeom>
          <a:ln w="38100">
            <a:solidFill>
              <a:srgbClr val="535353"/>
            </a:solidFill>
            <a:miter/>
          </a:ln>
        </p:spPr>
        <p:txBody>
          <a:bodyPr lIns="45719" rIns="45719"/>
          <a:lstStyle/>
          <a:p>
            <a:endParaRPr/>
          </a:p>
        </p:txBody>
      </p:sp>
      <p:sp>
        <p:nvSpPr>
          <p:cNvPr id="665" name="Línea"/>
          <p:cNvSpPr/>
          <p:nvPr/>
        </p:nvSpPr>
        <p:spPr>
          <a:xfrm flipH="1" flipV="1">
            <a:off x="3643478" y="2148859"/>
            <a:ext cx="7975477" cy="1"/>
          </a:xfrm>
          <a:prstGeom prst="line">
            <a:avLst/>
          </a:prstGeom>
          <a:ln w="38100">
            <a:solidFill>
              <a:srgbClr val="535353"/>
            </a:solidFill>
            <a:miter/>
          </a:ln>
        </p:spPr>
        <p:txBody>
          <a:bodyPr lIns="45719" rIns="45719"/>
          <a:lstStyle/>
          <a:p>
            <a:endParaRPr/>
          </a:p>
        </p:txBody>
      </p:sp>
      <p:sp>
        <p:nvSpPr>
          <p:cNvPr id="667" name="Línea"/>
          <p:cNvSpPr/>
          <p:nvPr/>
        </p:nvSpPr>
        <p:spPr>
          <a:xfrm flipH="1">
            <a:off x="1107595" y="2119318"/>
            <a:ext cx="968480" cy="1"/>
          </a:xfrm>
          <a:prstGeom prst="line">
            <a:avLst/>
          </a:prstGeom>
          <a:ln w="38100">
            <a:solidFill>
              <a:srgbClr val="535353"/>
            </a:solidFill>
            <a:miter/>
          </a:ln>
        </p:spPr>
        <p:txBody>
          <a:bodyPr lIns="45719" rIns="45719"/>
          <a:lstStyle/>
          <a:p>
            <a:endParaRPr/>
          </a:p>
        </p:txBody>
      </p:sp>
      <p:sp>
        <p:nvSpPr>
          <p:cNvPr id="669" name="Línea"/>
          <p:cNvSpPr/>
          <p:nvPr/>
        </p:nvSpPr>
        <p:spPr>
          <a:xfrm flipV="1">
            <a:off x="3659912" y="2135404"/>
            <a:ext cx="1" cy="491112"/>
          </a:xfrm>
          <a:prstGeom prst="line">
            <a:avLst/>
          </a:prstGeom>
          <a:ln w="38100">
            <a:solidFill>
              <a:srgbClr val="535353"/>
            </a:solidFill>
            <a:miter/>
          </a:ln>
        </p:spPr>
        <p:txBody>
          <a:bodyPr lIns="45719" rIns="45719"/>
          <a:lstStyle/>
          <a:p>
            <a:endParaRPr/>
          </a:p>
        </p:txBody>
      </p:sp>
      <p:sp>
        <p:nvSpPr>
          <p:cNvPr id="670" name="Línea"/>
          <p:cNvSpPr/>
          <p:nvPr/>
        </p:nvSpPr>
        <p:spPr>
          <a:xfrm flipV="1">
            <a:off x="4671061" y="2139276"/>
            <a:ext cx="1" cy="491111"/>
          </a:xfrm>
          <a:prstGeom prst="line">
            <a:avLst/>
          </a:prstGeom>
          <a:ln w="38100">
            <a:solidFill>
              <a:srgbClr val="535353"/>
            </a:solidFill>
            <a:miter/>
          </a:ln>
        </p:spPr>
        <p:txBody>
          <a:bodyPr lIns="45719" rIns="45719"/>
          <a:lstStyle/>
          <a:p>
            <a:endParaRPr/>
          </a:p>
        </p:txBody>
      </p:sp>
      <p:sp>
        <p:nvSpPr>
          <p:cNvPr id="671" name="Línea"/>
          <p:cNvSpPr/>
          <p:nvPr/>
        </p:nvSpPr>
        <p:spPr>
          <a:xfrm flipV="1">
            <a:off x="5673078" y="2155848"/>
            <a:ext cx="1" cy="491111"/>
          </a:xfrm>
          <a:prstGeom prst="line">
            <a:avLst/>
          </a:prstGeom>
          <a:ln w="38100">
            <a:solidFill>
              <a:srgbClr val="535353"/>
            </a:solidFill>
            <a:miter/>
          </a:ln>
        </p:spPr>
        <p:txBody>
          <a:bodyPr lIns="45719" rIns="45719"/>
          <a:lstStyle/>
          <a:p>
            <a:endParaRPr/>
          </a:p>
        </p:txBody>
      </p:sp>
      <p:sp>
        <p:nvSpPr>
          <p:cNvPr id="672" name="Línea"/>
          <p:cNvSpPr/>
          <p:nvPr/>
        </p:nvSpPr>
        <p:spPr>
          <a:xfrm flipV="1">
            <a:off x="6681445" y="2150795"/>
            <a:ext cx="1" cy="491111"/>
          </a:xfrm>
          <a:prstGeom prst="line">
            <a:avLst/>
          </a:prstGeom>
          <a:ln w="38100">
            <a:solidFill>
              <a:srgbClr val="535353"/>
            </a:solidFill>
            <a:miter/>
          </a:ln>
        </p:spPr>
        <p:txBody>
          <a:bodyPr lIns="45719" rIns="45719"/>
          <a:lstStyle/>
          <a:p>
            <a:endParaRPr/>
          </a:p>
        </p:txBody>
      </p:sp>
      <p:sp>
        <p:nvSpPr>
          <p:cNvPr id="673" name="Línea"/>
          <p:cNvSpPr/>
          <p:nvPr/>
        </p:nvSpPr>
        <p:spPr>
          <a:xfrm flipV="1">
            <a:off x="7700306" y="2163563"/>
            <a:ext cx="1" cy="491111"/>
          </a:xfrm>
          <a:prstGeom prst="line">
            <a:avLst/>
          </a:prstGeom>
          <a:ln w="38100">
            <a:solidFill>
              <a:srgbClr val="535353"/>
            </a:solidFill>
            <a:miter/>
          </a:ln>
        </p:spPr>
        <p:txBody>
          <a:bodyPr lIns="45719" rIns="45719"/>
          <a:lstStyle/>
          <a:p>
            <a:endParaRPr/>
          </a:p>
        </p:txBody>
      </p:sp>
      <p:sp>
        <p:nvSpPr>
          <p:cNvPr id="674" name="Línea"/>
          <p:cNvSpPr/>
          <p:nvPr/>
        </p:nvSpPr>
        <p:spPr>
          <a:xfrm flipV="1">
            <a:off x="8679128" y="2160330"/>
            <a:ext cx="1" cy="491111"/>
          </a:xfrm>
          <a:prstGeom prst="line">
            <a:avLst/>
          </a:prstGeom>
          <a:ln w="38100">
            <a:solidFill>
              <a:srgbClr val="535353"/>
            </a:solidFill>
            <a:miter/>
          </a:ln>
        </p:spPr>
        <p:txBody>
          <a:bodyPr lIns="45719" rIns="45719"/>
          <a:lstStyle/>
          <a:p>
            <a:endParaRPr/>
          </a:p>
        </p:txBody>
      </p:sp>
      <p:sp>
        <p:nvSpPr>
          <p:cNvPr id="675" name="Línea"/>
          <p:cNvSpPr/>
          <p:nvPr/>
        </p:nvSpPr>
        <p:spPr>
          <a:xfrm flipV="1">
            <a:off x="9669801" y="2160330"/>
            <a:ext cx="1" cy="491111"/>
          </a:xfrm>
          <a:prstGeom prst="line">
            <a:avLst/>
          </a:prstGeom>
          <a:ln w="38100">
            <a:solidFill>
              <a:srgbClr val="535353"/>
            </a:solidFill>
            <a:miter/>
          </a:ln>
        </p:spPr>
        <p:txBody>
          <a:bodyPr lIns="45719" rIns="45719"/>
          <a:lstStyle/>
          <a:p>
            <a:endParaRPr/>
          </a:p>
        </p:txBody>
      </p:sp>
      <p:sp>
        <p:nvSpPr>
          <p:cNvPr id="676" name="Línea"/>
          <p:cNvSpPr/>
          <p:nvPr/>
        </p:nvSpPr>
        <p:spPr>
          <a:xfrm flipV="1">
            <a:off x="10639041" y="2163563"/>
            <a:ext cx="1" cy="491111"/>
          </a:xfrm>
          <a:prstGeom prst="line">
            <a:avLst/>
          </a:prstGeom>
          <a:ln w="38100">
            <a:solidFill>
              <a:srgbClr val="535353"/>
            </a:solidFill>
            <a:miter/>
          </a:ln>
        </p:spPr>
        <p:txBody>
          <a:bodyPr lIns="45719" rIns="45719"/>
          <a:lstStyle/>
          <a:p>
            <a:endParaRPr/>
          </a:p>
        </p:txBody>
      </p:sp>
      <p:sp>
        <p:nvSpPr>
          <p:cNvPr id="677" name="Línea"/>
          <p:cNvSpPr/>
          <p:nvPr/>
        </p:nvSpPr>
        <p:spPr>
          <a:xfrm flipV="1">
            <a:off x="1126645" y="2124555"/>
            <a:ext cx="1" cy="491111"/>
          </a:xfrm>
          <a:prstGeom prst="line">
            <a:avLst/>
          </a:prstGeom>
          <a:ln w="38100">
            <a:solidFill>
              <a:srgbClr val="535353"/>
            </a:solidFill>
            <a:miter/>
          </a:ln>
        </p:spPr>
        <p:txBody>
          <a:bodyPr lIns="45719" rIns="45719"/>
          <a:lstStyle/>
          <a:p>
            <a:endParaRPr/>
          </a:p>
        </p:txBody>
      </p:sp>
      <p:sp>
        <p:nvSpPr>
          <p:cNvPr id="678" name="Línea"/>
          <p:cNvSpPr/>
          <p:nvPr/>
        </p:nvSpPr>
        <p:spPr>
          <a:xfrm flipV="1">
            <a:off x="2056119" y="2125938"/>
            <a:ext cx="1" cy="491111"/>
          </a:xfrm>
          <a:prstGeom prst="line">
            <a:avLst/>
          </a:prstGeom>
          <a:ln w="38100">
            <a:solidFill>
              <a:srgbClr val="535353"/>
            </a:solidFill>
            <a:miter/>
          </a:ln>
        </p:spPr>
        <p:txBody>
          <a:bodyPr lIns="45719" rIns="45719"/>
          <a:lstStyle/>
          <a:p>
            <a:endParaRPr/>
          </a:p>
        </p:txBody>
      </p:sp>
      <p:sp>
        <p:nvSpPr>
          <p:cNvPr id="679" name="Óvalo"/>
          <p:cNvSpPr/>
          <p:nvPr/>
        </p:nvSpPr>
        <p:spPr>
          <a:xfrm>
            <a:off x="3420537" y="2616840"/>
            <a:ext cx="478750" cy="472061"/>
          </a:xfrm>
          <a:prstGeom prst="ellipse">
            <a:avLst/>
          </a:prstGeom>
          <a:solidFill>
            <a:srgbClr val="000000"/>
          </a:solidFill>
          <a:ln w="19050">
            <a:solidFill>
              <a:srgbClr val="000000"/>
            </a:solidFill>
            <a:miter/>
          </a:ln>
        </p:spPr>
        <p:txBody>
          <a:bodyPr lIns="45719" rIns="45719" anchor="ctr"/>
          <a:lstStyle/>
          <a:p>
            <a:endParaRPr/>
          </a:p>
        </p:txBody>
      </p:sp>
      <p:sp>
        <p:nvSpPr>
          <p:cNvPr id="680" name="Óvalo"/>
          <p:cNvSpPr/>
          <p:nvPr/>
        </p:nvSpPr>
        <p:spPr>
          <a:xfrm>
            <a:off x="4431687" y="2620711"/>
            <a:ext cx="478750" cy="472061"/>
          </a:xfrm>
          <a:prstGeom prst="ellipse">
            <a:avLst/>
          </a:prstGeom>
          <a:solidFill>
            <a:srgbClr val="000000"/>
          </a:solidFill>
          <a:ln w="19050">
            <a:solidFill>
              <a:srgbClr val="000000"/>
            </a:solidFill>
            <a:miter/>
          </a:ln>
        </p:spPr>
        <p:txBody>
          <a:bodyPr lIns="45719" rIns="45719" anchor="ctr"/>
          <a:lstStyle/>
          <a:p>
            <a:endParaRPr/>
          </a:p>
        </p:txBody>
      </p:sp>
      <p:sp>
        <p:nvSpPr>
          <p:cNvPr id="681" name="Óvalo"/>
          <p:cNvSpPr/>
          <p:nvPr/>
        </p:nvSpPr>
        <p:spPr>
          <a:xfrm>
            <a:off x="5433704" y="2637283"/>
            <a:ext cx="478749" cy="472061"/>
          </a:xfrm>
          <a:prstGeom prst="ellipse">
            <a:avLst/>
          </a:prstGeom>
          <a:solidFill>
            <a:srgbClr val="000000"/>
          </a:solidFill>
          <a:ln w="19050">
            <a:solidFill>
              <a:srgbClr val="000000"/>
            </a:solidFill>
            <a:miter/>
          </a:ln>
        </p:spPr>
        <p:txBody>
          <a:bodyPr lIns="45719" rIns="45719" anchor="ctr"/>
          <a:lstStyle/>
          <a:p>
            <a:endParaRPr/>
          </a:p>
        </p:txBody>
      </p:sp>
      <p:sp>
        <p:nvSpPr>
          <p:cNvPr id="682" name="Óvalo"/>
          <p:cNvSpPr/>
          <p:nvPr/>
        </p:nvSpPr>
        <p:spPr>
          <a:xfrm>
            <a:off x="10399667" y="2644998"/>
            <a:ext cx="478749" cy="472061"/>
          </a:xfrm>
          <a:prstGeom prst="ellipse">
            <a:avLst/>
          </a:prstGeom>
          <a:solidFill>
            <a:srgbClr val="000000"/>
          </a:solidFill>
          <a:ln w="19050">
            <a:solidFill>
              <a:srgbClr val="000000"/>
            </a:solidFill>
            <a:miter/>
          </a:ln>
        </p:spPr>
        <p:txBody>
          <a:bodyPr lIns="45719" rIns="45719" anchor="ctr"/>
          <a:lstStyle/>
          <a:p>
            <a:endParaRPr/>
          </a:p>
        </p:txBody>
      </p:sp>
      <p:sp>
        <p:nvSpPr>
          <p:cNvPr id="683" name="Óvalo"/>
          <p:cNvSpPr/>
          <p:nvPr/>
        </p:nvSpPr>
        <p:spPr>
          <a:xfrm>
            <a:off x="9443127" y="2641765"/>
            <a:ext cx="478750" cy="472061"/>
          </a:xfrm>
          <a:prstGeom prst="ellipse">
            <a:avLst/>
          </a:prstGeom>
          <a:solidFill>
            <a:srgbClr val="000000"/>
          </a:solidFill>
          <a:ln w="19050">
            <a:solidFill>
              <a:srgbClr val="000000"/>
            </a:solidFill>
            <a:miter/>
          </a:ln>
        </p:spPr>
        <p:txBody>
          <a:bodyPr lIns="45719" rIns="45719" anchor="ctr"/>
          <a:lstStyle/>
          <a:p>
            <a:endParaRPr/>
          </a:p>
        </p:txBody>
      </p:sp>
      <p:sp>
        <p:nvSpPr>
          <p:cNvPr id="684" name="Línea"/>
          <p:cNvSpPr/>
          <p:nvPr/>
        </p:nvSpPr>
        <p:spPr>
          <a:xfrm flipV="1">
            <a:off x="11608281" y="2154096"/>
            <a:ext cx="1" cy="491111"/>
          </a:xfrm>
          <a:prstGeom prst="line">
            <a:avLst/>
          </a:prstGeom>
          <a:ln w="38100">
            <a:solidFill>
              <a:srgbClr val="535353"/>
            </a:solidFill>
            <a:miter/>
          </a:ln>
        </p:spPr>
        <p:txBody>
          <a:bodyPr lIns="45719" rIns="45719"/>
          <a:lstStyle/>
          <a:p>
            <a:endParaRPr/>
          </a:p>
        </p:txBody>
      </p:sp>
      <p:sp>
        <p:nvSpPr>
          <p:cNvPr id="685" name="Rectángulo"/>
          <p:cNvSpPr/>
          <p:nvPr/>
        </p:nvSpPr>
        <p:spPr>
          <a:xfrm>
            <a:off x="11368907" y="2632298"/>
            <a:ext cx="478749" cy="472061"/>
          </a:xfrm>
          <a:prstGeom prst="rect">
            <a:avLst/>
          </a:prstGeom>
          <a:solidFill>
            <a:srgbClr val="FFFFFF"/>
          </a:solidFill>
          <a:ln w="19050">
            <a:solidFill>
              <a:srgbClr val="000000"/>
            </a:solidFill>
            <a:miter/>
          </a:ln>
        </p:spPr>
        <p:txBody>
          <a:bodyPr lIns="45719" rIns="45719" anchor="ctr"/>
          <a:lstStyle/>
          <a:p>
            <a:endParaRPr/>
          </a:p>
        </p:txBody>
      </p:sp>
      <p:sp>
        <p:nvSpPr>
          <p:cNvPr id="686" name="Rectángulo"/>
          <p:cNvSpPr/>
          <p:nvPr/>
        </p:nvSpPr>
        <p:spPr>
          <a:xfrm>
            <a:off x="8446104" y="2641765"/>
            <a:ext cx="478750" cy="472061"/>
          </a:xfrm>
          <a:prstGeom prst="rect">
            <a:avLst/>
          </a:prstGeom>
          <a:solidFill>
            <a:srgbClr val="FFFFFF"/>
          </a:solidFill>
          <a:ln w="19050">
            <a:solidFill>
              <a:srgbClr val="000000"/>
            </a:solidFill>
            <a:miter/>
          </a:ln>
        </p:spPr>
        <p:txBody>
          <a:bodyPr lIns="45719" rIns="45719" anchor="ctr"/>
          <a:lstStyle/>
          <a:p>
            <a:endParaRPr/>
          </a:p>
        </p:txBody>
      </p:sp>
      <p:sp>
        <p:nvSpPr>
          <p:cNvPr id="687" name="Rectángulo"/>
          <p:cNvSpPr/>
          <p:nvPr/>
        </p:nvSpPr>
        <p:spPr>
          <a:xfrm>
            <a:off x="7444087" y="2641765"/>
            <a:ext cx="478750" cy="472061"/>
          </a:xfrm>
          <a:prstGeom prst="rect">
            <a:avLst/>
          </a:prstGeom>
          <a:solidFill>
            <a:srgbClr val="FFFFFF"/>
          </a:solidFill>
          <a:ln w="19050">
            <a:solidFill>
              <a:srgbClr val="000000"/>
            </a:solidFill>
            <a:miter/>
          </a:ln>
        </p:spPr>
        <p:txBody>
          <a:bodyPr lIns="45719" rIns="45719" anchor="ctr"/>
          <a:lstStyle/>
          <a:p>
            <a:endParaRPr/>
          </a:p>
        </p:txBody>
      </p:sp>
      <p:sp>
        <p:nvSpPr>
          <p:cNvPr id="688" name="Rectángulo"/>
          <p:cNvSpPr/>
          <p:nvPr/>
        </p:nvSpPr>
        <p:spPr>
          <a:xfrm>
            <a:off x="6442071" y="2628997"/>
            <a:ext cx="478749" cy="472061"/>
          </a:xfrm>
          <a:prstGeom prst="rect">
            <a:avLst/>
          </a:prstGeom>
          <a:solidFill>
            <a:srgbClr val="FFFFFF"/>
          </a:solidFill>
          <a:ln w="19050">
            <a:solidFill>
              <a:srgbClr val="000000"/>
            </a:solidFill>
            <a:miter/>
          </a:ln>
        </p:spPr>
        <p:txBody>
          <a:bodyPr lIns="45719" rIns="45719" anchor="ctr"/>
          <a:lstStyle/>
          <a:p>
            <a:endParaRPr/>
          </a:p>
        </p:txBody>
      </p:sp>
      <p:sp>
        <p:nvSpPr>
          <p:cNvPr id="689" name="Óvalo"/>
          <p:cNvSpPr/>
          <p:nvPr/>
        </p:nvSpPr>
        <p:spPr>
          <a:xfrm>
            <a:off x="887270" y="2604140"/>
            <a:ext cx="478750" cy="472061"/>
          </a:xfrm>
          <a:prstGeom prst="ellipse">
            <a:avLst/>
          </a:prstGeom>
          <a:solidFill>
            <a:srgbClr val="000000"/>
          </a:solidFill>
          <a:ln w="19050">
            <a:solidFill>
              <a:srgbClr val="000000"/>
            </a:solidFill>
            <a:miter/>
          </a:ln>
        </p:spPr>
        <p:txBody>
          <a:bodyPr lIns="45719" rIns="45719" anchor="ctr"/>
          <a:lstStyle/>
          <a:p>
            <a:endParaRPr/>
          </a:p>
        </p:txBody>
      </p:sp>
      <p:sp>
        <p:nvSpPr>
          <p:cNvPr id="690" name="Óvalo"/>
          <p:cNvSpPr/>
          <p:nvPr/>
        </p:nvSpPr>
        <p:spPr>
          <a:xfrm>
            <a:off x="1816745" y="2616840"/>
            <a:ext cx="478750" cy="472061"/>
          </a:xfrm>
          <a:prstGeom prst="ellipse">
            <a:avLst/>
          </a:prstGeom>
          <a:solidFill>
            <a:srgbClr val="000000"/>
          </a:solidFill>
          <a:ln w="19050">
            <a:solidFill>
              <a:srgbClr val="000000"/>
            </a:solidFill>
            <a:miter/>
          </a:ln>
        </p:spPr>
        <p:txBody>
          <a:bodyPr lIns="45719" rIns="45719" anchor="ctr"/>
          <a:lstStyle/>
          <a:p>
            <a:endParaRPr/>
          </a:p>
        </p:txBody>
      </p:sp>
      <p:pic>
        <p:nvPicPr>
          <p:cNvPr id="691" name="Imagen" descr="Imagen"/>
          <p:cNvPicPr>
            <a:picLocks noChangeAspect="1"/>
          </p:cNvPicPr>
          <p:nvPr/>
        </p:nvPicPr>
        <p:blipFill>
          <a:blip r:embed="rId2"/>
          <a:stretch>
            <a:fillRect/>
          </a:stretch>
        </p:blipFill>
        <p:spPr>
          <a:xfrm>
            <a:off x="2786949" y="1127584"/>
            <a:ext cx="406987" cy="406987"/>
          </a:xfrm>
          <a:prstGeom prst="rect">
            <a:avLst/>
          </a:prstGeom>
          <a:ln w="12700">
            <a:miter lim="400000"/>
          </a:ln>
        </p:spPr>
      </p:pic>
      <p:pic>
        <p:nvPicPr>
          <p:cNvPr id="692" name="Captura de pantalla 2025-06-15 a las 19.04.35.png" descr="Captura de pantalla 2025-06-15 a las 19.04.35.png"/>
          <p:cNvPicPr>
            <a:picLocks noChangeAspect="1"/>
          </p:cNvPicPr>
          <p:nvPr/>
        </p:nvPicPr>
        <p:blipFill>
          <a:blip r:embed="rId3"/>
          <a:srcRect l="57680" t="17591" r="37635" b="73433"/>
          <a:stretch>
            <a:fillRect/>
          </a:stretch>
        </p:blipFill>
        <p:spPr>
          <a:xfrm>
            <a:off x="3175528" y="1127584"/>
            <a:ext cx="431111" cy="498480"/>
          </a:xfrm>
          <a:prstGeom prst="rect">
            <a:avLst/>
          </a:prstGeom>
          <a:ln w="12700">
            <a:miter lim="400000"/>
          </a:ln>
        </p:spPr>
      </p:pic>
      <p:sp>
        <p:nvSpPr>
          <p:cNvPr id="694" name="Enfermedad renal crónica por Fabry  0.01%.*"/>
          <p:cNvSpPr txBox="1"/>
          <p:nvPr/>
        </p:nvSpPr>
        <p:spPr>
          <a:xfrm>
            <a:off x="3659912" y="1210836"/>
            <a:ext cx="431007"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rPr dirty="0"/>
              <a:t>91a</a:t>
            </a:r>
          </a:p>
        </p:txBody>
      </p:sp>
      <p:pic>
        <p:nvPicPr>
          <p:cNvPr id="695" name="Imagen" descr="Imagen"/>
          <p:cNvPicPr>
            <a:picLocks noChangeAspect="1"/>
          </p:cNvPicPr>
          <p:nvPr/>
        </p:nvPicPr>
        <p:blipFill>
          <a:blip r:embed="rId4"/>
          <a:srcRect l="18106" t="17135" r="18112" b="22491"/>
          <a:stretch>
            <a:fillRect/>
          </a:stretch>
        </p:blipFill>
        <p:spPr>
          <a:xfrm>
            <a:off x="3431075" y="3871104"/>
            <a:ext cx="406874" cy="406811"/>
          </a:xfrm>
          <a:custGeom>
            <a:avLst/>
            <a:gdLst/>
            <a:ahLst/>
            <a:cxnLst>
              <a:cxn ang="0">
                <a:pos x="wd2" y="hd2"/>
              </a:cxn>
              <a:cxn ang="5400000">
                <a:pos x="wd2" y="hd2"/>
              </a:cxn>
              <a:cxn ang="10800000">
                <a:pos x="wd2" y="hd2"/>
              </a:cxn>
              <a:cxn ang="16200000">
                <a:pos x="wd2" y="hd2"/>
              </a:cxn>
            </a:cxnLst>
            <a:rect l="0" t="0" r="r" b="b"/>
            <a:pathLst>
              <a:path w="21551" h="21592" extrusionOk="0">
                <a:moveTo>
                  <a:pt x="12634" y="0"/>
                </a:moveTo>
                <a:cubicBezTo>
                  <a:pt x="11371" y="0"/>
                  <a:pt x="10540" y="9"/>
                  <a:pt x="10006" y="21"/>
                </a:cubicBezTo>
                <a:cubicBezTo>
                  <a:pt x="9471" y="32"/>
                  <a:pt x="9235" y="35"/>
                  <a:pt x="9207" y="63"/>
                </a:cubicBezTo>
                <a:cubicBezTo>
                  <a:pt x="9187" y="83"/>
                  <a:pt x="9178" y="140"/>
                  <a:pt x="9165" y="190"/>
                </a:cubicBezTo>
                <a:cubicBezTo>
                  <a:pt x="9153" y="237"/>
                  <a:pt x="9144" y="286"/>
                  <a:pt x="9144" y="337"/>
                </a:cubicBezTo>
                <a:cubicBezTo>
                  <a:pt x="9144" y="398"/>
                  <a:pt x="9148" y="469"/>
                  <a:pt x="9165" y="506"/>
                </a:cubicBezTo>
                <a:cubicBezTo>
                  <a:pt x="9173" y="524"/>
                  <a:pt x="9190" y="534"/>
                  <a:pt x="9207" y="548"/>
                </a:cubicBezTo>
                <a:cubicBezTo>
                  <a:pt x="9258" y="587"/>
                  <a:pt x="9344" y="599"/>
                  <a:pt x="9523" y="611"/>
                </a:cubicBezTo>
                <a:cubicBezTo>
                  <a:pt x="9642" y="620"/>
                  <a:pt x="9801" y="626"/>
                  <a:pt x="10006" y="632"/>
                </a:cubicBezTo>
                <a:lnTo>
                  <a:pt x="10595" y="653"/>
                </a:lnTo>
                <a:lnTo>
                  <a:pt x="10595" y="990"/>
                </a:lnTo>
                <a:lnTo>
                  <a:pt x="10595" y="1327"/>
                </a:lnTo>
                <a:lnTo>
                  <a:pt x="10153" y="1369"/>
                </a:lnTo>
                <a:cubicBezTo>
                  <a:pt x="9907" y="1388"/>
                  <a:pt x="9715" y="1434"/>
                  <a:pt x="9565" y="1517"/>
                </a:cubicBezTo>
                <a:cubicBezTo>
                  <a:pt x="9540" y="1530"/>
                  <a:pt x="9525" y="1543"/>
                  <a:pt x="9502" y="1559"/>
                </a:cubicBezTo>
                <a:cubicBezTo>
                  <a:pt x="9477" y="1577"/>
                  <a:pt x="9438" y="1583"/>
                  <a:pt x="9417" y="1601"/>
                </a:cubicBezTo>
                <a:cubicBezTo>
                  <a:pt x="9341" y="1665"/>
                  <a:pt x="9283" y="1759"/>
                  <a:pt x="9228" y="1854"/>
                </a:cubicBezTo>
                <a:cubicBezTo>
                  <a:pt x="9122" y="2089"/>
                  <a:pt x="9106" y="2489"/>
                  <a:pt x="9102" y="3518"/>
                </a:cubicBezTo>
                <a:cubicBezTo>
                  <a:pt x="9100" y="4184"/>
                  <a:pt x="9107" y="4558"/>
                  <a:pt x="9123" y="4782"/>
                </a:cubicBezTo>
                <a:cubicBezTo>
                  <a:pt x="9127" y="4838"/>
                  <a:pt x="9138" y="4889"/>
                  <a:pt x="9144" y="4929"/>
                </a:cubicBezTo>
                <a:cubicBezTo>
                  <a:pt x="9162" y="5050"/>
                  <a:pt x="9185" y="5109"/>
                  <a:pt x="9228" y="5182"/>
                </a:cubicBezTo>
                <a:cubicBezTo>
                  <a:pt x="9280" y="5270"/>
                  <a:pt x="9340" y="5353"/>
                  <a:pt x="9396" y="5414"/>
                </a:cubicBezTo>
                <a:cubicBezTo>
                  <a:pt x="9453" y="5474"/>
                  <a:pt x="9516" y="5523"/>
                  <a:pt x="9586" y="5561"/>
                </a:cubicBezTo>
                <a:cubicBezTo>
                  <a:pt x="9727" y="5639"/>
                  <a:pt x="9904" y="5670"/>
                  <a:pt x="10153" y="5687"/>
                </a:cubicBezTo>
                <a:lnTo>
                  <a:pt x="10595" y="5708"/>
                </a:lnTo>
                <a:lnTo>
                  <a:pt x="10616" y="6151"/>
                </a:lnTo>
                <a:cubicBezTo>
                  <a:pt x="10623" y="6306"/>
                  <a:pt x="10605" y="6461"/>
                  <a:pt x="10595" y="6593"/>
                </a:cubicBezTo>
                <a:cubicBezTo>
                  <a:pt x="10590" y="6659"/>
                  <a:pt x="10605" y="6702"/>
                  <a:pt x="10595" y="6762"/>
                </a:cubicBezTo>
                <a:cubicBezTo>
                  <a:pt x="10576" y="6883"/>
                  <a:pt x="10548" y="7000"/>
                  <a:pt x="10511" y="7099"/>
                </a:cubicBezTo>
                <a:cubicBezTo>
                  <a:pt x="10455" y="7249"/>
                  <a:pt x="10377" y="7390"/>
                  <a:pt x="10279" y="7499"/>
                </a:cubicBezTo>
                <a:cubicBezTo>
                  <a:pt x="10246" y="7535"/>
                  <a:pt x="10203" y="7556"/>
                  <a:pt x="10174" y="7583"/>
                </a:cubicBezTo>
                <a:cubicBezTo>
                  <a:pt x="9966" y="7775"/>
                  <a:pt x="9789" y="7764"/>
                  <a:pt x="9228" y="7604"/>
                </a:cubicBezTo>
                <a:cubicBezTo>
                  <a:pt x="9113" y="7570"/>
                  <a:pt x="8987" y="7542"/>
                  <a:pt x="8871" y="7520"/>
                </a:cubicBezTo>
                <a:cubicBezTo>
                  <a:pt x="8714" y="7491"/>
                  <a:pt x="8583" y="7483"/>
                  <a:pt x="8450" y="7499"/>
                </a:cubicBezTo>
                <a:cubicBezTo>
                  <a:pt x="8143" y="7558"/>
                  <a:pt x="7743" y="7798"/>
                  <a:pt x="7252" y="8236"/>
                </a:cubicBezTo>
                <a:cubicBezTo>
                  <a:pt x="7205" y="8278"/>
                  <a:pt x="7177" y="8317"/>
                  <a:pt x="7126" y="8363"/>
                </a:cubicBezTo>
                <a:cubicBezTo>
                  <a:pt x="6784" y="8680"/>
                  <a:pt x="6627" y="8776"/>
                  <a:pt x="6369" y="8784"/>
                </a:cubicBezTo>
                <a:cubicBezTo>
                  <a:pt x="6309" y="8786"/>
                  <a:pt x="6257" y="8769"/>
                  <a:pt x="6180" y="8763"/>
                </a:cubicBezTo>
                <a:lnTo>
                  <a:pt x="5907" y="8742"/>
                </a:lnTo>
                <a:lnTo>
                  <a:pt x="5823" y="8489"/>
                </a:lnTo>
                <a:lnTo>
                  <a:pt x="5781" y="8342"/>
                </a:lnTo>
                <a:cubicBezTo>
                  <a:pt x="5768" y="8293"/>
                  <a:pt x="5755" y="8245"/>
                  <a:pt x="5739" y="8194"/>
                </a:cubicBezTo>
                <a:cubicBezTo>
                  <a:pt x="5724" y="8147"/>
                  <a:pt x="5713" y="8094"/>
                  <a:pt x="5697" y="8047"/>
                </a:cubicBezTo>
                <a:cubicBezTo>
                  <a:pt x="5667" y="7963"/>
                  <a:pt x="5646" y="7894"/>
                  <a:pt x="5613" y="7815"/>
                </a:cubicBezTo>
                <a:cubicBezTo>
                  <a:pt x="5579" y="7730"/>
                  <a:pt x="5520" y="7654"/>
                  <a:pt x="5486" y="7583"/>
                </a:cubicBezTo>
                <a:cubicBezTo>
                  <a:pt x="5461" y="7533"/>
                  <a:pt x="5446" y="7475"/>
                  <a:pt x="5423" y="7436"/>
                </a:cubicBezTo>
                <a:cubicBezTo>
                  <a:pt x="5413" y="7419"/>
                  <a:pt x="5411" y="7387"/>
                  <a:pt x="5402" y="7373"/>
                </a:cubicBezTo>
                <a:cubicBezTo>
                  <a:pt x="5392" y="7358"/>
                  <a:pt x="5369" y="7362"/>
                  <a:pt x="5360" y="7351"/>
                </a:cubicBezTo>
                <a:cubicBezTo>
                  <a:pt x="5325" y="7325"/>
                  <a:pt x="5272" y="7334"/>
                  <a:pt x="5171" y="7394"/>
                </a:cubicBezTo>
                <a:cubicBezTo>
                  <a:pt x="5126" y="7420"/>
                  <a:pt x="5069" y="7453"/>
                  <a:pt x="5003" y="7499"/>
                </a:cubicBezTo>
                <a:cubicBezTo>
                  <a:pt x="4926" y="7586"/>
                  <a:pt x="4761" y="7683"/>
                  <a:pt x="4561" y="7752"/>
                </a:cubicBezTo>
                <a:cubicBezTo>
                  <a:pt x="4295" y="7864"/>
                  <a:pt x="4031" y="7914"/>
                  <a:pt x="3700" y="7920"/>
                </a:cubicBezTo>
                <a:cubicBezTo>
                  <a:pt x="3629" y="7921"/>
                  <a:pt x="3562" y="7906"/>
                  <a:pt x="3489" y="7899"/>
                </a:cubicBezTo>
                <a:cubicBezTo>
                  <a:pt x="3293" y="7894"/>
                  <a:pt x="3143" y="7869"/>
                  <a:pt x="2943" y="7794"/>
                </a:cubicBezTo>
                <a:cubicBezTo>
                  <a:pt x="2933" y="7790"/>
                  <a:pt x="2932" y="7777"/>
                  <a:pt x="2922" y="7773"/>
                </a:cubicBezTo>
                <a:cubicBezTo>
                  <a:pt x="2736" y="7708"/>
                  <a:pt x="2564" y="7620"/>
                  <a:pt x="2438" y="7520"/>
                </a:cubicBezTo>
                <a:cubicBezTo>
                  <a:pt x="2251" y="7373"/>
                  <a:pt x="2119" y="7425"/>
                  <a:pt x="1997" y="7667"/>
                </a:cubicBezTo>
                <a:cubicBezTo>
                  <a:pt x="1928" y="7803"/>
                  <a:pt x="1900" y="7803"/>
                  <a:pt x="1093" y="7794"/>
                </a:cubicBezTo>
                <a:lnTo>
                  <a:pt x="862" y="7794"/>
                </a:lnTo>
                <a:cubicBezTo>
                  <a:pt x="281" y="7795"/>
                  <a:pt x="239" y="7818"/>
                  <a:pt x="126" y="7962"/>
                </a:cubicBezTo>
                <a:cubicBezTo>
                  <a:pt x="18" y="8099"/>
                  <a:pt x="2" y="8371"/>
                  <a:pt x="0" y="12238"/>
                </a:cubicBezTo>
                <a:lnTo>
                  <a:pt x="0" y="14619"/>
                </a:lnTo>
                <a:cubicBezTo>
                  <a:pt x="2" y="21600"/>
                  <a:pt x="-9" y="21327"/>
                  <a:pt x="315" y="21507"/>
                </a:cubicBezTo>
                <a:cubicBezTo>
                  <a:pt x="359" y="21531"/>
                  <a:pt x="453" y="21557"/>
                  <a:pt x="588" y="21570"/>
                </a:cubicBezTo>
                <a:cubicBezTo>
                  <a:pt x="794" y="21585"/>
                  <a:pt x="1089" y="21590"/>
                  <a:pt x="1408" y="21591"/>
                </a:cubicBezTo>
                <a:cubicBezTo>
                  <a:pt x="1779" y="21593"/>
                  <a:pt x="2035" y="21592"/>
                  <a:pt x="2228" y="21570"/>
                </a:cubicBezTo>
                <a:cubicBezTo>
                  <a:pt x="2293" y="21563"/>
                  <a:pt x="2368" y="21538"/>
                  <a:pt x="2417" y="21528"/>
                </a:cubicBezTo>
                <a:cubicBezTo>
                  <a:pt x="2517" y="21506"/>
                  <a:pt x="2573" y="21482"/>
                  <a:pt x="2627" y="21444"/>
                </a:cubicBezTo>
                <a:cubicBezTo>
                  <a:pt x="2681" y="21405"/>
                  <a:pt x="2726" y="21356"/>
                  <a:pt x="2754" y="21296"/>
                </a:cubicBezTo>
                <a:cubicBezTo>
                  <a:pt x="2783" y="21235"/>
                  <a:pt x="2820" y="20807"/>
                  <a:pt x="2838" y="20348"/>
                </a:cubicBezTo>
                <a:lnTo>
                  <a:pt x="2880" y="19527"/>
                </a:lnTo>
                <a:lnTo>
                  <a:pt x="5739" y="19506"/>
                </a:lnTo>
                <a:cubicBezTo>
                  <a:pt x="7853" y="19494"/>
                  <a:pt x="8618" y="19495"/>
                  <a:pt x="8682" y="19548"/>
                </a:cubicBezTo>
                <a:cubicBezTo>
                  <a:pt x="8720" y="19580"/>
                  <a:pt x="8759" y="19595"/>
                  <a:pt x="8787" y="19590"/>
                </a:cubicBezTo>
                <a:cubicBezTo>
                  <a:pt x="8794" y="19586"/>
                  <a:pt x="8800" y="19595"/>
                  <a:pt x="8808" y="19590"/>
                </a:cubicBezTo>
                <a:cubicBezTo>
                  <a:pt x="8818" y="19584"/>
                  <a:pt x="8817" y="19575"/>
                  <a:pt x="8829" y="19569"/>
                </a:cubicBezTo>
                <a:cubicBezTo>
                  <a:pt x="8833" y="19566"/>
                  <a:pt x="8846" y="19552"/>
                  <a:pt x="8850" y="19548"/>
                </a:cubicBezTo>
                <a:cubicBezTo>
                  <a:pt x="8890" y="19509"/>
                  <a:pt x="9039" y="19485"/>
                  <a:pt x="9186" y="19485"/>
                </a:cubicBezTo>
                <a:cubicBezTo>
                  <a:pt x="9327" y="19485"/>
                  <a:pt x="9383" y="19479"/>
                  <a:pt x="9481" y="19590"/>
                </a:cubicBezTo>
                <a:cubicBezTo>
                  <a:pt x="9491" y="19602"/>
                  <a:pt x="9512" y="19617"/>
                  <a:pt x="9523" y="19632"/>
                </a:cubicBezTo>
                <a:cubicBezTo>
                  <a:pt x="9563" y="19679"/>
                  <a:pt x="9612" y="19745"/>
                  <a:pt x="9670" y="19843"/>
                </a:cubicBezTo>
                <a:cubicBezTo>
                  <a:pt x="9702" y="19895"/>
                  <a:pt x="9735" y="19983"/>
                  <a:pt x="9775" y="20053"/>
                </a:cubicBezTo>
                <a:cubicBezTo>
                  <a:pt x="9871" y="20218"/>
                  <a:pt x="9992" y="20401"/>
                  <a:pt x="10153" y="20685"/>
                </a:cubicBezTo>
                <a:cubicBezTo>
                  <a:pt x="10401" y="21122"/>
                  <a:pt x="10526" y="21349"/>
                  <a:pt x="10742" y="21465"/>
                </a:cubicBezTo>
                <a:cubicBezTo>
                  <a:pt x="10773" y="21480"/>
                  <a:pt x="10789" y="21495"/>
                  <a:pt x="10826" y="21507"/>
                </a:cubicBezTo>
                <a:cubicBezTo>
                  <a:pt x="11053" y="21579"/>
                  <a:pt x="11401" y="21590"/>
                  <a:pt x="12024" y="21591"/>
                </a:cubicBezTo>
                <a:cubicBezTo>
                  <a:pt x="12027" y="21591"/>
                  <a:pt x="12042" y="21591"/>
                  <a:pt x="12045" y="21591"/>
                </a:cubicBezTo>
                <a:cubicBezTo>
                  <a:pt x="12613" y="21590"/>
                  <a:pt x="13061" y="21560"/>
                  <a:pt x="13180" y="21528"/>
                </a:cubicBezTo>
                <a:cubicBezTo>
                  <a:pt x="13225" y="21507"/>
                  <a:pt x="13270" y="21482"/>
                  <a:pt x="13306" y="21444"/>
                </a:cubicBezTo>
                <a:cubicBezTo>
                  <a:pt x="13347" y="21401"/>
                  <a:pt x="13374" y="21344"/>
                  <a:pt x="13412" y="21296"/>
                </a:cubicBezTo>
                <a:cubicBezTo>
                  <a:pt x="13415" y="21289"/>
                  <a:pt x="13430" y="21302"/>
                  <a:pt x="13433" y="21296"/>
                </a:cubicBezTo>
                <a:cubicBezTo>
                  <a:pt x="13463" y="21238"/>
                  <a:pt x="13496" y="21181"/>
                  <a:pt x="13538" y="21149"/>
                </a:cubicBezTo>
                <a:cubicBezTo>
                  <a:pt x="13593" y="21109"/>
                  <a:pt x="13663" y="21081"/>
                  <a:pt x="13769" y="21064"/>
                </a:cubicBezTo>
                <a:cubicBezTo>
                  <a:pt x="13952" y="21035"/>
                  <a:pt x="14689" y="20656"/>
                  <a:pt x="15240" y="20306"/>
                </a:cubicBezTo>
                <a:cubicBezTo>
                  <a:pt x="15291" y="20274"/>
                  <a:pt x="15322" y="20250"/>
                  <a:pt x="15367" y="20222"/>
                </a:cubicBezTo>
                <a:cubicBezTo>
                  <a:pt x="15509" y="20128"/>
                  <a:pt x="15633" y="20041"/>
                  <a:pt x="15724" y="19969"/>
                </a:cubicBezTo>
                <a:cubicBezTo>
                  <a:pt x="15861" y="19860"/>
                  <a:pt x="15951" y="19728"/>
                  <a:pt x="16018" y="19590"/>
                </a:cubicBezTo>
                <a:cubicBezTo>
                  <a:pt x="16028" y="19571"/>
                  <a:pt x="16051" y="19546"/>
                  <a:pt x="16060" y="19527"/>
                </a:cubicBezTo>
                <a:cubicBezTo>
                  <a:pt x="16114" y="19394"/>
                  <a:pt x="16144" y="19252"/>
                  <a:pt x="16144" y="19084"/>
                </a:cubicBezTo>
                <a:cubicBezTo>
                  <a:pt x="16144" y="18916"/>
                  <a:pt x="16113" y="18755"/>
                  <a:pt x="16060" y="18621"/>
                </a:cubicBezTo>
                <a:cubicBezTo>
                  <a:pt x="16051" y="18602"/>
                  <a:pt x="16028" y="18597"/>
                  <a:pt x="16018" y="18579"/>
                </a:cubicBezTo>
                <a:cubicBezTo>
                  <a:pt x="16016" y="18573"/>
                  <a:pt x="16021" y="18564"/>
                  <a:pt x="16018" y="18558"/>
                </a:cubicBezTo>
                <a:cubicBezTo>
                  <a:pt x="15858" y="18261"/>
                  <a:pt x="15602" y="18085"/>
                  <a:pt x="15283" y="18031"/>
                </a:cubicBezTo>
                <a:cubicBezTo>
                  <a:pt x="15018" y="17992"/>
                  <a:pt x="14708" y="18023"/>
                  <a:pt x="14400" y="18179"/>
                </a:cubicBezTo>
                <a:cubicBezTo>
                  <a:pt x="14274" y="18243"/>
                  <a:pt x="14206" y="18284"/>
                  <a:pt x="14147" y="18305"/>
                </a:cubicBezTo>
                <a:cubicBezTo>
                  <a:pt x="14087" y="18327"/>
                  <a:pt x="14031" y="18343"/>
                  <a:pt x="14000" y="18326"/>
                </a:cubicBezTo>
                <a:cubicBezTo>
                  <a:pt x="13981" y="18315"/>
                  <a:pt x="13958" y="18288"/>
                  <a:pt x="13937" y="18263"/>
                </a:cubicBezTo>
                <a:cubicBezTo>
                  <a:pt x="13843" y="18154"/>
                  <a:pt x="13530" y="17623"/>
                  <a:pt x="13222" y="17083"/>
                </a:cubicBezTo>
                <a:cubicBezTo>
                  <a:pt x="13203" y="17049"/>
                  <a:pt x="13179" y="17012"/>
                  <a:pt x="13159" y="16978"/>
                </a:cubicBezTo>
                <a:cubicBezTo>
                  <a:pt x="12823" y="16405"/>
                  <a:pt x="12450" y="15759"/>
                  <a:pt x="12297" y="15503"/>
                </a:cubicBezTo>
                <a:cubicBezTo>
                  <a:pt x="12206" y="15349"/>
                  <a:pt x="11967" y="14950"/>
                  <a:pt x="11772" y="14619"/>
                </a:cubicBezTo>
                <a:cubicBezTo>
                  <a:pt x="11622" y="14365"/>
                  <a:pt x="11522" y="14199"/>
                  <a:pt x="11372" y="13945"/>
                </a:cubicBezTo>
                <a:cubicBezTo>
                  <a:pt x="10930" y="13192"/>
                  <a:pt x="10762" y="12926"/>
                  <a:pt x="10637" y="12849"/>
                </a:cubicBezTo>
                <a:cubicBezTo>
                  <a:pt x="10594" y="12828"/>
                  <a:pt x="10552" y="12822"/>
                  <a:pt x="10490" y="12807"/>
                </a:cubicBezTo>
                <a:cubicBezTo>
                  <a:pt x="10045" y="12702"/>
                  <a:pt x="9229" y="12490"/>
                  <a:pt x="8829" y="12365"/>
                </a:cubicBezTo>
                <a:lnTo>
                  <a:pt x="8703" y="12323"/>
                </a:lnTo>
                <a:cubicBezTo>
                  <a:pt x="8514" y="12272"/>
                  <a:pt x="8385" y="12240"/>
                  <a:pt x="8366" y="12238"/>
                </a:cubicBezTo>
                <a:cubicBezTo>
                  <a:pt x="8330" y="12236"/>
                  <a:pt x="7967" y="12287"/>
                  <a:pt x="7568" y="12365"/>
                </a:cubicBezTo>
                <a:cubicBezTo>
                  <a:pt x="7503" y="12378"/>
                  <a:pt x="7455" y="12397"/>
                  <a:pt x="7399" y="12407"/>
                </a:cubicBezTo>
                <a:cubicBezTo>
                  <a:pt x="7345" y="12417"/>
                  <a:pt x="7298" y="12420"/>
                  <a:pt x="7252" y="12428"/>
                </a:cubicBezTo>
                <a:cubicBezTo>
                  <a:pt x="7251" y="12428"/>
                  <a:pt x="7232" y="12427"/>
                  <a:pt x="7231" y="12428"/>
                </a:cubicBezTo>
                <a:cubicBezTo>
                  <a:pt x="7142" y="12442"/>
                  <a:pt x="7062" y="12463"/>
                  <a:pt x="7000" y="12470"/>
                </a:cubicBezTo>
                <a:cubicBezTo>
                  <a:pt x="6979" y="12472"/>
                  <a:pt x="6976" y="12469"/>
                  <a:pt x="6958" y="12470"/>
                </a:cubicBezTo>
                <a:cubicBezTo>
                  <a:pt x="6920" y="12472"/>
                  <a:pt x="6878" y="12472"/>
                  <a:pt x="6853" y="12470"/>
                </a:cubicBezTo>
                <a:cubicBezTo>
                  <a:pt x="6835" y="12469"/>
                  <a:pt x="6822" y="12473"/>
                  <a:pt x="6811" y="12470"/>
                </a:cubicBezTo>
                <a:cubicBezTo>
                  <a:pt x="6803" y="12467"/>
                  <a:pt x="6794" y="12452"/>
                  <a:pt x="6790" y="12449"/>
                </a:cubicBezTo>
                <a:cubicBezTo>
                  <a:pt x="6779" y="12438"/>
                  <a:pt x="6765" y="12413"/>
                  <a:pt x="6748" y="12365"/>
                </a:cubicBezTo>
                <a:cubicBezTo>
                  <a:pt x="6696" y="12219"/>
                  <a:pt x="6605" y="11920"/>
                  <a:pt x="6537" y="11628"/>
                </a:cubicBezTo>
                <a:cubicBezTo>
                  <a:pt x="6531" y="11605"/>
                  <a:pt x="6542" y="11584"/>
                  <a:pt x="6537" y="11564"/>
                </a:cubicBezTo>
                <a:cubicBezTo>
                  <a:pt x="6452" y="11196"/>
                  <a:pt x="6370" y="10840"/>
                  <a:pt x="6390" y="10806"/>
                </a:cubicBezTo>
                <a:cubicBezTo>
                  <a:pt x="6394" y="10800"/>
                  <a:pt x="6404" y="10789"/>
                  <a:pt x="6411" y="10785"/>
                </a:cubicBezTo>
                <a:cubicBezTo>
                  <a:pt x="6415" y="10781"/>
                  <a:pt x="6427" y="10787"/>
                  <a:pt x="6432" y="10785"/>
                </a:cubicBezTo>
                <a:cubicBezTo>
                  <a:pt x="6436" y="10783"/>
                  <a:pt x="6449" y="10786"/>
                  <a:pt x="6453" y="10785"/>
                </a:cubicBezTo>
                <a:cubicBezTo>
                  <a:pt x="6539" y="10750"/>
                  <a:pt x="6713" y="10783"/>
                  <a:pt x="6979" y="10890"/>
                </a:cubicBezTo>
                <a:cubicBezTo>
                  <a:pt x="7098" y="10935"/>
                  <a:pt x="7223" y="10991"/>
                  <a:pt x="7378" y="11059"/>
                </a:cubicBezTo>
                <a:cubicBezTo>
                  <a:pt x="7787" y="11242"/>
                  <a:pt x="8224" y="11414"/>
                  <a:pt x="8661" y="11564"/>
                </a:cubicBezTo>
                <a:cubicBezTo>
                  <a:pt x="8707" y="11580"/>
                  <a:pt x="8761" y="11591"/>
                  <a:pt x="8808" y="11606"/>
                </a:cubicBezTo>
                <a:cubicBezTo>
                  <a:pt x="8968" y="11661"/>
                  <a:pt x="9129" y="11705"/>
                  <a:pt x="9291" y="11754"/>
                </a:cubicBezTo>
                <a:cubicBezTo>
                  <a:pt x="9474" y="11808"/>
                  <a:pt x="9652" y="11873"/>
                  <a:pt x="9838" y="11922"/>
                </a:cubicBezTo>
                <a:cubicBezTo>
                  <a:pt x="9873" y="11931"/>
                  <a:pt x="9908" y="11935"/>
                  <a:pt x="9943" y="11944"/>
                </a:cubicBezTo>
                <a:cubicBezTo>
                  <a:pt x="10423" y="12068"/>
                  <a:pt x="10921" y="12175"/>
                  <a:pt x="11415" y="12259"/>
                </a:cubicBezTo>
                <a:cubicBezTo>
                  <a:pt x="11499" y="12274"/>
                  <a:pt x="11583" y="12288"/>
                  <a:pt x="11667" y="12302"/>
                </a:cubicBezTo>
                <a:cubicBezTo>
                  <a:pt x="12062" y="12362"/>
                  <a:pt x="12451" y="12397"/>
                  <a:pt x="12844" y="12428"/>
                </a:cubicBezTo>
                <a:cubicBezTo>
                  <a:pt x="13187" y="12455"/>
                  <a:pt x="13444" y="12492"/>
                  <a:pt x="13601" y="12512"/>
                </a:cubicBezTo>
                <a:lnTo>
                  <a:pt x="13811" y="12533"/>
                </a:lnTo>
                <a:lnTo>
                  <a:pt x="13811" y="12575"/>
                </a:lnTo>
                <a:cubicBezTo>
                  <a:pt x="13831" y="12626"/>
                  <a:pt x="13840" y="12717"/>
                  <a:pt x="13832" y="12849"/>
                </a:cubicBezTo>
                <a:cubicBezTo>
                  <a:pt x="13823" y="12979"/>
                  <a:pt x="13793" y="13057"/>
                  <a:pt x="13769" y="13102"/>
                </a:cubicBezTo>
                <a:cubicBezTo>
                  <a:pt x="13764" y="13111"/>
                  <a:pt x="13775" y="13117"/>
                  <a:pt x="13769" y="13123"/>
                </a:cubicBezTo>
                <a:cubicBezTo>
                  <a:pt x="13765" y="13127"/>
                  <a:pt x="13753" y="13120"/>
                  <a:pt x="13748" y="13123"/>
                </a:cubicBezTo>
                <a:cubicBezTo>
                  <a:pt x="13743" y="13127"/>
                  <a:pt x="13733" y="13141"/>
                  <a:pt x="13727" y="13144"/>
                </a:cubicBezTo>
                <a:cubicBezTo>
                  <a:pt x="13709" y="13153"/>
                  <a:pt x="13690" y="13161"/>
                  <a:pt x="13664" y="13165"/>
                </a:cubicBezTo>
                <a:cubicBezTo>
                  <a:pt x="13536" y="13183"/>
                  <a:pt x="13538" y="13208"/>
                  <a:pt x="13538" y="13565"/>
                </a:cubicBezTo>
                <a:cubicBezTo>
                  <a:pt x="13538" y="13629"/>
                  <a:pt x="13535" y="13684"/>
                  <a:pt x="13538" y="13734"/>
                </a:cubicBezTo>
                <a:cubicBezTo>
                  <a:pt x="13557" y="13854"/>
                  <a:pt x="13583" y="13972"/>
                  <a:pt x="13622" y="14071"/>
                </a:cubicBezTo>
                <a:cubicBezTo>
                  <a:pt x="13631" y="14086"/>
                  <a:pt x="13632" y="14099"/>
                  <a:pt x="13643" y="14113"/>
                </a:cubicBezTo>
                <a:cubicBezTo>
                  <a:pt x="13707" y="14194"/>
                  <a:pt x="13759" y="14281"/>
                  <a:pt x="13748" y="14303"/>
                </a:cubicBezTo>
                <a:cubicBezTo>
                  <a:pt x="13749" y="14326"/>
                  <a:pt x="14144" y="14339"/>
                  <a:pt x="14652" y="14345"/>
                </a:cubicBezTo>
                <a:cubicBezTo>
                  <a:pt x="15011" y="14349"/>
                  <a:pt x="15338" y="14370"/>
                  <a:pt x="15514" y="14387"/>
                </a:cubicBezTo>
                <a:lnTo>
                  <a:pt x="15661" y="14387"/>
                </a:lnTo>
                <a:lnTo>
                  <a:pt x="15661" y="14450"/>
                </a:lnTo>
                <a:cubicBezTo>
                  <a:pt x="15673" y="14493"/>
                  <a:pt x="15682" y="14559"/>
                  <a:pt x="15682" y="14640"/>
                </a:cubicBezTo>
                <a:cubicBezTo>
                  <a:pt x="15683" y="14660"/>
                  <a:pt x="15681" y="14689"/>
                  <a:pt x="15682" y="14703"/>
                </a:cubicBezTo>
                <a:cubicBezTo>
                  <a:pt x="15681" y="14716"/>
                  <a:pt x="15683" y="14711"/>
                  <a:pt x="15682" y="14724"/>
                </a:cubicBezTo>
                <a:lnTo>
                  <a:pt x="15682" y="14745"/>
                </a:lnTo>
                <a:cubicBezTo>
                  <a:pt x="15682" y="14826"/>
                  <a:pt x="15673" y="14892"/>
                  <a:pt x="15661" y="14935"/>
                </a:cubicBezTo>
                <a:lnTo>
                  <a:pt x="15661" y="14998"/>
                </a:lnTo>
                <a:lnTo>
                  <a:pt x="15346" y="15019"/>
                </a:lnTo>
                <a:cubicBezTo>
                  <a:pt x="15151" y="15031"/>
                  <a:pt x="14886" y="15037"/>
                  <a:pt x="14589" y="15040"/>
                </a:cubicBezTo>
                <a:cubicBezTo>
                  <a:pt x="14583" y="15040"/>
                  <a:pt x="14573" y="15040"/>
                  <a:pt x="14568" y="15040"/>
                </a:cubicBezTo>
                <a:cubicBezTo>
                  <a:pt x="14071" y="15058"/>
                  <a:pt x="13640" y="15078"/>
                  <a:pt x="13601" y="15103"/>
                </a:cubicBezTo>
                <a:cubicBezTo>
                  <a:pt x="13572" y="15122"/>
                  <a:pt x="13552" y="15200"/>
                  <a:pt x="13538" y="15272"/>
                </a:cubicBezTo>
                <a:lnTo>
                  <a:pt x="13538" y="15314"/>
                </a:lnTo>
                <a:cubicBezTo>
                  <a:pt x="13533" y="15407"/>
                  <a:pt x="13528" y="15479"/>
                  <a:pt x="13538" y="15524"/>
                </a:cubicBezTo>
                <a:cubicBezTo>
                  <a:pt x="13556" y="15591"/>
                  <a:pt x="13604" y="15619"/>
                  <a:pt x="13685" y="15651"/>
                </a:cubicBezTo>
                <a:cubicBezTo>
                  <a:pt x="13698" y="15656"/>
                  <a:pt x="13736" y="15667"/>
                  <a:pt x="13790" y="15672"/>
                </a:cubicBezTo>
                <a:cubicBezTo>
                  <a:pt x="13845" y="15676"/>
                  <a:pt x="13906" y="15669"/>
                  <a:pt x="14000" y="15672"/>
                </a:cubicBezTo>
                <a:cubicBezTo>
                  <a:pt x="14104" y="15677"/>
                  <a:pt x="14292" y="15690"/>
                  <a:pt x="14442" y="15693"/>
                </a:cubicBezTo>
                <a:cubicBezTo>
                  <a:pt x="14568" y="15696"/>
                  <a:pt x="14664" y="15690"/>
                  <a:pt x="14820" y="15693"/>
                </a:cubicBezTo>
                <a:cubicBezTo>
                  <a:pt x="15494" y="15703"/>
                  <a:pt x="16419" y="15714"/>
                  <a:pt x="17553" y="15714"/>
                </a:cubicBezTo>
                <a:cubicBezTo>
                  <a:pt x="18432" y="15714"/>
                  <a:pt x="19057" y="15717"/>
                  <a:pt x="19592" y="15714"/>
                </a:cubicBezTo>
                <a:cubicBezTo>
                  <a:pt x="19963" y="15712"/>
                  <a:pt x="20220" y="15698"/>
                  <a:pt x="20454" y="15693"/>
                </a:cubicBezTo>
                <a:cubicBezTo>
                  <a:pt x="21003" y="15680"/>
                  <a:pt x="21288" y="15659"/>
                  <a:pt x="21421" y="15609"/>
                </a:cubicBezTo>
                <a:cubicBezTo>
                  <a:pt x="21553" y="15511"/>
                  <a:pt x="21591" y="15320"/>
                  <a:pt x="21505" y="15166"/>
                </a:cubicBezTo>
                <a:cubicBezTo>
                  <a:pt x="21484" y="15140"/>
                  <a:pt x="21441" y="15120"/>
                  <a:pt x="21400" y="15103"/>
                </a:cubicBezTo>
                <a:cubicBezTo>
                  <a:pt x="21279" y="15066"/>
                  <a:pt x="21026" y="15058"/>
                  <a:pt x="20454" y="15040"/>
                </a:cubicBezTo>
                <a:cubicBezTo>
                  <a:pt x="20437" y="15040"/>
                  <a:pt x="20430" y="15040"/>
                  <a:pt x="20412" y="15040"/>
                </a:cubicBezTo>
                <a:cubicBezTo>
                  <a:pt x="19905" y="15040"/>
                  <a:pt x="19673" y="15022"/>
                  <a:pt x="19550" y="14998"/>
                </a:cubicBezTo>
                <a:lnTo>
                  <a:pt x="19424" y="14998"/>
                </a:lnTo>
                <a:lnTo>
                  <a:pt x="19424" y="14935"/>
                </a:lnTo>
                <a:cubicBezTo>
                  <a:pt x="19416" y="14925"/>
                  <a:pt x="19410" y="14926"/>
                  <a:pt x="19403" y="14914"/>
                </a:cubicBezTo>
                <a:cubicBezTo>
                  <a:pt x="19315" y="14748"/>
                  <a:pt x="19310" y="14419"/>
                  <a:pt x="19403" y="14387"/>
                </a:cubicBezTo>
                <a:cubicBezTo>
                  <a:pt x="19446" y="14373"/>
                  <a:pt x="19902" y="14355"/>
                  <a:pt x="20412" y="14345"/>
                </a:cubicBezTo>
                <a:cubicBezTo>
                  <a:pt x="20921" y="14335"/>
                  <a:pt x="21326" y="14287"/>
                  <a:pt x="21316" y="14261"/>
                </a:cubicBezTo>
                <a:cubicBezTo>
                  <a:pt x="21306" y="14234"/>
                  <a:pt x="21351" y="14160"/>
                  <a:pt x="21421" y="14071"/>
                </a:cubicBezTo>
                <a:cubicBezTo>
                  <a:pt x="21448" y="14036"/>
                  <a:pt x="21488" y="13989"/>
                  <a:pt x="21505" y="13903"/>
                </a:cubicBezTo>
                <a:cubicBezTo>
                  <a:pt x="21557" y="13568"/>
                  <a:pt x="21549" y="12404"/>
                  <a:pt x="21547" y="8110"/>
                </a:cubicBezTo>
                <a:cubicBezTo>
                  <a:pt x="21546" y="6877"/>
                  <a:pt x="21549" y="5970"/>
                  <a:pt x="21547" y="5203"/>
                </a:cubicBezTo>
                <a:cubicBezTo>
                  <a:pt x="21544" y="4695"/>
                  <a:pt x="21551" y="4249"/>
                  <a:pt x="21547" y="3876"/>
                </a:cubicBezTo>
                <a:cubicBezTo>
                  <a:pt x="21547" y="3829"/>
                  <a:pt x="21548" y="3751"/>
                  <a:pt x="21547" y="3707"/>
                </a:cubicBezTo>
                <a:cubicBezTo>
                  <a:pt x="21547" y="3696"/>
                  <a:pt x="21547" y="3697"/>
                  <a:pt x="21547" y="3686"/>
                </a:cubicBezTo>
                <a:cubicBezTo>
                  <a:pt x="21541" y="3217"/>
                  <a:pt x="21534" y="2856"/>
                  <a:pt x="21526" y="2612"/>
                </a:cubicBezTo>
                <a:cubicBezTo>
                  <a:pt x="21508" y="2265"/>
                  <a:pt x="21482" y="2181"/>
                  <a:pt x="21442" y="2106"/>
                </a:cubicBezTo>
                <a:cubicBezTo>
                  <a:pt x="21441" y="2104"/>
                  <a:pt x="21443" y="2087"/>
                  <a:pt x="21442" y="2085"/>
                </a:cubicBezTo>
                <a:cubicBezTo>
                  <a:pt x="21304" y="1871"/>
                  <a:pt x="20937" y="1883"/>
                  <a:pt x="17994" y="1854"/>
                </a:cubicBezTo>
                <a:lnTo>
                  <a:pt x="14862" y="1833"/>
                </a:lnTo>
                <a:lnTo>
                  <a:pt x="14862" y="1243"/>
                </a:lnTo>
                <a:lnTo>
                  <a:pt x="14862" y="653"/>
                </a:lnTo>
                <a:lnTo>
                  <a:pt x="15451" y="632"/>
                </a:lnTo>
                <a:cubicBezTo>
                  <a:pt x="15744" y="623"/>
                  <a:pt x="15911" y="613"/>
                  <a:pt x="15997" y="590"/>
                </a:cubicBezTo>
                <a:cubicBezTo>
                  <a:pt x="16018" y="584"/>
                  <a:pt x="16025" y="577"/>
                  <a:pt x="16039" y="569"/>
                </a:cubicBezTo>
                <a:cubicBezTo>
                  <a:pt x="16053" y="561"/>
                  <a:pt x="16071" y="559"/>
                  <a:pt x="16081" y="548"/>
                </a:cubicBezTo>
                <a:cubicBezTo>
                  <a:pt x="16100" y="525"/>
                  <a:pt x="16108" y="481"/>
                  <a:pt x="16123" y="442"/>
                </a:cubicBezTo>
                <a:cubicBezTo>
                  <a:pt x="16146" y="381"/>
                  <a:pt x="16150" y="343"/>
                  <a:pt x="16144" y="295"/>
                </a:cubicBezTo>
                <a:cubicBezTo>
                  <a:pt x="16139" y="248"/>
                  <a:pt x="16117" y="203"/>
                  <a:pt x="16081" y="147"/>
                </a:cubicBezTo>
                <a:lnTo>
                  <a:pt x="15997" y="0"/>
                </a:lnTo>
                <a:lnTo>
                  <a:pt x="12634" y="0"/>
                </a:lnTo>
                <a:close/>
                <a:moveTo>
                  <a:pt x="11267" y="653"/>
                </a:moveTo>
                <a:lnTo>
                  <a:pt x="12718" y="653"/>
                </a:lnTo>
                <a:lnTo>
                  <a:pt x="14168" y="653"/>
                </a:lnTo>
                <a:lnTo>
                  <a:pt x="14189" y="1222"/>
                </a:lnTo>
                <a:lnTo>
                  <a:pt x="14210" y="1790"/>
                </a:lnTo>
                <a:lnTo>
                  <a:pt x="13937" y="1917"/>
                </a:lnTo>
                <a:cubicBezTo>
                  <a:pt x="13755" y="1997"/>
                  <a:pt x="13619" y="2086"/>
                  <a:pt x="13580" y="2191"/>
                </a:cubicBezTo>
                <a:cubicBezTo>
                  <a:pt x="13541" y="2293"/>
                  <a:pt x="13538" y="3979"/>
                  <a:pt x="13538" y="6741"/>
                </a:cubicBezTo>
                <a:lnTo>
                  <a:pt x="13538" y="11122"/>
                </a:lnTo>
                <a:lnTo>
                  <a:pt x="13664" y="11143"/>
                </a:lnTo>
                <a:cubicBezTo>
                  <a:pt x="13786" y="11160"/>
                  <a:pt x="13811" y="11207"/>
                  <a:pt x="13811" y="11480"/>
                </a:cubicBezTo>
                <a:lnTo>
                  <a:pt x="13811" y="11775"/>
                </a:lnTo>
                <a:lnTo>
                  <a:pt x="13222" y="11796"/>
                </a:lnTo>
                <a:cubicBezTo>
                  <a:pt x="12500" y="11809"/>
                  <a:pt x="11382" y="11641"/>
                  <a:pt x="10258" y="11354"/>
                </a:cubicBezTo>
                <a:cubicBezTo>
                  <a:pt x="9245" y="11095"/>
                  <a:pt x="8782" y="10932"/>
                  <a:pt x="8766" y="10848"/>
                </a:cubicBezTo>
                <a:cubicBezTo>
                  <a:pt x="8759" y="10814"/>
                  <a:pt x="8878" y="10787"/>
                  <a:pt x="9039" y="10764"/>
                </a:cubicBezTo>
                <a:cubicBezTo>
                  <a:pt x="9583" y="10686"/>
                  <a:pt x="9879" y="10333"/>
                  <a:pt x="9880" y="9795"/>
                </a:cubicBezTo>
                <a:cubicBezTo>
                  <a:pt x="9880" y="9381"/>
                  <a:pt x="9729" y="9108"/>
                  <a:pt x="9396" y="8931"/>
                </a:cubicBezTo>
                <a:cubicBezTo>
                  <a:pt x="9167" y="8810"/>
                  <a:pt x="9024" y="8784"/>
                  <a:pt x="8450" y="8784"/>
                </a:cubicBezTo>
                <a:cubicBezTo>
                  <a:pt x="8084" y="8784"/>
                  <a:pt x="7776" y="8772"/>
                  <a:pt x="7757" y="8742"/>
                </a:cubicBezTo>
                <a:cubicBezTo>
                  <a:pt x="7718" y="8678"/>
                  <a:pt x="8297" y="8190"/>
                  <a:pt x="8492" y="8131"/>
                </a:cubicBezTo>
                <a:cubicBezTo>
                  <a:pt x="8566" y="8109"/>
                  <a:pt x="8831" y="8146"/>
                  <a:pt x="9081" y="8215"/>
                </a:cubicBezTo>
                <a:cubicBezTo>
                  <a:pt x="10108" y="8500"/>
                  <a:pt x="10638" y="8313"/>
                  <a:pt x="11036" y="7499"/>
                </a:cubicBezTo>
                <a:cubicBezTo>
                  <a:pt x="11176" y="7211"/>
                  <a:pt x="11194" y="7057"/>
                  <a:pt x="11225" y="6446"/>
                </a:cubicBezTo>
                <a:lnTo>
                  <a:pt x="11267" y="5708"/>
                </a:lnTo>
                <a:lnTo>
                  <a:pt x="11709" y="5687"/>
                </a:lnTo>
                <a:cubicBezTo>
                  <a:pt x="12241" y="5649"/>
                  <a:pt x="12504" y="5515"/>
                  <a:pt x="12676" y="5161"/>
                </a:cubicBezTo>
                <a:cubicBezTo>
                  <a:pt x="12794" y="4916"/>
                  <a:pt x="12800" y="4793"/>
                  <a:pt x="12781" y="3433"/>
                </a:cubicBezTo>
                <a:cubicBezTo>
                  <a:pt x="12763" y="2079"/>
                  <a:pt x="12753" y="1971"/>
                  <a:pt x="12634" y="1812"/>
                </a:cubicBezTo>
                <a:cubicBezTo>
                  <a:pt x="12395" y="1491"/>
                  <a:pt x="12207" y="1406"/>
                  <a:pt x="11730" y="1369"/>
                </a:cubicBezTo>
                <a:lnTo>
                  <a:pt x="11267" y="1327"/>
                </a:lnTo>
                <a:lnTo>
                  <a:pt x="11267" y="990"/>
                </a:lnTo>
                <a:lnTo>
                  <a:pt x="11267" y="653"/>
                </a:lnTo>
                <a:close/>
                <a:moveTo>
                  <a:pt x="3679" y="3581"/>
                </a:moveTo>
                <a:cubicBezTo>
                  <a:pt x="3453" y="3580"/>
                  <a:pt x="3233" y="3605"/>
                  <a:pt x="3090" y="3665"/>
                </a:cubicBezTo>
                <a:cubicBezTo>
                  <a:pt x="2952" y="3723"/>
                  <a:pt x="2826" y="3803"/>
                  <a:pt x="2712" y="3897"/>
                </a:cubicBezTo>
                <a:cubicBezTo>
                  <a:pt x="2684" y="3920"/>
                  <a:pt x="2655" y="3956"/>
                  <a:pt x="2627" y="3981"/>
                </a:cubicBezTo>
                <a:cubicBezTo>
                  <a:pt x="2365" y="4229"/>
                  <a:pt x="2166" y="4561"/>
                  <a:pt x="2081" y="4929"/>
                </a:cubicBezTo>
                <a:cubicBezTo>
                  <a:pt x="2064" y="5036"/>
                  <a:pt x="2067" y="5134"/>
                  <a:pt x="2060" y="5245"/>
                </a:cubicBezTo>
                <a:cubicBezTo>
                  <a:pt x="2051" y="5392"/>
                  <a:pt x="2054" y="5523"/>
                  <a:pt x="2060" y="5624"/>
                </a:cubicBezTo>
                <a:cubicBezTo>
                  <a:pt x="2078" y="5784"/>
                  <a:pt x="2107" y="5933"/>
                  <a:pt x="2165" y="6088"/>
                </a:cubicBezTo>
                <a:cubicBezTo>
                  <a:pt x="2315" y="6484"/>
                  <a:pt x="2625" y="6846"/>
                  <a:pt x="2964" y="7036"/>
                </a:cubicBezTo>
                <a:cubicBezTo>
                  <a:pt x="2985" y="7047"/>
                  <a:pt x="3006" y="7068"/>
                  <a:pt x="3027" y="7078"/>
                </a:cubicBezTo>
                <a:cubicBezTo>
                  <a:pt x="3080" y="7104"/>
                  <a:pt x="3144" y="7125"/>
                  <a:pt x="3195" y="7141"/>
                </a:cubicBezTo>
                <a:cubicBezTo>
                  <a:pt x="3234" y="7153"/>
                  <a:pt x="3263" y="7153"/>
                  <a:pt x="3300" y="7162"/>
                </a:cubicBezTo>
                <a:cubicBezTo>
                  <a:pt x="3357" y="7177"/>
                  <a:pt x="3415" y="7195"/>
                  <a:pt x="3468" y="7204"/>
                </a:cubicBezTo>
                <a:cubicBezTo>
                  <a:pt x="3490" y="7207"/>
                  <a:pt x="3510" y="7222"/>
                  <a:pt x="3531" y="7225"/>
                </a:cubicBezTo>
                <a:cubicBezTo>
                  <a:pt x="3557" y="7228"/>
                  <a:pt x="3590" y="7223"/>
                  <a:pt x="3615" y="7225"/>
                </a:cubicBezTo>
                <a:cubicBezTo>
                  <a:pt x="3619" y="7225"/>
                  <a:pt x="3631" y="7225"/>
                  <a:pt x="3636" y="7225"/>
                </a:cubicBezTo>
                <a:cubicBezTo>
                  <a:pt x="3675" y="7228"/>
                  <a:pt x="3703" y="7225"/>
                  <a:pt x="3742" y="7225"/>
                </a:cubicBezTo>
                <a:cubicBezTo>
                  <a:pt x="3828" y="7222"/>
                  <a:pt x="3926" y="7224"/>
                  <a:pt x="4015" y="7204"/>
                </a:cubicBezTo>
                <a:cubicBezTo>
                  <a:pt x="4044" y="7198"/>
                  <a:pt x="4070" y="7170"/>
                  <a:pt x="4099" y="7162"/>
                </a:cubicBezTo>
                <a:cubicBezTo>
                  <a:pt x="4115" y="7157"/>
                  <a:pt x="4125" y="7167"/>
                  <a:pt x="4141" y="7162"/>
                </a:cubicBezTo>
                <a:cubicBezTo>
                  <a:pt x="4188" y="7148"/>
                  <a:pt x="4239" y="7138"/>
                  <a:pt x="4288" y="7120"/>
                </a:cubicBezTo>
                <a:cubicBezTo>
                  <a:pt x="4322" y="7107"/>
                  <a:pt x="4360" y="7094"/>
                  <a:pt x="4393" y="7078"/>
                </a:cubicBezTo>
                <a:cubicBezTo>
                  <a:pt x="4717" y="6916"/>
                  <a:pt x="4998" y="6609"/>
                  <a:pt x="5171" y="6256"/>
                </a:cubicBezTo>
                <a:cubicBezTo>
                  <a:pt x="5255" y="6085"/>
                  <a:pt x="5292" y="5897"/>
                  <a:pt x="5318" y="5687"/>
                </a:cubicBezTo>
                <a:cubicBezTo>
                  <a:pt x="5351" y="5324"/>
                  <a:pt x="5310" y="4908"/>
                  <a:pt x="5192" y="4592"/>
                </a:cubicBezTo>
                <a:cubicBezTo>
                  <a:pt x="5056" y="4284"/>
                  <a:pt x="4738" y="3936"/>
                  <a:pt x="4435" y="3749"/>
                </a:cubicBezTo>
                <a:cubicBezTo>
                  <a:pt x="4295" y="3673"/>
                  <a:pt x="4142" y="3631"/>
                  <a:pt x="3973" y="3602"/>
                </a:cubicBezTo>
                <a:cubicBezTo>
                  <a:pt x="3881" y="3590"/>
                  <a:pt x="3779" y="3581"/>
                  <a:pt x="3679" y="3581"/>
                </a:cubicBezTo>
                <a:close/>
                <a:moveTo>
                  <a:pt x="16334" y="14387"/>
                </a:moveTo>
                <a:lnTo>
                  <a:pt x="17511" y="14387"/>
                </a:lnTo>
                <a:lnTo>
                  <a:pt x="18688" y="14387"/>
                </a:lnTo>
                <a:lnTo>
                  <a:pt x="18688" y="14703"/>
                </a:lnTo>
                <a:lnTo>
                  <a:pt x="18688" y="14998"/>
                </a:lnTo>
                <a:lnTo>
                  <a:pt x="17532" y="15019"/>
                </a:lnTo>
                <a:cubicBezTo>
                  <a:pt x="16246" y="15038"/>
                  <a:pt x="16278" y="15049"/>
                  <a:pt x="16313" y="14619"/>
                </a:cubicBezTo>
                <a:lnTo>
                  <a:pt x="16334" y="14387"/>
                </a:lnTo>
                <a:close/>
              </a:path>
            </a:pathLst>
          </a:custGeom>
          <a:ln w="12700">
            <a:miter lim="400000"/>
          </a:ln>
        </p:spPr>
      </p:pic>
      <p:pic>
        <p:nvPicPr>
          <p:cNvPr id="696" name="Imagen" descr="Imagen"/>
          <p:cNvPicPr>
            <a:picLocks noChangeAspect="1"/>
          </p:cNvPicPr>
          <p:nvPr/>
        </p:nvPicPr>
        <p:blipFill>
          <a:blip r:embed="rId2"/>
          <a:stretch>
            <a:fillRect/>
          </a:stretch>
        </p:blipFill>
        <p:spPr>
          <a:xfrm>
            <a:off x="3431018" y="4287001"/>
            <a:ext cx="406988" cy="406987"/>
          </a:xfrm>
          <a:prstGeom prst="rect">
            <a:avLst/>
          </a:prstGeom>
          <a:ln w="12700">
            <a:miter lim="400000"/>
          </a:ln>
        </p:spPr>
      </p:pic>
      <p:sp>
        <p:nvSpPr>
          <p:cNvPr id="697" name="Enfermedad renal crónica por Fabry  0.01%.*"/>
          <p:cNvSpPr txBox="1"/>
          <p:nvPr/>
        </p:nvSpPr>
        <p:spPr>
          <a:xfrm>
            <a:off x="3444408" y="3185550"/>
            <a:ext cx="431008"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58a</a:t>
            </a:r>
          </a:p>
        </p:txBody>
      </p:sp>
      <p:pic>
        <p:nvPicPr>
          <p:cNvPr id="698" name="Imagen" descr="Imagen"/>
          <p:cNvPicPr>
            <a:picLocks noChangeAspect="1"/>
          </p:cNvPicPr>
          <p:nvPr/>
        </p:nvPicPr>
        <p:blipFill>
          <a:blip r:embed="rId5"/>
          <a:stretch>
            <a:fillRect/>
          </a:stretch>
        </p:blipFill>
        <p:spPr>
          <a:xfrm>
            <a:off x="3452193" y="4830223"/>
            <a:ext cx="406988" cy="406987"/>
          </a:xfrm>
          <a:prstGeom prst="rect">
            <a:avLst/>
          </a:prstGeom>
          <a:ln w="12700">
            <a:miter lim="400000"/>
          </a:ln>
        </p:spPr>
      </p:pic>
      <p:pic>
        <p:nvPicPr>
          <p:cNvPr id="699" name="Imagen" descr="Imagen"/>
          <p:cNvPicPr>
            <a:picLocks noChangeAspect="1"/>
          </p:cNvPicPr>
          <p:nvPr/>
        </p:nvPicPr>
        <p:blipFill>
          <a:blip r:embed="rId6"/>
          <a:stretch>
            <a:fillRect/>
          </a:stretch>
        </p:blipFill>
        <p:spPr>
          <a:xfrm>
            <a:off x="6477952" y="3565446"/>
            <a:ext cx="406987" cy="406987"/>
          </a:xfrm>
          <a:prstGeom prst="rect">
            <a:avLst/>
          </a:prstGeom>
          <a:ln w="12700">
            <a:miter lim="400000"/>
          </a:ln>
        </p:spPr>
      </p:pic>
      <p:pic>
        <p:nvPicPr>
          <p:cNvPr id="700" name="Imagen" descr="Imagen"/>
          <p:cNvPicPr>
            <a:picLocks noChangeAspect="1"/>
          </p:cNvPicPr>
          <p:nvPr/>
        </p:nvPicPr>
        <p:blipFill>
          <a:blip r:embed="rId2"/>
          <a:stretch>
            <a:fillRect/>
          </a:stretch>
        </p:blipFill>
        <p:spPr>
          <a:xfrm>
            <a:off x="6477952" y="3996601"/>
            <a:ext cx="406987" cy="406987"/>
          </a:xfrm>
          <a:prstGeom prst="rect">
            <a:avLst/>
          </a:prstGeom>
          <a:ln w="12700">
            <a:miter lim="400000"/>
          </a:ln>
        </p:spPr>
      </p:pic>
      <p:pic>
        <p:nvPicPr>
          <p:cNvPr id="701" name="Imagen" descr="Imagen"/>
          <p:cNvPicPr>
            <a:picLocks noChangeAspect="1"/>
          </p:cNvPicPr>
          <p:nvPr/>
        </p:nvPicPr>
        <p:blipFill>
          <a:blip r:embed="rId7"/>
          <a:stretch>
            <a:fillRect/>
          </a:stretch>
        </p:blipFill>
        <p:spPr>
          <a:xfrm>
            <a:off x="9466308" y="3751047"/>
            <a:ext cx="406987" cy="406987"/>
          </a:xfrm>
          <a:prstGeom prst="rect">
            <a:avLst/>
          </a:prstGeom>
          <a:ln w="12700">
            <a:miter lim="400000"/>
          </a:ln>
        </p:spPr>
      </p:pic>
      <p:sp>
        <p:nvSpPr>
          <p:cNvPr id="702" name="Enfermedad renal crónica por Fabry  0.01%.*"/>
          <p:cNvSpPr txBox="1"/>
          <p:nvPr/>
        </p:nvSpPr>
        <p:spPr>
          <a:xfrm>
            <a:off x="7333389" y="638923"/>
            <a:ext cx="2691478" cy="7076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457200">
              <a:spcBef>
                <a:spcPts val="1200"/>
              </a:spcBef>
              <a:defRPr sz="1700" b="1" i="1">
                <a:latin typeface="Arial"/>
                <a:ea typeface="Arial"/>
                <a:cs typeface="Arial"/>
                <a:sym typeface="Arial"/>
              </a:defRPr>
            </a:pPr>
            <a:r>
              <a:rPr dirty="0"/>
              <a:t>c.427G&gt;A (p.Ala143Thr) </a:t>
            </a:r>
          </a:p>
          <a:p>
            <a:pPr algn="ctr" defTabSz="457200">
              <a:spcBef>
                <a:spcPts val="1200"/>
              </a:spcBef>
              <a:defRPr sz="1700" b="1" i="1">
                <a:latin typeface="Arial"/>
                <a:ea typeface="Arial"/>
                <a:cs typeface="Arial"/>
                <a:sym typeface="Arial"/>
              </a:defRPr>
            </a:pPr>
            <a:r>
              <a:rPr dirty="0"/>
              <a:t>VUS (Late Onset)</a:t>
            </a:r>
          </a:p>
        </p:txBody>
      </p:sp>
      <p:sp>
        <p:nvSpPr>
          <p:cNvPr id="703" name="Enfermedad renal crónica por Fabry  0.01%.*"/>
          <p:cNvSpPr txBox="1"/>
          <p:nvPr/>
        </p:nvSpPr>
        <p:spPr>
          <a:xfrm>
            <a:off x="3426868" y="1476281"/>
            <a:ext cx="968480" cy="22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200">
                <a:latin typeface="Arial"/>
                <a:ea typeface="Arial"/>
                <a:cs typeface="Arial"/>
                <a:sym typeface="Arial"/>
              </a:defRPr>
            </a:lvl1pPr>
          </a:lstStyle>
          <a:p>
            <a:r>
              <a:rPr dirty="0"/>
              <a:t>a-Gal 0.87</a:t>
            </a:r>
          </a:p>
        </p:txBody>
      </p:sp>
      <p:sp>
        <p:nvSpPr>
          <p:cNvPr id="704" name="Enfermedad renal crónica por Fabry  0.01%.*"/>
          <p:cNvSpPr txBox="1"/>
          <p:nvPr/>
        </p:nvSpPr>
        <p:spPr>
          <a:xfrm>
            <a:off x="11223519" y="3281810"/>
            <a:ext cx="968481" cy="22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200">
                <a:latin typeface="Arial"/>
                <a:ea typeface="Arial"/>
                <a:cs typeface="Arial"/>
                <a:sym typeface="Arial"/>
              </a:defRPr>
            </a:lvl1pPr>
          </a:lstStyle>
          <a:p>
            <a:r>
              <a:t>a-Gal 4.93</a:t>
            </a:r>
          </a:p>
        </p:txBody>
      </p:sp>
      <p:sp>
        <p:nvSpPr>
          <p:cNvPr id="705" name="Enfermedad renal crónica por Fabry  0.01%.*"/>
          <p:cNvSpPr txBox="1"/>
          <p:nvPr/>
        </p:nvSpPr>
        <p:spPr>
          <a:xfrm>
            <a:off x="6296359" y="3234729"/>
            <a:ext cx="770173" cy="22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200">
                <a:latin typeface="Arial"/>
                <a:ea typeface="Arial"/>
                <a:cs typeface="Arial"/>
                <a:sym typeface="Arial"/>
              </a:defRPr>
            </a:lvl1pPr>
          </a:lstStyle>
          <a:p>
            <a:r>
              <a:t>a-Gal 3.06</a:t>
            </a:r>
          </a:p>
        </p:txBody>
      </p:sp>
      <p:sp>
        <p:nvSpPr>
          <p:cNvPr id="706" name="Enfermedad renal crónica por Fabry  0.01%.*"/>
          <p:cNvSpPr txBox="1"/>
          <p:nvPr/>
        </p:nvSpPr>
        <p:spPr>
          <a:xfrm>
            <a:off x="7279566" y="3234729"/>
            <a:ext cx="968480" cy="22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200">
                <a:latin typeface="Arial"/>
                <a:ea typeface="Arial"/>
                <a:cs typeface="Arial"/>
                <a:sym typeface="Arial"/>
              </a:defRPr>
            </a:lvl1pPr>
          </a:lstStyle>
          <a:p>
            <a:r>
              <a:t>a-Gal 5.77</a:t>
            </a:r>
          </a:p>
        </p:txBody>
      </p:sp>
      <p:sp>
        <p:nvSpPr>
          <p:cNvPr id="707" name="Enfermedad renal crónica por Fabry  0.01%.*"/>
          <p:cNvSpPr txBox="1"/>
          <p:nvPr/>
        </p:nvSpPr>
        <p:spPr>
          <a:xfrm>
            <a:off x="8269323" y="3234729"/>
            <a:ext cx="968480" cy="22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200">
                <a:latin typeface="Arial"/>
                <a:ea typeface="Arial"/>
                <a:cs typeface="Arial"/>
                <a:sym typeface="Arial"/>
              </a:defRPr>
            </a:lvl1pPr>
          </a:lstStyle>
          <a:p>
            <a:r>
              <a:t>a-Gal 5.37</a:t>
            </a:r>
          </a:p>
        </p:txBody>
      </p:sp>
      <p:sp>
        <p:nvSpPr>
          <p:cNvPr id="708" name="Enfermedad renal crónica por Fabry  0.01%.*"/>
          <p:cNvSpPr txBox="1"/>
          <p:nvPr/>
        </p:nvSpPr>
        <p:spPr>
          <a:xfrm>
            <a:off x="3276294" y="3428243"/>
            <a:ext cx="968481" cy="404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200">
                <a:latin typeface="Arial"/>
                <a:ea typeface="Arial"/>
                <a:cs typeface="Arial"/>
                <a:sym typeface="Arial"/>
              </a:defRPr>
            </a:pPr>
            <a:r>
              <a:t>GL3: 2.88</a:t>
            </a:r>
            <a:br/>
            <a:r>
              <a:t>Liso-GL3 -</a:t>
            </a:r>
          </a:p>
        </p:txBody>
      </p:sp>
      <p:sp>
        <p:nvSpPr>
          <p:cNvPr id="709" name="Enfermedad renal crónica por Fabry  0.01%.*"/>
          <p:cNvSpPr txBox="1"/>
          <p:nvPr/>
        </p:nvSpPr>
        <p:spPr>
          <a:xfrm>
            <a:off x="9314276" y="3234728"/>
            <a:ext cx="968481" cy="4049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200">
                <a:latin typeface="Arial"/>
                <a:ea typeface="Arial"/>
                <a:cs typeface="Arial"/>
                <a:sym typeface="Arial"/>
              </a:defRPr>
            </a:pPr>
            <a:r>
              <a:t>GL3: 2.85</a:t>
            </a:r>
            <a:br/>
            <a:r>
              <a:t>Liso-GL3 -</a:t>
            </a:r>
          </a:p>
        </p:txBody>
      </p:sp>
      <p:sp>
        <p:nvSpPr>
          <p:cNvPr id="710" name="Enfermedad renal crónica por Fabry  0.01%.*"/>
          <p:cNvSpPr txBox="1"/>
          <p:nvPr/>
        </p:nvSpPr>
        <p:spPr>
          <a:xfrm>
            <a:off x="5277930" y="3192910"/>
            <a:ext cx="968481" cy="404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200">
                <a:latin typeface="Arial"/>
                <a:ea typeface="Arial"/>
                <a:cs typeface="Arial"/>
                <a:sym typeface="Arial"/>
              </a:defRPr>
            </a:pPr>
            <a:r>
              <a:t>GL3: 1.68</a:t>
            </a:r>
            <a:br/>
            <a:r>
              <a:t>Liso-GL3 -</a:t>
            </a:r>
          </a:p>
        </p:txBody>
      </p:sp>
      <p:sp>
        <p:nvSpPr>
          <p:cNvPr id="711" name="Enfermedad renal crónica por Fabry  0.01%.*"/>
          <p:cNvSpPr txBox="1"/>
          <p:nvPr/>
        </p:nvSpPr>
        <p:spPr>
          <a:xfrm>
            <a:off x="10243702" y="3234728"/>
            <a:ext cx="968480" cy="4049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200">
                <a:latin typeface="Arial"/>
                <a:ea typeface="Arial"/>
                <a:cs typeface="Arial"/>
                <a:sym typeface="Arial"/>
              </a:defRPr>
            </a:pPr>
            <a:r>
              <a:t>GL3: 2.51</a:t>
            </a:r>
            <a:br/>
            <a:r>
              <a:t>Liso-GL3 -</a:t>
            </a:r>
          </a:p>
        </p:txBody>
      </p:sp>
      <p:sp>
        <p:nvSpPr>
          <p:cNvPr id="712" name="Enfermedad renal crónica por Fabry  0.01%.*"/>
          <p:cNvSpPr txBox="1"/>
          <p:nvPr/>
        </p:nvSpPr>
        <p:spPr>
          <a:xfrm>
            <a:off x="4254682" y="3234728"/>
            <a:ext cx="968481" cy="4049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200">
                <a:latin typeface="Arial"/>
                <a:ea typeface="Arial"/>
                <a:cs typeface="Arial"/>
                <a:sym typeface="Arial"/>
              </a:defRPr>
            </a:pPr>
            <a:r>
              <a:t>GL3: 1.42</a:t>
            </a:r>
            <a:br/>
            <a:r>
              <a:t>Liso-GL3 -</a:t>
            </a:r>
          </a:p>
        </p:txBody>
      </p:sp>
      <p:sp>
        <p:nvSpPr>
          <p:cNvPr id="713" name="Estrella"/>
          <p:cNvSpPr/>
          <p:nvPr/>
        </p:nvSpPr>
        <p:spPr>
          <a:xfrm>
            <a:off x="3019296" y="2734934"/>
            <a:ext cx="341603" cy="276758"/>
          </a:xfrm>
          <a:prstGeom prst="star5">
            <a:avLst>
              <a:gd name="adj" fmla="val 19100"/>
              <a:gd name="hf" fmla="val 105146"/>
              <a:gd name="vf" fmla="val 110557"/>
            </a:avLst>
          </a:prstGeom>
          <a:solidFill>
            <a:srgbClr val="FFFC20"/>
          </a:solidFill>
          <a:ln w="19050">
            <a:solidFill>
              <a:schemeClr val="accent2"/>
            </a:solidFill>
            <a:miter/>
          </a:ln>
        </p:spPr>
        <p:txBody>
          <a:bodyPr lIns="45719" rIns="45719" anchor="ctr"/>
          <a:lstStyle/>
          <a:p>
            <a:endParaRPr/>
          </a:p>
        </p:txBody>
      </p:sp>
      <p:sp>
        <p:nvSpPr>
          <p:cNvPr id="3" name="Línea">
            <a:extLst>
              <a:ext uri="{FF2B5EF4-FFF2-40B4-BE49-F238E27FC236}">
                <a16:creationId xmlns:a16="http://schemas.microsoft.com/office/drawing/2014/main" id="{126743F7-8DAE-7B73-6D14-7A592C9F6F1E}"/>
              </a:ext>
            </a:extLst>
          </p:cNvPr>
          <p:cNvSpPr/>
          <p:nvPr/>
        </p:nvSpPr>
        <p:spPr>
          <a:xfrm flipV="1">
            <a:off x="1665314" y="815213"/>
            <a:ext cx="1" cy="1310725"/>
          </a:xfrm>
          <a:prstGeom prst="line">
            <a:avLst/>
          </a:prstGeom>
          <a:ln w="38100">
            <a:solidFill>
              <a:srgbClr val="535353"/>
            </a:solidFill>
            <a:miter/>
          </a:ln>
        </p:spPr>
        <p:txBody>
          <a:bodyPr lIns="45719" rIns="45719"/>
          <a:lstStyle/>
          <a:p>
            <a:endParaRPr/>
          </a:p>
        </p:txBody>
      </p:sp>
      <p:sp>
        <p:nvSpPr>
          <p:cNvPr id="4" name="Línea">
            <a:extLst>
              <a:ext uri="{FF2B5EF4-FFF2-40B4-BE49-F238E27FC236}">
                <a16:creationId xmlns:a16="http://schemas.microsoft.com/office/drawing/2014/main" id="{79A411A7-C143-680D-20F4-6B71DDAC194D}"/>
              </a:ext>
            </a:extLst>
          </p:cNvPr>
          <p:cNvSpPr/>
          <p:nvPr/>
        </p:nvSpPr>
        <p:spPr>
          <a:xfrm flipH="1" flipV="1">
            <a:off x="1134419" y="807505"/>
            <a:ext cx="2156245" cy="0"/>
          </a:xfrm>
          <a:prstGeom prst="line">
            <a:avLst/>
          </a:prstGeom>
          <a:ln w="38100">
            <a:solidFill>
              <a:srgbClr val="535353"/>
            </a:solidFill>
            <a:miter/>
          </a:ln>
        </p:spPr>
        <p:txBody>
          <a:bodyPr lIns="45719" rIns="45719"/>
          <a:lstStyle/>
          <a:p>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 name="Línea"/>
          <p:cNvSpPr/>
          <p:nvPr/>
        </p:nvSpPr>
        <p:spPr>
          <a:xfrm flipH="1">
            <a:off x="2459139" y="3832840"/>
            <a:ext cx="590875" cy="1"/>
          </a:xfrm>
          <a:prstGeom prst="line">
            <a:avLst/>
          </a:prstGeom>
          <a:ln w="38100">
            <a:solidFill>
              <a:srgbClr val="535353"/>
            </a:solidFill>
            <a:miter/>
          </a:ln>
        </p:spPr>
        <p:txBody>
          <a:bodyPr lIns="45719" rIns="45719"/>
          <a:lstStyle/>
          <a:p>
            <a:endParaRPr/>
          </a:p>
        </p:txBody>
      </p:sp>
      <p:sp>
        <p:nvSpPr>
          <p:cNvPr id="716" name="Línea"/>
          <p:cNvSpPr/>
          <p:nvPr/>
        </p:nvSpPr>
        <p:spPr>
          <a:xfrm flipV="1">
            <a:off x="2715515" y="3851699"/>
            <a:ext cx="1" cy="1218521"/>
          </a:xfrm>
          <a:prstGeom prst="line">
            <a:avLst/>
          </a:prstGeom>
          <a:ln w="38100">
            <a:solidFill>
              <a:srgbClr val="535353"/>
            </a:solidFill>
            <a:miter/>
          </a:ln>
        </p:spPr>
        <p:txBody>
          <a:bodyPr lIns="45719" rIns="45719"/>
          <a:lstStyle/>
          <a:p>
            <a:endParaRPr/>
          </a:p>
        </p:txBody>
      </p:sp>
      <p:sp>
        <p:nvSpPr>
          <p:cNvPr id="717" name="Línea"/>
          <p:cNvSpPr/>
          <p:nvPr/>
        </p:nvSpPr>
        <p:spPr>
          <a:xfrm flipH="1">
            <a:off x="3003775" y="2780625"/>
            <a:ext cx="590875" cy="1"/>
          </a:xfrm>
          <a:prstGeom prst="line">
            <a:avLst/>
          </a:prstGeom>
          <a:ln w="38100">
            <a:solidFill>
              <a:srgbClr val="535353"/>
            </a:solidFill>
            <a:miter/>
          </a:ln>
        </p:spPr>
        <p:txBody>
          <a:bodyPr lIns="45719" rIns="45719"/>
          <a:lstStyle/>
          <a:p>
            <a:endParaRPr/>
          </a:p>
        </p:txBody>
      </p:sp>
      <p:sp>
        <p:nvSpPr>
          <p:cNvPr id="718" name="Línea"/>
          <p:cNvSpPr/>
          <p:nvPr/>
        </p:nvSpPr>
        <p:spPr>
          <a:xfrm flipH="1" flipV="1">
            <a:off x="5375719" y="761976"/>
            <a:ext cx="1679179" cy="1"/>
          </a:xfrm>
          <a:prstGeom prst="line">
            <a:avLst/>
          </a:prstGeom>
          <a:ln w="38100">
            <a:solidFill>
              <a:srgbClr val="535353"/>
            </a:solidFill>
            <a:miter/>
          </a:ln>
        </p:spPr>
        <p:txBody>
          <a:bodyPr lIns="45719" rIns="45719"/>
          <a:lstStyle/>
          <a:p>
            <a:endParaRPr/>
          </a:p>
        </p:txBody>
      </p:sp>
      <p:sp>
        <p:nvSpPr>
          <p:cNvPr id="719" name="Rectángulo"/>
          <p:cNvSpPr/>
          <p:nvPr/>
        </p:nvSpPr>
        <p:spPr>
          <a:xfrm>
            <a:off x="4904388" y="538646"/>
            <a:ext cx="478750" cy="472061"/>
          </a:xfrm>
          <a:prstGeom prst="rect">
            <a:avLst/>
          </a:prstGeom>
          <a:solidFill>
            <a:srgbClr val="FFFFFF"/>
          </a:solidFill>
          <a:ln w="19050">
            <a:solidFill>
              <a:srgbClr val="000000"/>
            </a:solidFill>
            <a:miter/>
          </a:ln>
        </p:spPr>
        <p:txBody>
          <a:bodyPr lIns="45719" rIns="45719" anchor="ctr"/>
          <a:lstStyle/>
          <a:p>
            <a:endParaRPr/>
          </a:p>
        </p:txBody>
      </p:sp>
      <p:sp>
        <p:nvSpPr>
          <p:cNvPr id="720" name="Óvalo"/>
          <p:cNvSpPr/>
          <p:nvPr/>
        </p:nvSpPr>
        <p:spPr>
          <a:xfrm>
            <a:off x="6955673" y="538646"/>
            <a:ext cx="478750" cy="472061"/>
          </a:xfrm>
          <a:prstGeom prst="ellipse">
            <a:avLst/>
          </a:prstGeom>
          <a:solidFill>
            <a:srgbClr val="FFFFFF"/>
          </a:solidFill>
          <a:ln w="19050">
            <a:solidFill>
              <a:srgbClr val="000000"/>
            </a:solidFill>
            <a:miter/>
          </a:ln>
        </p:spPr>
        <p:txBody>
          <a:bodyPr lIns="45719" rIns="45719" anchor="ctr"/>
          <a:lstStyle/>
          <a:p>
            <a:endParaRPr/>
          </a:p>
        </p:txBody>
      </p:sp>
      <p:sp>
        <p:nvSpPr>
          <p:cNvPr id="721" name="Línea"/>
          <p:cNvSpPr/>
          <p:nvPr/>
        </p:nvSpPr>
        <p:spPr>
          <a:xfrm flipV="1">
            <a:off x="6169405" y="752021"/>
            <a:ext cx="1" cy="1310725"/>
          </a:xfrm>
          <a:prstGeom prst="line">
            <a:avLst/>
          </a:prstGeom>
          <a:ln w="38100">
            <a:solidFill>
              <a:srgbClr val="535353"/>
            </a:solidFill>
            <a:miter/>
          </a:ln>
        </p:spPr>
        <p:txBody>
          <a:bodyPr lIns="45719" rIns="45719"/>
          <a:lstStyle/>
          <a:p>
            <a:endParaRPr/>
          </a:p>
        </p:txBody>
      </p:sp>
      <p:sp>
        <p:nvSpPr>
          <p:cNvPr id="722" name="Línea"/>
          <p:cNvSpPr/>
          <p:nvPr/>
        </p:nvSpPr>
        <p:spPr>
          <a:xfrm flipH="1" flipV="1">
            <a:off x="3749293" y="2056171"/>
            <a:ext cx="4940195" cy="1"/>
          </a:xfrm>
          <a:prstGeom prst="line">
            <a:avLst/>
          </a:prstGeom>
          <a:ln w="38100">
            <a:solidFill>
              <a:srgbClr val="535353"/>
            </a:solidFill>
            <a:miter/>
          </a:ln>
        </p:spPr>
        <p:txBody>
          <a:bodyPr lIns="45719" rIns="45719"/>
          <a:lstStyle/>
          <a:p>
            <a:endParaRPr/>
          </a:p>
        </p:txBody>
      </p:sp>
      <p:sp>
        <p:nvSpPr>
          <p:cNvPr id="723" name="Línea"/>
          <p:cNvSpPr/>
          <p:nvPr/>
        </p:nvSpPr>
        <p:spPr>
          <a:xfrm flipV="1">
            <a:off x="3765726" y="2042717"/>
            <a:ext cx="1" cy="491111"/>
          </a:xfrm>
          <a:prstGeom prst="line">
            <a:avLst/>
          </a:prstGeom>
          <a:ln w="38100">
            <a:solidFill>
              <a:srgbClr val="535353"/>
            </a:solidFill>
            <a:miter/>
          </a:ln>
        </p:spPr>
        <p:txBody>
          <a:bodyPr lIns="45719" rIns="45719"/>
          <a:lstStyle/>
          <a:p>
            <a:endParaRPr/>
          </a:p>
        </p:txBody>
      </p:sp>
      <p:sp>
        <p:nvSpPr>
          <p:cNvPr id="724" name="Línea"/>
          <p:cNvSpPr/>
          <p:nvPr/>
        </p:nvSpPr>
        <p:spPr>
          <a:xfrm flipV="1">
            <a:off x="5388241" y="2063440"/>
            <a:ext cx="1" cy="491111"/>
          </a:xfrm>
          <a:prstGeom prst="line">
            <a:avLst/>
          </a:prstGeom>
          <a:ln w="38100">
            <a:solidFill>
              <a:srgbClr val="535353"/>
            </a:solidFill>
            <a:miter/>
          </a:ln>
        </p:spPr>
        <p:txBody>
          <a:bodyPr lIns="45719" rIns="45719"/>
          <a:lstStyle/>
          <a:p>
            <a:endParaRPr/>
          </a:p>
        </p:txBody>
      </p:sp>
      <p:sp>
        <p:nvSpPr>
          <p:cNvPr id="725" name="Línea"/>
          <p:cNvSpPr/>
          <p:nvPr/>
        </p:nvSpPr>
        <p:spPr>
          <a:xfrm flipV="1">
            <a:off x="7010756" y="2041696"/>
            <a:ext cx="1" cy="491111"/>
          </a:xfrm>
          <a:prstGeom prst="line">
            <a:avLst/>
          </a:prstGeom>
          <a:ln w="38100">
            <a:solidFill>
              <a:srgbClr val="535353"/>
            </a:solidFill>
            <a:miter/>
          </a:ln>
        </p:spPr>
        <p:txBody>
          <a:bodyPr lIns="45719" rIns="45719"/>
          <a:lstStyle/>
          <a:p>
            <a:endParaRPr/>
          </a:p>
        </p:txBody>
      </p:sp>
      <p:sp>
        <p:nvSpPr>
          <p:cNvPr id="726" name="Línea"/>
          <p:cNvSpPr/>
          <p:nvPr/>
        </p:nvSpPr>
        <p:spPr>
          <a:xfrm flipV="1">
            <a:off x="8670754" y="2039796"/>
            <a:ext cx="1" cy="491111"/>
          </a:xfrm>
          <a:prstGeom prst="line">
            <a:avLst/>
          </a:prstGeom>
          <a:ln w="38100">
            <a:solidFill>
              <a:srgbClr val="535353"/>
            </a:solidFill>
            <a:miter/>
          </a:ln>
        </p:spPr>
        <p:txBody>
          <a:bodyPr lIns="45719" rIns="45719"/>
          <a:lstStyle/>
          <a:p>
            <a:endParaRPr/>
          </a:p>
        </p:txBody>
      </p:sp>
      <p:sp>
        <p:nvSpPr>
          <p:cNvPr id="727" name="Óvalo"/>
          <p:cNvSpPr/>
          <p:nvPr/>
        </p:nvSpPr>
        <p:spPr>
          <a:xfrm>
            <a:off x="3526351" y="2524152"/>
            <a:ext cx="478750" cy="472061"/>
          </a:xfrm>
          <a:prstGeom prst="ellipse">
            <a:avLst/>
          </a:prstGeom>
          <a:solidFill>
            <a:srgbClr val="000000"/>
          </a:solidFill>
          <a:ln w="19050">
            <a:solidFill>
              <a:srgbClr val="000000"/>
            </a:solidFill>
            <a:miter/>
          </a:ln>
        </p:spPr>
        <p:txBody>
          <a:bodyPr lIns="45719" rIns="45719" anchor="ctr"/>
          <a:lstStyle/>
          <a:p>
            <a:endParaRPr/>
          </a:p>
        </p:txBody>
      </p:sp>
      <p:sp>
        <p:nvSpPr>
          <p:cNvPr id="728" name="Óvalo"/>
          <p:cNvSpPr/>
          <p:nvPr/>
        </p:nvSpPr>
        <p:spPr>
          <a:xfrm>
            <a:off x="5148867" y="2544875"/>
            <a:ext cx="478749" cy="472061"/>
          </a:xfrm>
          <a:prstGeom prst="ellipse">
            <a:avLst/>
          </a:prstGeom>
          <a:solidFill>
            <a:srgbClr val="000000"/>
          </a:solidFill>
          <a:ln w="19050">
            <a:solidFill>
              <a:srgbClr val="000000"/>
            </a:solidFill>
            <a:miter/>
          </a:ln>
        </p:spPr>
        <p:txBody>
          <a:bodyPr lIns="45719" rIns="45719" anchor="ctr"/>
          <a:lstStyle/>
          <a:p>
            <a:endParaRPr/>
          </a:p>
        </p:txBody>
      </p:sp>
      <p:sp>
        <p:nvSpPr>
          <p:cNvPr id="729" name="Óvalo"/>
          <p:cNvSpPr/>
          <p:nvPr/>
        </p:nvSpPr>
        <p:spPr>
          <a:xfrm>
            <a:off x="6771382" y="2523132"/>
            <a:ext cx="478750" cy="472061"/>
          </a:xfrm>
          <a:prstGeom prst="ellipse">
            <a:avLst/>
          </a:prstGeom>
          <a:solidFill>
            <a:srgbClr val="000000"/>
          </a:solidFill>
          <a:ln w="19050">
            <a:solidFill>
              <a:srgbClr val="000000"/>
            </a:solidFill>
            <a:miter/>
          </a:ln>
        </p:spPr>
        <p:txBody>
          <a:bodyPr lIns="45719" rIns="45719" anchor="ctr"/>
          <a:lstStyle/>
          <a:p>
            <a:endParaRPr/>
          </a:p>
        </p:txBody>
      </p:sp>
      <p:sp>
        <p:nvSpPr>
          <p:cNvPr id="730" name="Óvalo"/>
          <p:cNvSpPr/>
          <p:nvPr/>
        </p:nvSpPr>
        <p:spPr>
          <a:xfrm>
            <a:off x="8444080" y="2521231"/>
            <a:ext cx="478750" cy="472061"/>
          </a:xfrm>
          <a:prstGeom prst="ellipse">
            <a:avLst/>
          </a:prstGeom>
          <a:solidFill>
            <a:srgbClr val="000000"/>
          </a:solidFill>
          <a:ln w="19050">
            <a:solidFill>
              <a:srgbClr val="000000"/>
            </a:solidFill>
            <a:miter/>
          </a:ln>
        </p:spPr>
        <p:txBody>
          <a:bodyPr lIns="45719" rIns="45719" anchor="ctr"/>
          <a:lstStyle/>
          <a:p>
            <a:endParaRPr/>
          </a:p>
        </p:txBody>
      </p:sp>
      <p:sp>
        <p:nvSpPr>
          <p:cNvPr id="731" name="Enfermedad renal crónica por Fabry  0.01%.*"/>
          <p:cNvSpPr txBox="1"/>
          <p:nvPr/>
        </p:nvSpPr>
        <p:spPr>
          <a:xfrm>
            <a:off x="5240875" y="3477743"/>
            <a:ext cx="431008" cy="2394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64 a</a:t>
            </a:r>
          </a:p>
        </p:txBody>
      </p:sp>
      <p:pic>
        <p:nvPicPr>
          <p:cNvPr id="732" name="Imagen" descr="Imagen"/>
          <p:cNvPicPr>
            <a:picLocks noChangeAspect="1"/>
          </p:cNvPicPr>
          <p:nvPr/>
        </p:nvPicPr>
        <p:blipFill>
          <a:blip r:embed="rId2"/>
          <a:stretch>
            <a:fillRect/>
          </a:stretch>
        </p:blipFill>
        <p:spPr>
          <a:xfrm>
            <a:off x="4942565" y="4656657"/>
            <a:ext cx="406987" cy="406987"/>
          </a:xfrm>
          <a:prstGeom prst="rect">
            <a:avLst/>
          </a:prstGeom>
          <a:ln w="12700">
            <a:miter lim="400000"/>
          </a:ln>
        </p:spPr>
      </p:pic>
      <p:sp>
        <p:nvSpPr>
          <p:cNvPr id="733" name="Enfermedad renal crónica por Fabry  0.01%.*"/>
          <p:cNvSpPr txBox="1"/>
          <p:nvPr/>
        </p:nvSpPr>
        <p:spPr>
          <a:xfrm>
            <a:off x="149166" y="568141"/>
            <a:ext cx="3785948" cy="3876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457200">
              <a:spcBef>
                <a:spcPts val="1200"/>
              </a:spcBef>
              <a:defRPr sz="2300" b="1" i="1">
                <a:latin typeface="Arial"/>
                <a:ea typeface="Arial"/>
                <a:cs typeface="Arial"/>
                <a:sym typeface="Arial"/>
              </a:defRPr>
            </a:lvl1pPr>
          </a:lstStyle>
          <a:p>
            <a:r>
              <a:t>c.1088G&gt;A, p(Arg363His) </a:t>
            </a:r>
          </a:p>
        </p:txBody>
      </p:sp>
      <p:sp>
        <p:nvSpPr>
          <p:cNvPr id="734" name="Enfermedad renal crónica por Fabry  0.01%.*"/>
          <p:cNvSpPr txBox="1"/>
          <p:nvPr/>
        </p:nvSpPr>
        <p:spPr>
          <a:xfrm>
            <a:off x="5240875" y="3821390"/>
            <a:ext cx="1374346" cy="4692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200">
                <a:latin typeface="Arial"/>
                <a:ea typeface="Arial"/>
                <a:cs typeface="Arial"/>
                <a:sym typeface="Arial"/>
              </a:defRPr>
            </a:pPr>
            <a:r>
              <a:rPr sz="1000"/>
              <a:t>Liso-GL3: 1.1 (2021)</a:t>
            </a:r>
            <a:br>
              <a:rPr sz="1000"/>
            </a:br>
            <a:r>
              <a:rPr sz="1000"/>
              <a:t>Liso-GL3: 0.30 (2023)</a:t>
            </a:r>
            <a:br>
              <a:rPr sz="1000"/>
            </a:br>
            <a:r>
              <a:rPr sz="1000"/>
              <a:t>Liso-GL3: 0.30 (2024)</a:t>
            </a:r>
          </a:p>
        </p:txBody>
      </p:sp>
      <p:sp>
        <p:nvSpPr>
          <p:cNvPr id="735" name="Enfermedad renal crónica por Fabry  0.01%.*"/>
          <p:cNvSpPr txBox="1"/>
          <p:nvPr/>
        </p:nvSpPr>
        <p:spPr>
          <a:xfrm>
            <a:off x="12899135" y="5595532"/>
            <a:ext cx="968480" cy="2271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200">
                <a:latin typeface="Arial"/>
                <a:ea typeface="Arial"/>
                <a:cs typeface="Arial"/>
                <a:sym typeface="Arial"/>
              </a:defRPr>
            </a:lvl1pPr>
          </a:lstStyle>
          <a:p>
            <a:r>
              <a:t>a-Gal 4.93</a:t>
            </a:r>
          </a:p>
        </p:txBody>
      </p:sp>
      <p:sp>
        <p:nvSpPr>
          <p:cNvPr id="736" name="Estrella"/>
          <p:cNvSpPr/>
          <p:nvPr/>
        </p:nvSpPr>
        <p:spPr>
          <a:xfrm>
            <a:off x="2080932" y="4876551"/>
            <a:ext cx="341604" cy="276758"/>
          </a:xfrm>
          <a:prstGeom prst="star5">
            <a:avLst>
              <a:gd name="adj" fmla="val 19100"/>
              <a:gd name="hf" fmla="val 105146"/>
              <a:gd name="vf" fmla="val 110557"/>
            </a:avLst>
          </a:prstGeom>
          <a:solidFill>
            <a:srgbClr val="FFFC20"/>
          </a:solidFill>
          <a:ln w="19050">
            <a:solidFill>
              <a:schemeClr val="accent2"/>
            </a:solidFill>
            <a:miter/>
          </a:ln>
        </p:spPr>
        <p:txBody>
          <a:bodyPr lIns="45719" rIns="45719" anchor="ctr"/>
          <a:lstStyle/>
          <a:p>
            <a:endParaRPr/>
          </a:p>
        </p:txBody>
      </p:sp>
      <p:sp>
        <p:nvSpPr>
          <p:cNvPr id="737" name="†"/>
          <p:cNvSpPr txBox="1"/>
          <p:nvPr/>
        </p:nvSpPr>
        <p:spPr>
          <a:xfrm>
            <a:off x="5076837" y="1070503"/>
            <a:ext cx="315973" cy="3752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457200">
              <a:defRPr sz="2000">
                <a:solidFill>
                  <a:srgbClr val="FFFFFF"/>
                </a:solidFill>
                <a:latin typeface="Arial"/>
                <a:ea typeface="Arial"/>
                <a:cs typeface="Arial"/>
                <a:sym typeface="Arial"/>
              </a:defRPr>
            </a:pPr>
            <a:r>
              <a:t>†</a:t>
            </a:r>
            <a:r>
              <a:rPr>
                <a:solidFill>
                  <a:srgbClr val="E8E8E8"/>
                </a:solidFill>
              </a:rPr>
              <a:t> </a:t>
            </a:r>
          </a:p>
        </p:txBody>
      </p:sp>
      <p:sp>
        <p:nvSpPr>
          <p:cNvPr id="738" name="†"/>
          <p:cNvSpPr txBox="1"/>
          <p:nvPr/>
        </p:nvSpPr>
        <p:spPr>
          <a:xfrm>
            <a:off x="7037061" y="1070503"/>
            <a:ext cx="315973" cy="3752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457200">
              <a:defRPr sz="2000">
                <a:solidFill>
                  <a:srgbClr val="FFFFFF"/>
                </a:solidFill>
                <a:latin typeface="Arial"/>
                <a:ea typeface="Arial"/>
                <a:cs typeface="Arial"/>
                <a:sym typeface="Arial"/>
              </a:defRPr>
            </a:pPr>
            <a:r>
              <a:t>†</a:t>
            </a:r>
            <a:r>
              <a:rPr>
                <a:solidFill>
                  <a:srgbClr val="E8E8E8"/>
                </a:solidFill>
              </a:rPr>
              <a:t> </a:t>
            </a:r>
          </a:p>
        </p:txBody>
      </p:sp>
      <p:sp>
        <p:nvSpPr>
          <p:cNvPr id="739" name="Rectángulo"/>
          <p:cNvSpPr/>
          <p:nvPr/>
        </p:nvSpPr>
        <p:spPr>
          <a:xfrm>
            <a:off x="2515202" y="2544595"/>
            <a:ext cx="478749" cy="472061"/>
          </a:xfrm>
          <a:prstGeom prst="rect">
            <a:avLst/>
          </a:prstGeom>
          <a:solidFill>
            <a:srgbClr val="FFFFFF"/>
          </a:solidFill>
          <a:ln w="19050">
            <a:solidFill>
              <a:srgbClr val="000000"/>
            </a:solidFill>
            <a:miter/>
          </a:ln>
        </p:spPr>
        <p:txBody>
          <a:bodyPr lIns="45719" rIns="45719" anchor="ctr"/>
          <a:lstStyle/>
          <a:p>
            <a:endParaRPr/>
          </a:p>
        </p:txBody>
      </p:sp>
      <p:sp>
        <p:nvSpPr>
          <p:cNvPr id="740" name="Línea"/>
          <p:cNvSpPr/>
          <p:nvPr/>
        </p:nvSpPr>
        <p:spPr>
          <a:xfrm flipV="1">
            <a:off x="3260151" y="2773638"/>
            <a:ext cx="1" cy="796558"/>
          </a:xfrm>
          <a:prstGeom prst="line">
            <a:avLst/>
          </a:prstGeom>
          <a:ln w="38100">
            <a:solidFill>
              <a:srgbClr val="535353"/>
            </a:solidFill>
            <a:miter/>
          </a:ln>
        </p:spPr>
        <p:txBody>
          <a:bodyPr lIns="45719" rIns="45719"/>
          <a:lstStyle/>
          <a:p>
            <a:endParaRPr/>
          </a:p>
        </p:txBody>
      </p:sp>
      <p:sp>
        <p:nvSpPr>
          <p:cNvPr id="741" name="Óvalo"/>
          <p:cNvSpPr/>
          <p:nvPr/>
        </p:nvSpPr>
        <p:spPr>
          <a:xfrm>
            <a:off x="3020777" y="3541779"/>
            <a:ext cx="478749" cy="472061"/>
          </a:xfrm>
          <a:prstGeom prst="ellipse">
            <a:avLst/>
          </a:prstGeom>
          <a:solidFill>
            <a:srgbClr val="000000"/>
          </a:solidFill>
          <a:ln w="19050">
            <a:solidFill>
              <a:srgbClr val="000000"/>
            </a:solidFill>
            <a:miter/>
          </a:ln>
        </p:spPr>
        <p:txBody>
          <a:bodyPr lIns="45719" rIns="45719" anchor="ctr"/>
          <a:lstStyle/>
          <a:p>
            <a:endParaRPr/>
          </a:p>
        </p:txBody>
      </p:sp>
      <p:sp>
        <p:nvSpPr>
          <p:cNvPr id="742" name="Rectángulo"/>
          <p:cNvSpPr/>
          <p:nvPr/>
        </p:nvSpPr>
        <p:spPr>
          <a:xfrm>
            <a:off x="1967746" y="3541779"/>
            <a:ext cx="478750" cy="472061"/>
          </a:xfrm>
          <a:prstGeom prst="rect">
            <a:avLst/>
          </a:prstGeom>
          <a:solidFill>
            <a:srgbClr val="FFFFFF"/>
          </a:solidFill>
          <a:ln w="19050">
            <a:solidFill>
              <a:srgbClr val="000000"/>
            </a:solidFill>
            <a:miter/>
          </a:ln>
        </p:spPr>
        <p:txBody>
          <a:bodyPr lIns="45719" rIns="45719" anchor="ctr"/>
          <a:lstStyle/>
          <a:p>
            <a:endParaRPr/>
          </a:p>
        </p:txBody>
      </p:sp>
      <p:sp>
        <p:nvSpPr>
          <p:cNvPr id="743" name="Rectángulo"/>
          <p:cNvSpPr/>
          <p:nvPr/>
        </p:nvSpPr>
        <p:spPr>
          <a:xfrm>
            <a:off x="2476140" y="4776997"/>
            <a:ext cx="478750" cy="472061"/>
          </a:xfrm>
          <a:prstGeom prst="rect">
            <a:avLst/>
          </a:prstGeom>
          <a:solidFill>
            <a:srgbClr val="000000"/>
          </a:solidFill>
          <a:ln w="19050">
            <a:solidFill>
              <a:srgbClr val="000000"/>
            </a:solidFill>
            <a:miter/>
          </a:ln>
        </p:spPr>
        <p:txBody>
          <a:bodyPr lIns="45719" rIns="45719" anchor="ctr"/>
          <a:lstStyle/>
          <a:p>
            <a:endParaRPr/>
          </a:p>
        </p:txBody>
      </p:sp>
      <p:sp>
        <p:nvSpPr>
          <p:cNvPr id="744" name="Línea"/>
          <p:cNvSpPr/>
          <p:nvPr/>
        </p:nvSpPr>
        <p:spPr>
          <a:xfrm>
            <a:off x="3950016" y="2933096"/>
            <a:ext cx="1208511" cy="688728"/>
          </a:xfrm>
          <a:prstGeom prst="line">
            <a:avLst/>
          </a:prstGeom>
          <a:ln w="19050">
            <a:solidFill>
              <a:srgbClr val="000000"/>
            </a:solidFill>
            <a:miter/>
            <a:tailEnd type="triangle"/>
          </a:ln>
        </p:spPr>
        <p:txBody>
          <a:bodyPr lIns="45719" rIns="45719"/>
          <a:lstStyle/>
          <a:p>
            <a:endParaRPr/>
          </a:p>
        </p:txBody>
      </p:sp>
      <p:sp>
        <p:nvSpPr>
          <p:cNvPr id="745" name="Enfermedad renal crónica por Fabry  0.01%.*"/>
          <p:cNvSpPr txBox="1"/>
          <p:nvPr/>
        </p:nvSpPr>
        <p:spPr>
          <a:xfrm>
            <a:off x="5240875" y="4308874"/>
            <a:ext cx="1374346" cy="3295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200">
                <a:latin typeface="Arial"/>
                <a:ea typeface="Arial"/>
                <a:cs typeface="Arial"/>
                <a:sym typeface="Arial"/>
              </a:defRPr>
            </a:pPr>
            <a:r>
              <a:rPr sz="1000"/>
              <a:t>GL3: 2.87 (2023)</a:t>
            </a:r>
            <a:br>
              <a:rPr sz="1000"/>
            </a:br>
            <a:r>
              <a:rPr sz="1000"/>
              <a:t>GL3: 1.96 (2024)</a:t>
            </a:r>
          </a:p>
        </p:txBody>
      </p:sp>
      <p:pic>
        <p:nvPicPr>
          <p:cNvPr id="746" name="Imagen" descr="Imagen"/>
          <p:cNvPicPr>
            <a:picLocks noChangeAspect="1"/>
          </p:cNvPicPr>
          <p:nvPr/>
        </p:nvPicPr>
        <p:blipFill>
          <a:blip r:embed="rId3"/>
          <a:srcRect l="27" r="684" b="754"/>
          <a:stretch>
            <a:fillRect/>
          </a:stretch>
        </p:blipFill>
        <p:spPr>
          <a:xfrm>
            <a:off x="5405784" y="4656657"/>
            <a:ext cx="293622" cy="407202"/>
          </a:xfrm>
          <a:custGeom>
            <a:avLst/>
            <a:gdLst/>
            <a:ahLst/>
            <a:cxnLst>
              <a:cxn ang="0">
                <a:pos x="wd2" y="hd2"/>
              </a:cxn>
              <a:cxn ang="5400000">
                <a:pos x="wd2" y="hd2"/>
              </a:cxn>
              <a:cxn ang="10800000">
                <a:pos x="wd2" y="hd2"/>
              </a:cxn>
              <a:cxn ang="16200000">
                <a:pos x="wd2" y="hd2"/>
              </a:cxn>
            </a:cxnLst>
            <a:rect l="0" t="0" r="r" b="b"/>
            <a:pathLst>
              <a:path w="21488" h="21595" extrusionOk="0">
                <a:moveTo>
                  <a:pt x="11818" y="0"/>
                </a:moveTo>
                <a:cubicBezTo>
                  <a:pt x="11234" y="0"/>
                  <a:pt x="11081" y="41"/>
                  <a:pt x="10831" y="210"/>
                </a:cubicBezTo>
                <a:cubicBezTo>
                  <a:pt x="10665" y="320"/>
                  <a:pt x="10540" y="464"/>
                  <a:pt x="10540" y="547"/>
                </a:cubicBezTo>
                <a:cubicBezTo>
                  <a:pt x="10540" y="631"/>
                  <a:pt x="10449" y="781"/>
                  <a:pt x="10366" y="863"/>
                </a:cubicBezTo>
                <a:cubicBezTo>
                  <a:pt x="10227" y="1002"/>
                  <a:pt x="10221" y="981"/>
                  <a:pt x="9988" y="695"/>
                </a:cubicBezTo>
                <a:cubicBezTo>
                  <a:pt x="9763" y="419"/>
                  <a:pt x="9705" y="403"/>
                  <a:pt x="9378" y="442"/>
                </a:cubicBezTo>
                <a:cubicBezTo>
                  <a:pt x="9178" y="467"/>
                  <a:pt x="8667" y="599"/>
                  <a:pt x="8246" y="737"/>
                </a:cubicBezTo>
                <a:cubicBezTo>
                  <a:pt x="7414" y="1009"/>
                  <a:pt x="7340" y="1087"/>
                  <a:pt x="7578" y="1684"/>
                </a:cubicBezTo>
                <a:cubicBezTo>
                  <a:pt x="7646" y="1857"/>
                  <a:pt x="7632" y="1982"/>
                  <a:pt x="7549" y="2042"/>
                </a:cubicBezTo>
                <a:cubicBezTo>
                  <a:pt x="7465" y="2102"/>
                  <a:pt x="6655" y="2147"/>
                  <a:pt x="5138" y="2147"/>
                </a:cubicBezTo>
                <a:cubicBezTo>
                  <a:pt x="3330" y="2147"/>
                  <a:pt x="2793" y="2162"/>
                  <a:pt x="2669" y="2252"/>
                </a:cubicBezTo>
                <a:cubicBezTo>
                  <a:pt x="2442" y="2417"/>
                  <a:pt x="229" y="8072"/>
                  <a:pt x="229" y="8482"/>
                </a:cubicBezTo>
                <a:cubicBezTo>
                  <a:pt x="229" y="8609"/>
                  <a:pt x="161" y="8792"/>
                  <a:pt x="84" y="8882"/>
                </a:cubicBezTo>
                <a:cubicBezTo>
                  <a:pt x="-28" y="9012"/>
                  <a:pt x="-28" y="9068"/>
                  <a:pt x="84" y="9198"/>
                </a:cubicBezTo>
                <a:cubicBezTo>
                  <a:pt x="161" y="9287"/>
                  <a:pt x="227" y="9491"/>
                  <a:pt x="229" y="9661"/>
                </a:cubicBezTo>
                <a:cubicBezTo>
                  <a:pt x="230" y="9831"/>
                  <a:pt x="345" y="10235"/>
                  <a:pt x="491" y="10545"/>
                </a:cubicBezTo>
                <a:cubicBezTo>
                  <a:pt x="696" y="10982"/>
                  <a:pt x="739" y="11178"/>
                  <a:pt x="665" y="11408"/>
                </a:cubicBezTo>
                <a:cubicBezTo>
                  <a:pt x="613" y="11572"/>
                  <a:pt x="580" y="11981"/>
                  <a:pt x="578" y="12313"/>
                </a:cubicBezTo>
                <a:cubicBezTo>
                  <a:pt x="573" y="13432"/>
                  <a:pt x="1667" y="15387"/>
                  <a:pt x="3163" y="16922"/>
                </a:cubicBezTo>
                <a:cubicBezTo>
                  <a:pt x="4925" y="18729"/>
                  <a:pt x="8320" y="20912"/>
                  <a:pt x="10192" y="21427"/>
                </a:cubicBezTo>
                <a:cubicBezTo>
                  <a:pt x="10611" y="21543"/>
                  <a:pt x="11196" y="21591"/>
                  <a:pt x="11789" y="21595"/>
                </a:cubicBezTo>
                <a:cubicBezTo>
                  <a:pt x="12382" y="21600"/>
                  <a:pt x="12988" y="21557"/>
                  <a:pt x="13416" y="21448"/>
                </a:cubicBezTo>
                <a:cubicBezTo>
                  <a:pt x="16144" y="20753"/>
                  <a:pt x="19462" y="17372"/>
                  <a:pt x="20561" y="14165"/>
                </a:cubicBezTo>
                <a:cubicBezTo>
                  <a:pt x="21083" y="12640"/>
                  <a:pt x="21128" y="12204"/>
                  <a:pt x="20909" y="11492"/>
                </a:cubicBezTo>
                <a:cubicBezTo>
                  <a:pt x="20690" y="10777"/>
                  <a:pt x="20330" y="10341"/>
                  <a:pt x="19922" y="10271"/>
                </a:cubicBezTo>
                <a:cubicBezTo>
                  <a:pt x="19663" y="10227"/>
                  <a:pt x="19645" y="10171"/>
                  <a:pt x="19515" y="9450"/>
                </a:cubicBezTo>
                <a:cubicBezTo>
                  <a:pt x="19370" y="8645"/>
                  <a:pt x="19064" y="7958"/>
                  <a:pt x="18615" y="7472"/>
                </a:cubicBezTo>
                <a:cubicBezTo>
                  <a:pt x="18432" y="7274"/>
                  <a:pt x="18389" y="7163"/>
                  <a:pt x="18469" y="7093"/>
                </a:cubicBezTo>
                <a:cubicBezTo>
                  <a:pt x="18532" y="7038"/>
                  <a:pt x="19206" y="6687"/>
                  <a:pt x="19951" y="6314"/>
                </a:cubicBezTo>
                <a:cubicBezTo>
                  <a:pt x="20695" y="5941"/>
                  <a:pt x="21347" y="5567"/>
                  <a:pt x="21432" y="5472"/>
                </a:cubicBezTo>
                <a:cubicBezTo>
                  <a:pt x="21572" y="5317"/>
                  <a:pt x="21502" y="5159"/>
                  <a:pt x="20619" y="3894"/>
                </a:cubicBezTo>
                <a:cubicBezTo>
                  <a:pt x="19806" y="2730"/>
                  <a:pt x="19596" y="2486"/>
                  <a:pt x="19370" y="2463"/>
                </a:cubicBezTo>
                <a:cubicBezTo>
                  <a:pt x="19221" y="2447"/>
                  <a:pt x="18411" y="2646"/>
                  <a:pt x="17569" y="2884"/>
                </a:cubicBezTo>
                <a:lnTo>
                  <a:pt x="16059" y="3304"/>
                </a:lnTo>
                <a:lnTo>
                  <a:pt x="15797" y="3094"/>
                </a:lnTo>
                <a:cubicBezTo>
                  <a:pt x="15473" y="2822"/>
                  <a:pt x="15449" y="2740"/>
                  <a:pt x="15739" y="1852"/>
                </a:cubicBezTo>
                <a:cubicBezTo>
                  <a:pt x="15909" y="1335"/>
                  <a:pt x="15941" y="1105"/>
                  <a:pt x="15855" y="989"/>
                </a:cubicBezTo>
                <a:cubicBezTo>
                  <a:pt x="15729" y="817"/>
                  <a:pt x="14707" y="509"/>
                  <a:pt x="14055" y="442"/>
                </a:cubicBezTo>
                <a:cubicBezTo>
                  <a:pt x="13710" y="407"/>
                  <a:pt x="13611" y="425"/>
                  <a:pt x="13445" y="610"/>
                </a:cubicBezTo>
                <a:cubicBezTo>
                  <a:pt x="13220" y="857"/>
                  <a:pt x="13038" y="815"/>
                  <a:pt x="13038" y="526"/>
                </a:cubicBezTo>
                <a:cubicBezTo>
                  <a:pt x="13038" y="175"/>
                  <a:pt x="12605" y="0"/>
                  <a:pt x="11818" y="0"/>
                </a:cubicBezTo>
                <a:close/>
              </a:path>
            </a:pathLst>
          </a:custGeom>
          <a:ln w="12700">
            <a:miter lim="400000"/>
          </a:ln>
        </p:spPr>
      </p:pic>
      <p:pic>
        <p:nvPicPr>
          <p:cNvPr id="747" name="Imagen" descr="Imagen"/>
          <p:cNvPicPr>
            <a:picLocks noChangeAspect="1"/>
          </p:cNvPicPr>
          <p:nvPr/>
        </p:nvPicPr>
        <p:blipFill>
          <a:blip r:embed="rId4"/>
          <a:stretch>
            <a:fillRect/>
          </a:stretch>
        </p:blipFill>
        <p:spPr>
          <a:xfrm>
            <a:off x="5792123" y="4656657"/>
            <a:ext cx="406987" cy="406987"/>
          </a:xfrm>
          <a:prstGeom prst="rect">
            <a:avLst/>
          </a:prstGeom>
          <a:ln w="12700">
            <a:miter lim="400000"/>
          </a:ln>
        </p:spPr>
      </p:pic>
      <p:pic>
        <p:nvPicPr>
          <p:cNvPr id="748" name="Imagen" descr="Imagen"/>
          <p:cNvPicPr>
            <a:picLocks noChangeAspect="1"/>
          </p:cNvPicPr>
          <p:nvPr/>
        </p:nvPicPr>
        <p:blipFill>
          <a:blip r:embed="rId5"/>
          <a:stretch>
            <a:fillRect/>
          </a:stretch>
        </p:blipFill>
        <p:spPr>
          <a:xfrm>
            <a:off x="6184262" y="4656657"/>
            <a:ext cx="406988" cy="406987"/>
          </a:xfrm>
          <a:prstGeom prst="rect">
            <a:avLst/>
          </a:prstGeom>
          <a:ln w="12700">
            <a:miter lim="400000"/>
          </a:ln>
        </p:spPr>
      </p:pic>
      <p:sp>
        <p:nvSpPr>
          <p:cNvPr id="749" name="Enfermedad renal crónica por Fabry  0.01%.*"/>
          <p:cNvSpPr txBox="1"/>
          <p:nvPr/>
        </p:nvSpPr>
        <p:spPr>
          <a:xfrm>
            <a:off x="3083709" y="4088279"/>
            <a:ext cx="431007" cy="2394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300">
                <a:latin typeface="Arial"/>
                <a:ea typeface="Arial"/>
                <a:cs typeface="Arial"/>
                <a:sym typeface="Arial"/>
              </a:defRPr>
            </a:lvl1pPr>
          </a:lstStyle>
          <a:p>
            <a:r>
              <a:t>34 a</a:t>
            </a:r>
          </a:p>
        </p:txBody>
      </p:sp>
      <p:sp>
        <p:nvSpPr>
          <p:cNvPr id="750" name="Enfermedad renal crónica por Fabry  0.01%.*"/>
          <p:cNvSpPr txBox="1"/>
          <p:nvPr/>
        </p:nvSpPr>
        <p:spPr>
          <a:xfrm>
            <a:off x="3078553" y="4308874"/>
            <a:ext cx="1374346" cy="3295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200">
                <a:latin typeface="Arial"/>
                <a:ea typeface="Arial"/>
                <a:cs typeface="Arial"/>
                <a:sym typeface="Arial"/>
              </a:defRPr>
            </a:pPr>
            <a:r>
              <a:rPr sz="1000"/>
              <a:t>Liso-GL3: 0.77</a:t>
            </a:r>
            <a:br>
              <a:rPr sz="1000"/>
            </a:br>
            <a:r>
              <a:rPr sz="1000"/>
              <a:t>GL3: 2.53</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 name="Enfermedad renal crónica por Fabry  0.01%.*"/>
          <p:cNvSpPr txBox="1"/>
          <p:nvPr/>
        </p:nvSpPr>
        <p:spPr>
          <a:xfrm>
            <a:off x="494927" y="572613"/>
            <a:ext cx="8777616" cy="473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3000">
                <a:latin typeface="Arial"/>
                <a:ea typeface="Arial"/>
                <a:cs typeface="Arial"/>
                <a:sym typeface="Arial"/>
              </a:defRPr>
            </a:lvl1pPr>
          </a:lstStyle>
          <a:p>
            <a:r>
              <a:t>CONCLUSIONES: </a:t>
            </a:r>
          </a:p>
        </p:txBody>
      </p:sp>
      <p:sp>
        <p:nvSpPr>
          <p:cNvPr id="753" name="Tener en cuenta que la disminución de la TFG puede no ser lineal, en particular en las etapas iniciales de la nefropatía, donde suele producirse hiperfiltración.…"/>
          <p:cNvSpPr txBox="1"/>
          <p:nvPr/>
        </p:nvSpPr>
        <p:spPr>
          <a:xfrm>
            <a:off x="800124" y="1180955"/>
            <a:ext cx="10591752" cy="2910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90000"/>
              </a:lnSpc>
              <a:spcBef>
                <a:spcPts val="1000"/>
              </a:spcBef>
              <a:defRPr sz="2500">
                <a:latin typeface="Sanofi Sans"/>
                <a:ea typeface="Sanofi Sans"/>
                <a:cs typeface="Sanofi Sans"/>
                <a:sym typeface="Sanofi Sans"/>
              </a:defRPr>
            </a:pPr>
            <a:endParaRPr/>
          </a:p>
          <a:p>
            <a:pPr marL="228600" indent="-228600">
              <a:lnSpc>
                <a:spcPct val="90000"/>
              </a:lnSpc>
              <a:spcBef>
                <a:spcPts val="1000"/>
              </a:spcBef>
              <a:buSzPct val="100000"/>
              <a:buFont typeface="Arial"/>
              <a:buChar char="•"/>
              <a:defRPr sz="2500">
                <a:latin typeface="Sanofi Sans"/>
                <a:ea typeface="Sanofi Sans"/>
                <a:cs typeface="Sanofi Sans"/>
                <a:sym typeface="Sanofi Sans"/>
              </a:defRPr>
            </a:pPr>
            <a:r>
              <a:t>Tener en cuenta que la disminución de la TFG puede no ser lineal, en particular en las etapas iniciales de la nefropatía, donde suele producirse hiperfiltración. </a:t>
            </a:r>
          </a:p>
          <a:p>
            <a:pPr marL="228600" indent="-228600">
              <a:lnSpc>
                <a:spcPct val="90000"/>
              </a:lnSpc>
              <a:spcBef>
                <a:spcPts val="1000"/>
              </a:spcBef>
              <a:buSzPct val="100000"/>
              <a:buFont typeface="Arial"/>
              <a:buChar char="•"/>
              <a:defRPr sz="2500">
                <a:latin typeface="Sanofi Sans"/>
                <a:ea typeface="Sanofi Sans"/>
                <a:cs typeface="Sanofi Sans"/>
                <a:sym typeface="Sanofi Sans"/>
              </a:defRPr>
            </a:pPr>
            <a:endParaRPr/>
          </a:p>
          <a:p>
            <a:pPr marL="228600" indent="-228600">
              <a:lnSpc>
                <a:spcPct val="90000"/>
              </a:lnSpc>
              <a:spcBef>
                <a:spcPts val="1000"/>
              </a:spcBef>
              <a:buSzPct val="100000"/>
              <a:buFont typeface="Arial"/>
              <a:buChar char="•"/>
              <a:defRPr sz="2500">
                <a:latin typeface="Sanofi Sans"/>
                <a:ea typeface="Sanofi Sans"/>
                <a:cs typeface="Sanofi Sans"/>
                <a:sym typeface="Sanofi Sans"/>
              </a:defRPr>
            </a:pPr>
            <a:r>
              <a:t>Para definir la trayectoria real y calcular la pendiente, se sugeriría medir la TFGe cada 6 meses para obtener la evolución real de la TFGe.</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Enfermedad renal crónica por Fabry  0.01%.*"/>
          <p:cNvSpPr txBox="1"/>
          <p:nvPr/>
        </p:nvSpPr>
        <p:spPr>
          <a:xfrm>
            <a:off x="494927" y="572613"/>
            <a:ext cx="8777616" cy="473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3000">
                <a:latin typeface="Arial"/>
                <a:ea typeface="Arial"/>
                <a:cs typeface="Arial"/>
                <a:sym typeface="Arial"/>
              </a:defRPr>
            </a:lvl1pPr>
          </a:lstStyle>
          <a:p>
            <a:r>
              <a:t>CONCLUSIONES: </a:t>
            </a:r>
          </a:p>
        </p:txBody>
      </p:sp>
      <p:sp>
        <p:nvSpPr>
          <p:cNvPr id="756" name="“La “Era” de la prevención y el manejo temprano&quot;…"/>
          <p:cNvSpPr txBox="1"/>
          <p:nvPr/>
        </p:nvSpPr>
        <p:spPr>
          <a:xfrm>
            <a:off x="800124" y="1508429"/>
            <a:ext cx="10591752" cy="417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defTabSz="588549">
              <a:defRPr sz="2000" b="1" i="1">
                <a:latin typeface="Arial"/>
                <a:ea typeface="Arial"/>
                <a:cs typeface="Arial"/>
                <a:sym typeface="Arial"/>
              </a:defRPr>
            </a:pPr>
            <a:r>
              <a:t>“La “Era” de la prevención y el manejo temprano"</a:t>
            </a:r>
          </a:p>
          <a:p>
            <a:pPr marL="228600" indent="-228600">
              <a:lnSpc>
                <a:spcPct val="90000"/>
              </a:lnSpc>
              <a:spcBef>
                <a:spcPts val="1000"/>
              </a:spcBef>
              <a:buSzPct val="100000"/>
              <a:buFont typeface="Arial"/>
              <a:buChar char="•"/>
              <a:defRPr sz="2000">
                <a:latin typeface="Sanofi Sans"/>
                <a:ea typeface="Sanofi Sans"/>
                <a:cs typeface="Sanofi Sans"/>
                <a:sym typeface="Sanofi Sans"/>
              </a:defRPr>
            </a:pPr>
            <a:endParaRPr/>
          </a:p>
          <a:p>
            <a:pPr marL="228600" indent="-228600">
              <a:lnSpc>
                <a:spcPct val="90000"/>
              </a:lnSpc>
              <a:spcBef>
                <a:spcPts val="1000"/>
              </a:spcBef>
              <a:buSzPct val="100000"/>
              <a:buFont typeface="Arial"/>
              <a:buChar char="•"/>
              <a:defRPr sz="2000">
                <a:latin typeface="Sanofi Sans"/>
                <a:ea typeface="Sanofi Sans"/>
                <a:cs typeface="Sanofi Sans"/>
                <a:sym typeface="Sanofi Sans"/>
              </a:defRPr>
            </a:pPr>
            <a:r>
              <a:t>El paciente asintomático u oligoasintomático también debe vigilarse continuamente ya que carga sobre él un “factor de riesgo”. </a:t>
            </a:r>
          </a:p>
          <a:p>
            <a:pPr marL="228600" indent="-228600">
              <a:lnSpc>
                <a:spcPct val="90000"/>
              </a:lnSpc>
              <a:spcBef>
                <a:spcPts val="1000"/>
              </a:spcBef>
              <a:buSzPct val="100000"/>
              <a:buFont typeface="Arial"/>
              <a:buChar char="•"/>
              <a:defRPr sz="2000">
                <a:latin typeface="Sanofi Sans"/>
                <a:ea typeface="Sanofi Sans"/>
                <a:cs typeface="Sanofi Sans"/>
                <a:sym typeface="Sanofi Sans"/>
              </a:defRPr>
            </a:pPr>
            <a:endParaRPr/>
          </a:p>
          <a:p>
            <a:pPr marL="228600" indent="-228600">
              <a:lnSpc>
                <a:spcPct val="90000"/>
              </a:lnSpc>
              <a:spcBef>
                <a:spcPts val="1000"/>
              </a:spcBef>
              <a:buSzPct val="100000"/>
              <a:buFont typeface="Arial"/>
              <a:buChar char="•"/>
              <a:defRPr sz="2000">
                <a:latin typeface="Sanofi Sans"/>
                <a:ea typeface="Sanofi Sans"/>
                <a:cs typeface="Sanofi Sans"/>
                <a:sym typeface="Sanofi Sans"/>
              </a:defRPr>
            </a:pPr>
            <a:r>
              <a:t>No realizar las pruebas moleculares y estudios de gabinete muy tarde. </a:t>
            </a:r>
          </a:p>
          <a:p>
            <a:pPr marL="228600" indent="-228600">
              <a:lnSpc>
                <a:spcPct val="90000"/>
              </a:lnSpc>
              <a:spcBef>
                <a:spcPts val="1000"/>
              </a:spcBef>
              <a:buSzPct val="100000"/>
              <a:buFont typeface="Arial"/>
              <a:buChar char="•"/>
              <a:defRPr sz="2000">
                <a:latin typeface="Sanofi Sans"/>
                <a:ea typeface="Sanofi Sans"/>
                <a:cs typeface="Sanofi Sans"/>
                <a:sym typeface="Sanofi Sans"/>
              </a:defRPr>
            </a:pPr>
            <a:endParaRPr/>
          </a:p>
          <a:p>
            <a:pPr marL="228600" indent="-228600">
              <a:lnSpc>
                <a:spcPct val="90000"/>
              </a:lnSpc>
              <a:spcBef>
                <a:spcPts val="1000"/>
              </a:spcBef>
              <a:buSzPct val="100000"/>
              <a:buFont typeface="Arial"/>
              <a:buChar char="•"/>
              <a:defRPr sz="2000">
                <a:latin typeface="Sanofi Sans"/>
                <a:ea typeface="Sanofi Sans"/>
                <a:cs typeface="Sanofi Sans"/>
                <a:sym typeface="Sanofi Sans"/>
              </a:defRPr>
            </a:pPr>
            <a:r>
              <a:t>Manejo interdisciplinario es importante. </a:t>
            </a:r>
          </a:p>
          <a:p>
            <a:pPr>
              <a:lnSpc>
                <a:spcPct val="90000"/>
              </a:lnSpc>
              <a:spcBef>
                <a:spcPts val="1000"/>
              </a:spcBef>
              <a:defRPr sz="2000">
                <a:latin typeface="Sanofi Sans"/>
                <a:ea typeface="Sanofi Sans"/>
                <a:cs typeface="Sanofi Sans"/>
                <a:sym typeface="Sanofi Sans"/>
              </a:defRPr>
            </a:pPr>
            <a:endParaRPr/>
          </a:p>
          <a:p>
            <a:pPr marL="228600" indent="-228600">
              <a:lnSpc>
                <a:spcPct val="90000"/>
              </a:lnSpc>
              <a:spcBef>
                <a:spcPts val="1000"/>
              </a:spcBef>
              <a:buSzPct val="100000"/>
              <a:buFont typeface="Arial"/>
              <a:buChar char="•"/>
              <a:defRPr sz="2000">
                <a:latin typeface="Sanofi Sans"/>
                <a:ea typeface="Sanofi Sans"/>
                <a:cs typeface="Sanofi Sans"/>
                <a:sym typeface="Sanofi Sans"/>
              </a:defRPr>
            </a:pPr>
            <a:r>
              <a:t>Algunas enfermedades genéticas tienen manifestaciones variables aún entre los miembros de la misma familia.</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ítulo 3"/>
          <p:cNvSpPr txBox="1">
            <a:spLocks noGrp="1"/>
          </p:cNvSpPr>
          <p:nvPr>
            <p:ph type="title"/>
          </p:nvPr>
        </p:nvSpPr>
        <p:spPr>
          <a:prstGeom prst="rect">
            <a:avLst/>
          </a:prstGeom>
        </p:spPr>
        <p:txBody>
          <a:bodyPr/>
          <a:lstStyle/>
          <a:p>
            <a:r>
              <a:t>Conflicto de interés </a:t>
            </a:r>
          </a:p>
        </p:txBody>
      </p:sp>
      <p:sp>
        <p:nvSpPr>
          <p:cNvPr id="174" name="Marcador de contenido 4"/>
          <p:cNvSpPr txBox="1">
            <a:spLocks noGrp="1"/>
          </p:cNvSpPr>
          <p:nvPr>
            <p:ph type="body" idx="1"/>
          </p:nvPr>
        </p:nvSpPr>
        <p:spPr>
          <a:xfrm>
            <a:off x="838200" y="1495827"/>
            <a:ext cx="10515600" cy="4351339"/>
          </a:xfrm>
          <a:prstGeom prst="rect">
            <a:avLst/>
          </a:prstGeom>
        </p:spPr>
        <p:txBody>
          <a:bodyPr/>
          <a:lstStyle/>
          <a:p>
            <a:pPr marL="217170" indent="-217170" defTabSz="868680">
              <a:lnSpc>
                <a:spcPct val="81000"/>
              </a:lnSpc>
              <a:spcBef>
                <a:spcPts val="900"/>
              </a:spcBef>
              <a:defRPr sz="2375"/>
            </a:pPr>
            <a:r>
              <a:t>Esta ponencia es patrocinada por Sanofi Alta Especialidad.</a:t>
            </a:r>
          </a:p>
          <a:p>
            <a:pPr marL="217170" indent="-217170" defTabSz="868680">
              <a:lnSpc>
                <a:spcPct val="81000"/>
              </a:lnSpc>
              <a:spcBef>
                <a:spcPts val="900"/>
              </a:spcBef>
              <a:defRPr sz="2375"/>
            </a:pPr>
            <a:endParaRPr/>
          </a:p>
          <a:p>
            <a:pPr marL="217170" indent="-217170" defTabSz="868680">
              <a:lnSpc>
                <a:spcPct val="81000"/>
              </a:lnSpc>
              <a:spcBef>
                <a:spcPts val="900"/>
              </a:spcBef>
              <a:defRPr sz="2375"/>
            </a:pPr>
            <a:r>
              <a:t>Recibo honorarios por ponencias y asesoría científica de Sanofi Alta Especialidad.</a:t>
            </a:r>
          </a:p>
          <a:p>
            <a:pPr marL="217170" indent="-217170" defTabSz="868680">
              <a:lnSpc>
                <a:spcPct val="81000"/>
              </a:lnSpc>
              <a:spcBef>
                <a:spcPts val="900"/>
              </a:spcBef>
              <a:defRPr sz="2375"/>
            </a:pPr>
            <a:endParaRPr/>
          </a:p>
          <a:p>
            <a:pPr marL="217170" indent="-217170" defTabSz="868680">
              <a:lnSpc>
                <a:spcPct val="81000"/>
              </a:lnSpc>
              <a:spcBef>
                <a:spcPts val="900"/>
              </a:spcBef>
              <a:defRPr sz="2375"/>
            </a:pPr>
            <a:r>
              <a:t>La información presentada aquí es opinión y responsabilidad del expositor.</a:t>
            </a:r>
          </a:p>
          <a:p>
            <a:pPr marL="217170" indent="-217170" defTabSz="868680">
              <a:lnSpc>
                <a:spcPct val="81000"/>
              </a:lnSpc>
              <a:spcBef>
                <a:spcPts val="900"/>
              </a:spcBef>
              <a:defRPr sz="2375"/>
            </a:pPr>
            <a:endParaRPr/>
          </a:p>
          <a:p>
            <a:pPr marL="217170" indent="-217170" defTabSz="868680">
              <a:lnSpc>
                <a:spcPct val="81000"/>
              </a:lnSpc>
              <a:spcBef>
                <a:spcPts val="900"/>
              </a:spcBef>
              <a:defRPr sz="2375"/>
            </a:pPr>
            <a:r>
              <a:t>Esta plática está basada en contenido científico.</a:t>
            </a:r>
          </a:p>
          <a:p>
            <a:pPr marL="217170" indent="-217170" defTabSz="868680">
              <a:lnSpc>
                <a:spcPct val="81000"/>
              </a:lnSpc>
              <a:spcBef>
                <a:spcPts val="900"/>
              </a:spcBef>
              <a:defRPr sz="2375"/>
            </a:pPr>
            <a:endParaRPr/>
          </a:p>
          <a:p>
            <a:pPr marL="217170" indent="-217170" defTabSz="868680">
              <a:lnSpc>
                <a:spcPct val="81000"/>
              </a:lnSpc>
              <a:spcBef>
                <a:spcPts val="900"/>
              </a:spcBef>
              <a:defRPr sz="2375"/>
            </a:pPr>
            <a:r>
              <a:t>Este material no es de carácter promocional y tiene como único objetivo presentar información científica relativa a enfermedades y/o salud.</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 name="¡Gracias!"/>
          <p:cNvSpPr txBox="1">
            <a:spLocks noGrp="1"/>
          </p:cNvSpPr>
          <p:nvPr>
            <p:ph type="title"/>
          </p:nvPr>
        </p:nvSpPr>
        <p:spPr>
          <a:xfrm>
            <a:off x="1945078" y="958667"/>
            <a:ext cx="4298763" cy="2006921"/>
          </a:xfrm>
          <a:prstGeom prst="rect">
            <a:avLst/>
          </a:prstGeom>
        </p:spPr>
        <p:txBody>
          <a:bodyPr/>
          <a:lstStyle>
            <a:lvl1pPr>
              <a:defRPr sz="7000"/>
            </a:lvl1pPr>
          </a:lstStyle>
          <a:p>
            <a:r>
              <a:t>¡Gracias!</a:t>
            </a:r>
          </a:p>
        </p:txBody>
      </p:sp>
      <p:sp>
        <p:nvSpPr>
          <p:cNvPr id="759" name="Dr. Gandhy Thomas Fonseca"/>
          <p:cNvSpPr txBox="1"/>
          <p:nvPr/>
        </p:nvSpPr>
        <p:spPr>
          <a:xfrm>
            <a:off x="247670" y="4778500"/>
            <a:ext cx="3614739" cy="3853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defTabSz="584200">
              <a:defRPr sz="2000" b="1" i="1" u="sng">
                <a:latin typeface="Arial"/>
                <a:ea typeface="Arial"/>
                <a:cs typeface="Arial"/>
                <a:sym typeface="Arial"/>
              </a:defRPr>
            </a:lvl1pPr>
          </a:lstStyle>
          <a:p>
            <a:r>
              <a:t>Dr. Gandhy Thomas Fonseca</a:t>
            </a:r>
          </a:p>
        </p:txBody>
      </p:sp>
      <p:sp>
        <p:nvSpPr>
          <p:cNvPr id="760" name="Médico internista, nefrólogo y alta especialidad en Trasplante Renal"/>
          <p:cNvSpPr txBox="1"/>
          <p:nvPr/>
        </p:nvSpPr>
        <p:spPr>
          <a:xfrm>
            <a:off x="278392" y="5193297"/>
            <a:ext cx="3614739" cy="6025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defTabSz="584200">
              <a:defRPr sz="1700">
                <a:latin typeface="Arial"/>
                <a:ea typeface="Arial"/>
                <a:cs typeface="Arial"/>
                <a:sym typeface="Arial"/>
              </a:defRPr>
            </a:lvl1pPr>
          </a:lstStyle>
          <a:p>
            <a:r>
              <a:t>Médico internista, nefrólogo y alta especialidad en Trasplante Renal</a:t>
            </a:r>
          </a:p>
        </p:txBody>
      </p:sp>
      <p:sp>
        <p:nvSpPr>
          <p:cNvPr id="761" name="Rectángulo"/>
          <p:cNvSpPr/>
          <p:nvPr/>
        </p:nvSpPr>
        <p:spPr>
          <a:xfrm>
            <a:off x="8799955" y="2578564"/>
            <a:ext cx="3201509" cy="3406835"/>
          </a:xfrm>
          <a:prstGeom prst="rect">
            <a:avLst/>
          </a:prstGeom>
          <a:solidFill>
            <a:srgbClr val="FFFFFF"/>
          </a:solidFill>
          <a:ln w="12700">
            <a:miter lim="400000"/>
          </a:ln>
        </p:spPr>
        <p:txBody>
          <a:bodyPr lIns="0" tIns="0" rIns="0" bIns="0" anchor="ctr"/>
          <a:lstStyle/>
          <a:p>
            <a:pPr algn="ctr" defTabSz="588549">
              <a:defRPr sz="2200">
                <a:solidFill>
                  <a:srgbClr val="FFFFFF"/>
                </a:solidFill>
                <a:latin typeface="Helvetica Neue Medium"/>
                <a:ea typeface="Helvetica Neue Medium"/>
                <a:cs typeface="Helvetica Neue Medium"/>
                <a:sym typeface="Helvetica Neue Medium"/>
              </a:defRPr>
            </a:pPr>
            <a:endParaRPr/>
          </a:p>
        </p:txBody>
      </p:sp>
      <p:pic>
        <p:nvPicPr>
          <p:cNvPr id="762" name="Captura de pantalla 2024-03-11 a las 21.51.27.png" descr="Captura de pantalla 2024-03-11 a las 21.51.27.png"/>
          <p:cNvPicPr>
            <a:picLocks noChangeAspect="1"/>
          </p:cNvPicPr>
          <p:nvPr/>
        </p:nvPicPr>
        <p:blipFill>
          <a:blip r:embed="rId2"/>
          <a:srcRect l="7870" t="1755" r="12010" b="6384"/>
          <a:stretch>
            <a:fillRect/>
          </a:stretch>
        </p:blipFill>
        <p:spPr>
          <a:xfrm>
            <a:off x="9979876" y="3513757"/>
            <a:ext cx="1682953" cy="1663430"/>
          </a:xfrm>
          <a:prstGeom prst="rect">
            <a:avLst/>
          </a:prstGeom>
          <a:ln w="12700">
            <a:miter lim="400000"/>
          </a:ln>
        </p:spPr>
      </p:pic>
      <p:sp>
        <p:nvSpPr>
          <p:cNvPr id="763" name="linktr.ee/dr.gandhi"/>
          <p:cNvSpPr txBox="1"/>
          <p:nvPr/>
        </p:nvSpPr>
        <p:spPr>
          <a:xfrm>
            <a:off x="9891841" y="5269501"/>
            <a:ext cx="1859216" cy="3337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7163" tIns="27163" rIns="27163" bIns="27163" anchor="ctr">
            <a:spAutoFit/>
          </a:bodyPr>
          <a:lstStyle>
            <a:lvl1pPr defTabSz="457200">
              <a:defRPr>
                <a:latin typeface="+mn-lt"/>
                <a:ea typeface="+mn-ea"/>
                <a:cs typeface="+mn-cs"/>
                <a:sym typeface="Helvetica"/>
              </a:defRPr>
            </a:lvl1pPr>
          </a:lstStyle>
          <a:p>
            <a:r>
              <a:t>linktr.ee/dr.gandhi</a:t>
            </a:r>
          </a:p>
        </p:txBody>
      </p:sp>
      <p:pic>
        <p:nvPicPr>
          <p:cNvPr id="764" name="IMG_8740.JPG" descr="IMG_8740.JPG"/>
          <p:cNvPicPr>
            <a:picLocks noChangeAspect="1"/>
          </p:cNvPicPr>
          <p:nvPr/>
        </p:nvPicPr>
        <p:blipFill>
          <a:blip r:embed="rId3"/>
          <a:srcRect l="18615" t="25115" r="21032" b="36709"/>
          <a:stretch>
            <a:fillRect/>
          </a:stretch>
        </p:blipFill>
        <p:spPr>
          <a:xfrm>
            <a:off x="7705696" y="3504765"/>
            <a:ext cx="1967059" cy="2102507"/>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Rectángulo redondeado"/>
          <p:cNvSpPr/>
          <p:nvPr/>
        </p:nvSpPr>
        <p:spPr>
          <a:xfrm>
            <a:off x="322461" y="336070"/>
            <a:ext cx="11547078" cy="5569298"/>
          </a:xfrm>
          <a:prstGeom prst="roundRect">
            <a:avLst>
              <a:gd name="adj" fmla="val 13307"/>
            </a:avLst>
          </a:prstGeom>
          <a:solidFill>
            <a:srgbClr val="FFFFFF">
              <a:alpha val="74669"/>
            </a:srgbClr>
          </a:solidFill>
          <a:ln w="12700">
            <a:miter lim="400000"/>
          </a:ln>
        </p:spPr>
        <p:txBody>
          <a:bodyPr lIns="45719" rIns="45719" anchor="ctr"/>
          <a:lstStyle/>
          <a:p>
            <a:endParaRPr/>
          </a:p>
        </p:txBody>
      </p:sp>
      <p:sp>
        <p:nvSpPr>
          <p:cNvPr id="177" name="Enfermedad renal crónica por Fabry  0.01%.*"/>
          <p:cNvSpPr txBox="1"/>
          <p:nvPr/>
        </p:nvSpPr>
        <p:spPr>
          <a:xfrm>
            <a:off x="1492940" y="509285"/>
            <a:ext cx="9545181" cy="473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3000">
                <a:latin typeface="Arial"/>
                <a:ea typeface="Arial"/>
                <a:cs typeface="Arial"/>
                <a:sym typeface="Arial"/>
              </a:defRPr>
            </a:lvl1pPr>
          </a:lstStyle>
          <a:p>
            <a:r>
              <a:t>Enfermedad Renal Crónica por Enfermedad de Fabry</a:t>
            </a:r>
          </a:p>
        </p:txBody>
      </p:sp>
      <p:sp>
        <p:nvSpPr>
          <p:cNvPr id="178" name="*La verdadera prevalencia puede ser 10 a 100 veces mayor."/>
          <p:cNvSpPr txBox="1"/>
          <p:nvPr/>
        </p:nvSpPr>
        <p:spPr>
          <a:xfrm>
            <a:off x="1501127" y="1761459"/>
            <a:ext cx="1959468" cy="3295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000">
                <a:latin typeface="Arial"/>
                <a:ea typeface="Arial"/>
                <a:cs typeface="Arial"/>
                <a:sym typeface="Arial"/>
              </a:defRPr>
            </a:lvl1pPr>
          </a:lstStyle>
          <a:p>
            <a:r>
              <a:t>*La verdadera prevalencia puede ser 10 a 100 veces mayor.</a:t>
            </a:r>
          </a:p>
        </p:txBody>
      </p:sp>
      <p:pic>
        <p:nvPicPr>
          <p:cNvPr id="179" name="Captura de pantalla 2025-06-15 a las 20.04.40.png" descr="Captura de pantalla 2025-06-15 a las 20.04.40.png"/>
          <p:cNvPicPr>
            <a:picLocks noChangeAspect="1"/>
          </p:cNvPicPr>
          <p:nvPr/>
        </p:nvPicPr>
        <p:blipFill>
          <a:blip r:embed="rId2"/>
          <a:srcRect l="9116" t="10283" r="8680" b="4732"/>
          <a:stretch>
            <a:fillRect/>
          </a:stretch>
        </p:blipFill>
        <p:spPr>
          <a:xfrm rot="9047">
            <a:off x="124559" y="2263303"/>
            <a:ext cx="7340521" cy="4612108"/>
          </a:xfrm>
          <a:custGeom>
            <a:avLst/>
            <a:gdLst/>
            <a:ahLst/>
            <a:cxnLst>
              <a:cxn ang="0">
                <a:pos x="wd2" y="hd2"/>
              </a:cxn>
              <a:cxn ang="5400000">
                <a:pos x="wd2" y="hd2"/>
              </a:cxn>
              <a:cxn ang="10800000">
                <a:pos x="wd2" y="hd2"/>
              </a:cxn>
              <a:cxn ang="16200000">
                <a:pos x="wd2" y="hd2"/>
              </a:cxn>
            </a:cxnLst>
            <a:rect l="0" t="0" r="r" b="b"/>
            <a:pathLst>
              <a:path w="21554" h="21597" extrusionOk="0">
                <a:moveTo>
                  <a:pt x="8673" y="0"/>
                </a:moveTo>
                <a:cubicBezTo>
                  <a:pt x="8658" y="1"/>
                  <a:pt x="8644" y="7"/>
                  <a:pt x="8626" y="15"/>
                </a:cubicBezTo>
                <a:cubicBezTo>
                  <a:pt x="8582" y="34"/>
                  <a:pt x="7891" y="652"/>
                  <a:pt x="7090" y="1389"/>
                </a:cubicBezTo>
                <a:cubicBezTo>
                  <a:pt x="6289" y="2125"/>
                  <a:pt x="5434" y="2911"/>
                  <a:pt x="5191" y="3134"/>
                </a:cubicBezTo>
                <a:cubicBezTo>
                  <a:pt x="4910" y="3392"/>
                  <a:pt x="4741" y="3527"/>
                  <a:pt x="4725" y="3507"/>
                </a:cubicBezTo>
                <a:cubicBezTo>
                  <a:pt x="4712" y="3490"/>
                  <a:pt x="4695" y="3384"/>
                  <a:pt x="4688" y="3273"/>
                </a:cubicBezTo>
                <a:cubicBezTo>
                  <a:pt x="4654" y="2748"/>
                  <a:pt x="4558" y="2510"/>
                  <a:pt x="4274" y="2238"/>
                </a:cubicBezTo>
                <a:cubicBezTo>
                  <a:pt x="3933" y="1910"/>
                  <a:pt x="3839" y="1844"/>
                  <a:pt x="3690" y="1829"/>
                </a:cubicBezTo>
                <a:cubicBezTo>
                  <a:pt x="3355" y="1795"/>
                  <a:pt x="2934" y="2214"/>
                  <a:pt x="2636" y="2881"/>
                </a:cubicBezTo>
                <a:cubicBezTo>
                  <a:pt x="2296" y="3640"/>
                  <a:pt x="2134" y="4424"/>
                  <a:pt x="2134" y="5312"/>
                </a:cubicBezTo>
                <a:cubicBezTo>
                  <a:pt x="2133" y="5720"/>
                  <a:pt x="2130" y="5752"/>
                  <a:pt x="2082" y="5825"/>
                </a:cubicBezTo>
                <a:cubicBezTo>
                  <a:pt x="2049" y="5874"/>
                  <a:pt x="2015" y="5895"/>
                  <a:pt x="1986" y="5882"/>
                </a:cubicBezTo>
                <a:cubicBezTo>
                  <a:pt x="1951" y="5868"/>
                  <a:pt x="1892" y="5930"/>
                  <a:pt x="1744" y="6137"/>
                </a:cubicBezTo>
                <a:cubicBezTo>
                  <a:pt x="1410" y="6606"/>
                  <a:pt x="1069" y="7197"/>
                  <a:pt x="1080" y="7284"/>
                </a:cubicBezTo>
                <a:cubicBezTo>
                  <a:pt x="1084" y="7310"/>
                  <a:pt x="1072" y="7330"/>
                  <a:pt x="1053" y="7330"/>
                </a:cubicBezTo>
                <a:cubicBezTo>
                  <a:pt x="962" y="7330"/>
                  <a:pt x="337" y="8893"/>
                  <a:pt x="382" y="9008"/>
                </a:cubicBezTo>
                <a:cubicBezTo>
                  <a:pt x="390" y="9030"/>
                  <a:pt x="382" y="9067"/>
                  <a:pt x="363" y="9088"/>
                </a:cubicBezTo>
                <a:cubicBezTo>
                  <a:pt x="318" y="9142"/>
                  <a:pt x="228" y="9482"/>
                  <a:pt x="243" y="9545"/>
                </a:cubicBezTo>
                <a:cubicBezTo>
                  <a:pt x="250" y="9573"/>
                  <a:pt x="241" y="9615"/>
                  <a:pt x="224" y="9638"/>
                </a:cubicBezTo>
                <a:cubicBezTo>
                  <a:pt x="168" y="9712"/>
                  <a:pt x="16" y="10682"/>
                  <a:pt x="15" y="10967"/>
                </a:cubicBezTo>
                <a:cubicBezTo>
                  <a:pt x="15" y="11019"/>
                  <a:pt x="9" y="11251"/>
                  <a:pt x="2" y="11484"/>
                </a:cubicBezTo>
                <a:cubicBezTo>
                  <a:pt x="-17" y="12132"/>
                  <a:pt x="99" y="13277"/>
                  <a:pt x="210" y="13543"/>
                </a:cubicBezTo>
                <a:cubicBezTo>
                  <a:pt x="230" y="13591"/>
                  <a:pt x="243" y="13653"/>
                  <a:pt x="240" y="13679"/>
                </a:cubicBezTo>
                <a:cubicBezTo>
                  <a:pt x="213" y="13884"/>
                  <a:pt x="761" y="15437"/>
                  <a:pt x="989" y="15801"/>
                </a:cubicBezTo>
                <a:cubicBezTo>
                  <a:pt x="1036" y="15876"/>
                  <a:pt x="1075" y="15949"/>
                  <a:pt x="1075" y="15965"/>
                </a:cubicBezTo>
                <a:cubicBezTo>
                  <a:pt x="1075" y="15995"/>
                  <a:pt x="1428" y="16617"/>
                  <a:pt x="1558" y="16816"/>
                </a:cubicBezTo>
                <a:cubicBezTo>
                  <a:pt x="1710" y="17048"/>
                  <a:pt x="1991" y="17439"/>
                  <a:pt x="2113" y="17585"/>
                </a:cubicBezTo>
                <a:cubicBezTo>
                  <a:pt x="2240" y="17739"/>
                  <a:pt x="2656" y="18189"/>
                  <a:pt x="2671" y="18189"/>
                </a:cubicBezTo>
                <a:cubicBezTo>
                  <a:pt x="2676" y="18189"/>
                  <a:pt x="2768" y="18273"/>
                  <a:pt x="2876" y="18377"/>
                </a:cubicBezTo>
                <a:cubicBezTo>
                  <a:pt x="3213" y="18701"/>
                  <a:pt x="3802" y="19236"/>
                  <a:pt x="3968" y="19369"/>
                </a:cubicBezTo>
                <a:cubicBezTo>
                  <a:pt x="4343" y="19671"/>
                  <a:pt x="4902" y="20024"/>
                  <a:pt x="5522" y="20349"/>
                </a:cubicBezTo>
                <a:cubicBezTo>
                  <a:pt x="6753" y="20993"/>
                  <a:pt x="8250" y="21434"/>
                  <a:pt x="9649" y="21564"/>
                </a:cubicBezTo>
                <a:cubicBezTo>
                  <a:pt x="9879" y="21585"/>
                  <a:pt x="10322" y="21597"/>
                  <a:pt x="10760" y="21598"/>
                </a:cubicBezTo>
                <a:cubicBezTo>
                  <a:pt x="11199" y="21598"/>
                  <a:pt x="11634" y="21587"/>
                  <a:pt x="11851" y="21566"/>
                </a:cubicBezTo>
                <a:cubicBezTo>
                  <a:pt x="12060" y="21546"/>
                  <a:pt x="12376" y="21506"/>
                  <a:pt x="12552" y="21477"/>
                </a:cubicBezTo>
                <a:cubicBezTo>
                  <a:pt x="12728" y="21448"/>
                  <a:pt x="12916" y="21418"/>
                  <a:pt x="12971" y="21410"/>
                </a:cubicBezTo>
                <a:cubicBezTo>
                  <a:pt x="13026" y="21402"/>
                  <a:pt x="13179" y="21370"/>
                  <a:pt x="13313" y="21339"/>
                </a:cubicBezTo>
                <a:cubicBezTo>
                  <a:pt x="13446" y="21308"/>
                  <a:pt x="13585" y="21277"/>
                  <a:pt x="13621" y="21269"/>
                </a:cubicBezTo>
                <a:cubicBezTo>
                  <a:pt x="13884" y="21209"/>
                  <a:pt x="14580" y="20977"/>
                  <a:pt x="15045" y="20795"/>
                </a:cubicBezTo>
                <a:cubicBezTo>
                  <a:pt x="15693" y="20541"/>
                  <a:pt x="16484" y="20125"/>
                  <a:pt x="17120" y="19704"/>
                </a:cubicBezTo>
                <a:cubicBezTo>
                  <a:pt x="17454" y="19482"/>
                  <a:pt x="18065" y="18984"/>
                  <a:pt x="18252" y="18780"/>
                </a:cubicBezTo>
                <a:cubicBezTo>
                  <a:pt x="18328" y="18698"/>
                  <a:pt x="18424" y="18601"/>
                  <a:pt x="18467" y="18565"/>
                </a:cubicBezTo>
                <a:cubicBezTo>
                  <a:pt x="19254" y="17890"/>
                  <a:pt x="19859" y="17110"/>
                  <a:pt x="20466" y="15989"/>
                </a:cubicBezTo>
                <a:cubicBezTo>
                  <a:pt x="20630" y="15688"/>
                  <a:pt x="20634" y="15680"/>
                  <a:pt x="20814" y="15251"/>
                </a:cubicBezTo>
                <a:cubicBezTo>
                  <a:pt x="21025" y="14745"/>
                  <a:pt x="21296" y="13903"/>
                  <a:pt x="21323" y="13667"/>
                </a:cubicBezTo>
                <a:cubicBezTo>
                  <a:pt x="21328" y="13622"/>
                  <a:pt x="21342" y="13554"/>
                  <a:pt x="21353" y="13519"/>
                </a:cubicBezTo>
                <a:cubicBezTo>
                  <a:pt x="21396" y="13387"/>
                  <a:pt x="21490" y="12739"/>
                  <a:pt x="21520" y="12370"/>
                </a:cubicBezTo>
                <a:cubicBezTo>
                  <a:pt x="21583" y="11598"/>
                  <a:pt x="21559" y="10964"/>
                  <a:pt x="21435" y="10134"/>
                </a:cubicBezTo>
                <a:cubicBezTo>
                  <a:pt x="21405" y="9934"/>
                  <a:pt x="21366" y="9727"/>
                  <a:pt x="21350" y="9675"/>
                </a:cubicBezTo>
                <a:cubicBezTo>
                  <a:pt x="21333" y="9624"/>
                  <a:pt x="21301" y="9490"/>
                  <a:pt x="21279" y="9376"/>
                </a:cubicBezTo>
                <a:cubicBezTo>
                  <a:pt x="21256" y="9262"/>
                  <a:pt x="21220" y="9134"/>
                  <a:pt x="21198" y="9090"/>
                </a:cubicBezTo>
                <a:cubicBezTo>
                  <a:pt x="21177" y="9046"/>
                  <a:pt x="21159" y="8988"/>
                  <a:pt x="21159" y="8964"/>
                </a:cubicBezTo>
                <a:cubicBezTo>
                  <a:pt x="21159" y="8891"/>
                  <a:pt x="20943" y="8268"/>
                  <a:pt x="20800" y="7928"/>
                </a:cubicBezTo>
                <a:cubicBezTo>
                  <a:pt x="20421" y="7028"/>
                  <a:pt x="19824" y="6072"/>
                  <a:pt x="19211" y="5381"/>
                </a:cubicBezTo>
                <a:cubicBezTo>
                  <a:pt x="18958" y="5094"/>
                  <a:pt x="18489" y="4649"/>
                  <a:pt x="18409" y="4617"/>
                </a:cubicBezTo>
                <a:cubicBezTo>
                  <a:pt x="18380" y="4605"/>
                  <a:pt x="18349" y="4575"/>
                  <a:pt x="18340" y="4552"/>
                </a:cubicBezTo>
                <a:cubicBezTo>
                  <a:pt x="18302" y="4451"/>
                  <a:pt x="17672" y="3904"/>
                  <a:pt x="17230" y="3589"/>
                </a:cubicBezTo>
                <a:cubicBezTo>
                  <a:pt x="16805" y="3285"/>
                  <a:pt x="15986" y="2815"/>
                  <a:pt x="15553" y="2626"/>
                </a:cubicBezTo>
                <a:cubicBezTo>
                  <a:pt x="14957" y="2366"/>
                  <a:pt x="14355" y="2149"/>
                  <a:pt x="13865" y="2019"/>
                </a:cubicBezTo>
                <a:cubicBezTo>
                  <a:pt x="13683" y="1970"/>
                  <a:pt x="13508" y="1923"/>
                  <a:pt x="13478" y="1914"/>
                </a:cubicBezTo>
                <a:cubicBezTo>
                  <a:pt x="13448" y="1906"/>
                  <a:pt x="13329" y="1881"/>
                  <a:pt x="13213" y="1859"/>
                </a:cubicBezTo>
                <a:cubicBezTo>
                  <a:pt x="13098" y="1837"/>
                  <a:pt x="12935" y="1804"/>
                  <a:pt x="12850" y="1786"/>
                </a:cubicBezTo>
                <a:cubicBezTo>
                  <a:pt x="12382" y="1687"/>
                  <a:pt x="11480" y="1602"/>
                  <a:pt x="11382" y="1647"/>
                </a:cubicBezTo>
                <a:cubicBezTo>
                  <a:pt x="11344" y="1664"/>
                  <a:pt x="11311" y="1662"/>
                  <a:pt x="11304" y="1643"/>
                </a:cubicBezTo>
                <a:cubicBezTo>
                  <a:pt x="11286" y="1599"/>
                  <a:pt x="10240" y="1601"/>
                  <a:pt x="10223" y="1645"/>
                </a:cubicBezTo>
                <a:cubicBezTo>
                  <a:pt x="10215" y="1666"/>
                  <a:pt x="10190" y="1666"/>
                  <a:pt x="10156" y="1645"/>
                </a:cubicBezTo>
                <a:cubicBezTo>
                  <a:pt x="10107" y="1616"/>
                  <a:pt x="9598" y="1646"/>
                  <a:pt x="9291" y="1697"/>
                </a:cubicBezTo>
                <a:cubicBezTo>
                  <a:pt x="9216" y="1709"/>
                  <a:pt x="9192" y="1700"/>
                  <a:pt x="9174" y="1647"/>
                </a:cubicBezTo>
                <a:cubicBezTo>
                  <a:pt x="9162" y="1610"/>
                  <a:pt x="9152" y="1352"/>
                  <a:pt x="9152" y="1073"/>
                </a:cubicBezTo>
                <a:cubicBezTo>
                  <a:pt x="9152" y="793"/>
                  <a:pt x="9142" y="516"/>
                  <a:pt x="9129" y="456"/>
                </a:cubicBezTo>
                <a:cubicBezTo>
                  <a:pt x="9110" y="369"/>
                  <a:pt x="9062" y="306"/>
                  <a:pt x="8904" y="162"/>
                </a:cubicBezTo>
                <a:cubicBezTo>
                  <a:pt x="8765" y="35"/>
                  <a:pt x="8719" y="-2"/>
                  <a:pt x="8673" y="0"/>
                </a:cubicBezTo>
                <a:close/>
              </a:path>
            </a:pathLst>
          </a:custGeom>
          <a:ln w="12700">
            <a:miter lim="400000"/>
          </a:ln>
        </p:spPr>
      </p:pic>
      <p:sp>
        <p:nvSpPr>
          <p:cNvPr id="180" name="0.01%.*"/>
          <p:cNvSpPr txBox="1"/>
          <p:nvPr/>
        </p:nvSpPr>
        <p:spPr>
          <a:xfrm>
            <a:off x="1442857" y="1206764"/>
            <a:ext cx="1652419" cy="5357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lvl="1" indent="0" defTabSz="588549">
              <a:defRPr sz="2400" b="1">
                <a:latin typeface="Arial"/>
                <a:ea typeface="Arial"/>
                <a:cs typeface="Arial"/>
                <a:sym typeface="Arial"/>
              </a:defRPr>
            </a:pPr>
            <a:r>
              <a:t>  </a:t>
            </a:r>
            <a:r>
              <a:rPr sz="3100"/>
              <a:t>0.01%.*</a:t>
            </a:r>
          </a:p>
        </p:txBody>
      </p:sp>
      <p:sp>
        <p:nvSpPr>
          <p:cNvPr id="181" name="Línea"/>
          <p:cNvSpPr/>
          <p:nvPr/>
        </p:nvSpPr>
        <p:spPr>
          <a:xfrm flipV="1">
            <a:off x="3654663" y="1606371"/>
            <a:ext cx="1" cy="2457209"/>
          </a:xfrm>
          <a:prstGeom prst="line">
            <a:avLst/>
          </a:prstGeom>
          <a:ln w="38100">
            <a:solidFill>
              <a:schemeClr val="accent5">
                <a:lumOff val="-7960"/>
              </a:schemeClr>
            </a:solidFill>
            <a:prstDash val="sysDot"/>
            <a:miter lim="400000"/>
          </a:ln>
        </p:spPr>
        <p:txBody>
          <a:bodyPr lIns="45719" rIns="45719"/>
          <a:lstStyle/>
          <a:p>
            <a:endParaRPr/>
          </a:p>
        </p:txBody>
      </p:sp>
      <p:sp>
        <p:nvSpPr>
          <p:cNvPr id="182" name="Línea"/>
          <p:cNvSpPr/>
          <p:nvPr/>
        </p:nvSpPr>
        <p:spPr>
          <a:xfrm flipH="1">
            <a:off x="3108563" y="1572011"/>
            <a:ext cx="558801" cy="1"/>
          </a:xfrm>
          <a:prstGeom prst="line">
            <a:avLst/>
          </a:prstGeom>
          <a:ln w="38100">
            <a:solidFill>
              <a:schemeClr val="accent5">
                <a:lumOff val="-7960"/>
              </a:schemeClr>
            </a:solidFill>
            <a:prstDash val="sysDot"/>
            <a:miter lim="400000"/>
          </a:ln>
        </p:spPr>
        <p:txBody>
          <a:bodyPr lIns="45719" rIns="45719"/>
          <a:lstStyle/>
          <a:p>
            <a:endParaRPr/>
          </a:p>
        </p:txBody>
      </p:sp>
      <p:sp>
        <p:nvSpPr>
          <p:cNvPr id="183" name="Línea"/>
          <p:cNvSpPr/>
          <p:nvPr/>
        </p:nvSpPr>
        <p:spPr>
          <a:xfrm flipH="1">
            <a:off x="3172063" y="4179744"/>
            <a:ext cx="877915" cy="1"/>
          </a:xfrm>
          <a:prstGeom prst="line">
            <a:avLst/>
          </a:prstGeom>
          <a:ln w="63500">
            <a:solidFill>
              <a:schemeClr val="accent5">
                <a:lumOff val="-7960"/>
              </a:schemeClr>
            </a:solidFill>
            <a:prstDash val="sysDot"/>
            <a:miter lim="400000"/>
          </a:ln>
        </p:spPr>
        <p:txBody>
          <a:bodyPr lIns="45719" rIns="45719"/>
          <a:lstStyle/>
          <a:p>
            <a:endParaRPr/>
          </a:p>
        </p:txBody>
      </p:sp>
      <p:pic>
        <p:nvPicPr>
          <p:cNvPr id="184" name="Imagen" descr="Imagen"/>
          <p:cNvPicPr>
            <a:picLocks noChangeAspect="1"/>
          </p:cNvPicPr>
          <p:nvPr/>
        </p:nvPicPr>
        <p:blipFill>
          <a:blip r:embed="rId3"/>
          <a:srcRect l="18106" t="17135" r="18097" b="22494"/>
          <a:stretch>
            <a:fillRect/>
          </a:stretch>
        </p:blipFill>
        <p:spPr>
          <a:xfrm>
            <a:off x="9235037" y="1368232"/>
            <a:ext cx="1116534" cy="1116026"/>
          </a:xfrm>
          <a:custGeom>
            <a:avLst/>
            <a:gdLst/>
            <a:ahLst/>
            <a:cxnLst>
              <a:cxn ang="0">
                <a:pos x="wd2" y="hd2"/>
              </a:cxn>
              <a:cxn ang="5400000">
                <a:pos x="wd2" y="hd2"/>
              </a:cxn>
              <a:cxn ang="10800000">
                <a:pos x="wd2" y="hd2"/>
              </a:cxn>
              <a:cxn ang="16200000">
                <a:pos x="wd2" y="hd2"/>
              </a:cxn>
            </a:cxnLst>
            <a:rect l="0" t="0" r="r" b="b"/>
            <a:pathLst>
              <a:path w="21553" h="21583" extrusionOk="0">
                <a:moveTo>
                  <a:pt x="12640" y="0"/>
                </a:moveTo>
                <a:cubicBezTo>
                  <a:pt x="11378" y="0"/>
                  <a:pt x="10531" y="3"/>
                  <a:pt x="9997" y="15"/>
                </a:cubicBezTo>
                <a:cubicBezTo>
                  <a:pt x="9462" y="26"/>
                  <a:pt x="9236" y="41"/>
                  <a:pt x="9208" y="69"/>
                </a:cubicBezTo>
                <a:cubicBezTo>
                  <a:pt x="9188" y="89"/>
                  <a:pt x="9175" y="127"/>
                  <a:pt x="9162" y="177"/>
                </a:cubicBezTo>
                <a:cubicBezTo>
                  <a:pt x="9161" y="182"/>
                  <a:pt x="9163" y="196"/>
                  <a:pt x="9162" y="200"/>
                </a:cubicBezTo>
                <a:cubicBezTo>
                  <a:pt x="9150" y="247"/>
                  <a:pt x="9139" y="294"/>
                  <a:pt x="9139" y="345"/>
                </a:cubicBezTo>
                <a:cubicBezTo>
                  <a:pt x="9139" y="406"/>
                  <a:pt x="9145" y="454"/>
                  <a:pt x="9162" y="491"/>
                </a:cubicBezTo>
                <a:cubicBezTo>
                  <a:pt x="9170" y="509"/>
                  <a:pt x="9184" y="523"/>
                  <a:pt x="9201" y="537"/>
                </a:cubicBezTo>
                <a:cubicBezTo>
                  <a:pt x="9252" y="576"/>
                  <a:pt x="9343" y="594"/>
                  <a:pt x="9522" y="606"/>
                </a:cubicBezTo>
                <a:cubicBezTo>
                  <a:pt x="9641" y="615"/>
                  <a:pt x="9792" y="623"/>
                  <a:pt x="9997" y="629"/>
                </a:cubicBezTo>
                <a:lnTo>
                  <a:pt x="10587" y="652"/>
                </a:lnTo>
                <a:lnTo>
                  <a:pt x="10587" y="990"/>
                </a:lnTo>
                <a:lnTo>
                  <a:pt x="10587" y="1328"/>
                </a:lnTo>
                <a:lnTo>
                  <a:pt x="10151" y="1359"/>
                </a:lnTo>
                <a:cubicBezTo>
                  <a:pt x="9905" y="1378"/>
                  <a:pt x="9711" y="1429"/>
                  <a:pt x="9561" y="1512"/>
                </a:cubicBezTo>
                <a:cubicBezTo>
                  <a:pt x="9536" y="1525"/>
                  <a:pt x="9515" y="1542"/>
                  <a:pt x="9492" y="1558"/>
                </a:cubicBezTo>
                <a:cubicBezTo>
                  <a:pt x="9467" y="1576"/>
                  <a:pt x="9444" y="1586"/>
                  <a:pt x="9423" y="1604"/>
                </a:cubicBezTo>
                <a:cubicBezTo>
                  <a:pt x="9347" y="1668"/>
                  <a:pt x="9286" y="1747"/>
                  <a:pt x="9231" y="1842"/>
                </a:cubicBezTo>
                <a:cubicBezTo>
                  <a:pt x="9125" y="2077"/>
                  <a:pt x="9113" y="2494"/>
                  <a:pt x="9109" y="3523"/>
                </a:cubicBezTo>
                <a:cubicBezTo>
                  <a:pt x="9107" y="4189"/>
                  <a:pt x="9116" y="4558"/>
                  <a:pt x="9132" y="4782"/>
                </a:cubicBezTo>
                <a:cubicBezTo>
                  <a:pt x="9136" y="4838"/>
                  <a:pt x="9133" y="4887"/>
                  <a:pt x="9139" y="4927"/>
                </a:cubicBezTo>
                <a:cubicBezTo>
                  <a:pt x="9157" y="5048"/>
                  <a:pt x="9188" y="5108"/>
                  <a:pt x="9231" y="5181"/>
                </a:cubicBezTo>
                <a:cubicBezTo>
                  <a:pt x="9283" y="5269"/>
                  <a:pt x="9336" y="5350"/>
                  <a:pt x="9392" y="5411"/>
                </a:cubicBezTo>
                <a:cubicBezTo>
                  <a:pt x="9449" y="5471"/>
                  <a:pt x="9506" y="5519"/>
                  <a:pt x="9576" y="5557"/>
                </a:cubicBezTo>
                <a:cubicBezTo>
                  <a:pt x="9717" y="5635"/>
                  <a:pt x="9902" y="5670"/>
                  <a:pt x="10151" y="5687"/>
                </a:cubicBezTo>
                <a:lnTo>
                  <a:pt x="10587" y="5718"/>
                </a:lnTo>
                <a:lnTo>
                  <a:pt x="10610" y="6155"/>
                </a:lnTo>
                <a:cubicBezTo>
                  <a:pt x="10617" y="6310"/>
                  <a:pt x="10613" y="6453"/>
                  <a:pt x="10603" y="6585"/>
                </a:cubicBezTo>
                <a:cubicBezTo>
                  <a:pt x="10598" y="6651"/>
                  <a:pt x="10590" y="6710"/>
                  <a:pt x="10580" y="6769"/>
                </a:cubicBezTo>
                <a:cubicBezTo>
                  <a:pt x="10561" y="6890"/>
                  <a:pt x="10540" y="7001"/>
                  <a:pt x="10503" y="7100"/>
                </a:cubicBezTo>
                <a:cubicBezTo>
                  <a:pt x="10447" y="7250"/>
                  <a:pt x="10371" y="7382"/>
                  <a:pt x="10273" y="7491"/>
                </a:cubicBezTo>
                <a:cubicBezTo>
                  <a:pt x="10240" y="7527"/>
                  <a:pt x="10203" y="7556"/>
                  <a:pt x="10174" y="7583"/>
                </a:cubicBezTo>
                <a:cubicBezTo>
                  <a:pt x="9966" y="7775"/>
                  <a:pt x="9792" y="7766"/>
                  <a:pt x="9231" y="7606"/>
                </a:cubicBezTo>
                <a:cubicBezTo>
                  <a:pt x="9116" y="7572"/>
                  <a:pt x="8987" y="7544"/>
                  <a:pt x="8871" y="7522"/>
                </a:cubicBezTo>
                <a:cubicBezTo>
                  <a:pt x="8714" y="7493"/>
                  <a:pt x="8575" y="7475"/>
                  <a:pt x="8442" y="7491"/>
                </a:cubicBezTo>
                <a:cubicBezTo>
                  <a:pt x="8135" y="7550"/>
                  <a:pt x="7738" y="7798"/>
                  <a:pt x="7247" y="8235"/>
                </a:cubicBezTo>
                <a:cubicBezTo>
                  <a:pt x="7200" y="8277"/>
                  <a:pt x="7168" y="8312"/>
                  <a:pt x="7117" y="8358"/>
                </a:cubicBezTo>
                <a:cubicBezTo>
                  <a:pt x="6775" y="8675"/>
                  <a:pt x="6632" y="8765"/>
                  <a:pt x="6374" y="8773"/>
                </a:cubicBezTo>
                <a:cubicBezTo>
                  <a:pt x="6314" y="8775"/>
                  <a:pt x="6252" y="8771"/>
                  <a:pt x="6175" y="8765"/>
                </a:cubicBezTo>
                <a:lnTo>
                  <a:pt x="5899" y="8750"/>
                </a:lnTo>
                <a:lnTo>
                  <a:pt x="5830" y="8481"/>
                </a:lnTo>
                <a:lnTo>
                  <a:pt x="5791" y="8343"/>
                </a:lnTo>
                <a:cubicBezTo>
                  <a:pt x="5779" y="8295"/>
                  <a:pt x="5754" y="8240"/>
                  <a:pt x="5738" y="8189"/>
                </a:cubicBezTo>
                <a:cubicBezTo>
                  <a:pt x="5723" y="8142"/>
                  <a:pt x="5708" y="8098"/>
                  <a:pt x="5692" y="8051"/>
                </a:cubicBezTo>
                <a:cubicBezTo>
                  <a:pt x="5662" y="7967"/>
                  <a:pt x="5633" y="7885"/>
                  <a:pt x="5600" y="7806"/>
                </a:cubicBezTo>
                <a:cubicBezTo>
                  <a:pt x="5566" y="7721"/>
                  <a:pt x="5527" y="7646"/>
                  <a:pt x="5493" y="7575"/>
                </a:cubicBezTo>
                <a:cubicBezTo>
                  <a:pt x="5468" y="7525"/>
                  <a:pt x="5447" y="7476"/>
                  <a:pt x="5424" y="7437"/>
                </a:cubicBezTo>
                <a:cubicBezTo>
                  <a:pt x="5414" y="7420"/>
                  <a:pt x="5402" y="7398"/>
                  <a:pt x="5393" y="7384"/>
                </a:cubicBezTo>
                <a:cubicBezTo>
                  <a:pt x="5383" y="7369"/>
                  <a:pt x="5371" y="7356"/>
                  <a:pt x="5362" y="7345"/>
                </a:cubicBezTo>
                <a:cubicBezTo>
                  <a:pt x="5327" y="7319"/>
                  <a:pt x="5272" y="7331"/>
                  <a:pt x="5171" y="7391"/>
                </a:cubicBezTo>
                <a:cubicBezTo>
                  <a:pt x="5126" y="7417"/>
                  <a:pt x="5068" y="7453"/>
                  <a:pt x="5002" y="7499"/>
                </a:cubicBezTo>
                <a:cubicBezTo>
                  <a:pt x="4999" y="7501"/>
                  <a:pt x="5004" y="7504"/>
                  <a:pt x="5002" y="7506"/>
                </a:cubicBezTo>
                <a:cubicBezTo>
                  <a:pt x="4931" y="7587"/>
                  <a:pt x="4773" y="7668"/>
                  <a:pt x="4573" y="7737"/>
                </a:cubicBezTo>
                <a:cubicBezTo>
                  <a:pt x="4307" y="7849"/>
                  <a:pt x="4023" y="7907"/>
                  <a:pt x="3692" y="7913"/>
                </a:cubicBezTo>
                <a:cubicBezTo>
                  <a:pt x="3621" y="7914"/>
                  <a:pt x="3551" y="7905"/>
                  <a:pt x="3478" y="7898"/>
                </a:cubicBezTo>
                <a:cubicBezTo>
                  <a:pt x="3282" y="7893"/>
                  <a:pt x="3149" y="7865"/>
                  <a:pt x="2949" y="7790"/>
                </a:cubicBezTo>
                <a:cubicBezTo>
                  <a:pt x="2939" y="7786"/>
                  <a:pt x="2929" y="7779"/>
                  <a:pt x="2919" y="7775"/>
                </a:cubicBezTo>
                <a:cubicBezTo>
                  <a:pt x="2733" y="7710"/>
                  <a:pt x="2562" y="7629"/>
                  <a:pt x="2436" y="7529"/>
                </a:cubicBezTo>
                <a:cubicBezTo>
                  <a:pt x="2249" y="7382"/>
                  <a:pt x="2114" y="7418"/>
                  <a:pt x="1992" y="7660"/>
                </a:cubicBezTo>
                <a:cubicBezTo>
                  <a:pt x="1923" y="7796"/>
                  <a:pt x="1895" y="7807"/>
                  <a:pt x="1088" y="7798"/>
                </a:cubicBezTo>
                <a:lnTo>
                  <a:pt x="873" y="7790"/>
                </a:lnTo>
                <a:cubicBezTo>
                  <a:pt x="292" y="7791"/>
                  <a:pt x="243" y="7807"/>
                  <a:pt x="130" y="7951"/>
                </a:cubicBezTo>
                <a:cubicBezTo>
                  <a:pt x="22" y="8088"/>
                  <a:pt x="2" y="8368"/>
                  <a:pt x="0" y="12234"/>
                </a:cubicBezTo>
                <a:lnTo>
                  <a:pt x="0" y="14621"/>
                </a:lnTo>
                <a:cubicBezTo>
                  <a:pt x="2" y="21600"/>
                  <a:pt x="-10" y="21318"/>
                  <a:pt x="314" y="21498"/>
                </a:cubicBezTo>
                <a:cubicBezTo>
                  <a:pt x="358" y="21522"/>
                  <a:pt x="455" y="21539"/>
                  <a:pt x="590" y="21552"/>
                </a:cubicBezTo>
                <a:cubicBezTo>
                  <a:pt x="796" y="21567"/>
                  <a:pt x="1083" y="21582"/>
                  <a:pt x="1402" y="21583"/>
                </a:cubicBezTo>
                <a:cubicBezTo>
                  <a:pt x="1773" y="21585"/>
                  <a:pt x="2044" y="21574"/>
                  <a:pt x="2237" y="21552"/>
                </a:cubicBezTo>
                <a:cubicBezTo>
                  <a:pt x="2302" y="21545"/>
                  <a:pt x="2364" y="21539"/>
                  <a:pt x="2413" y="21529"/>
                </a:cubicBezTo>
                <a:cubicBezTo>
                  <a:pt x="2513" y="21507"/>
                  <a:pt x="2581" y="21475"/>
                  <a:pt x="2635" y="21437"/>
                </a:cubicBezTo>
                <a:cubicBezTo>
                  <a:pt x="2689" y="21398"/>
                  <a:pt x="2722" y="21351"/>
                  <a:pt x="2750" y="21291"/>
                </a:cubicBezTo>
                <a:cubicBezTo>
                  <a:pt x="2779" y="21230"/>
                  <a:pt x="2824" y="20806"/>
                  <a:pt x="2842" y="20347"/>
                </a:cubicBezTo>
                <a:lnTo>
                  <a:pt x="2873" y="19510"/>
                </a:lnTo>
                <a:lnTo>
                  <a:pt x="5738" y="19495"/>
                </a:lnTo>
                <a:cubicBezTo>
                  <a:pt x="7852" y="19483"/>
                  <a:pt x="8623" y="19496"/>
                  <a:pt x="8687" y="19549"/>
                </a:cubicBezTo>
                <a:cubicBezTo>
                  <a:pt x="8725" y="19581"/>
                  <a:pt x="8751" y="19592"/>
                  <a:pt x="8779" y="19587"/>
                </a:cubicBezTo>
                <a:cubicBezTo>
                  <a:pt x="8786" y="19583"/>
                  <a:pt x="8794" y="19584"/>
                  <a:pt x="8802" y="19579"/>
                </a:cubicBezTo>
                <a:cubicBezTo>
                  <a:pt x="8812" y="19573"/>
                  <a:pt x="8821" y="19570"/>
                  <a:pt x="8833" y="19564"/>
                </a:cubicBezTo>
                <a:cubicBezTo>
                  <a:pt x="8837" y="19561"/>
                  <a:pt x="8844" y="19553"/>
                  <a:pt x="8848" y="19549"/>
                </a:cubicBezTo>
                <a:cubicBezTo>
                  <a:pt x="8888" y="19510"/>
                  <a:pt x="9031" y="19480"/>
                  <a:pt x="9178" y="19480"/>
                </a:cubicBezTo>
                <a:cubicBezTo>
                  <a:pt x="9319" y="19480"/>
                  <a:pt x="9386" y="19468"/>
                  <a:pt x="9484" y="19579"/>
                </a:cubicBezTo>
                <a:cubicBezTo>
                  <a:pt x="9494" y="19591"/>
                  <a:pt x="9504" y="19603"/>
                  <a:pt x="9515" y="19618"/>
                </a:cubicBezTo>
                <a:cubicBezTo>
                  <a:pt x="9555" y="19665"/>
                  <a:pt x="9610" y="19750"/>
                  <a:pt x="9668" y="19848"/>
                </a:cubicBezTo>
                <a:cubicBezTo>
                  <a:pt x="9700" y="19900"/>
                  <a:pt x="9735" y="19970"/>
                  <a:pt x="9775" y="20040"/>
                </a:cubicBezTo>
                <a:cubicBezTo>
                  <a:pt x="9871" y="20205"/>
                  <a:pt x="9990" y="20393"/>
                  <a:pt x="10151" y="20677"/>
                </a:cubicBezTo>
                <a:cubicBezTo>
                  <a:pt x="10399" y="21114"/>
                  <a:pt x="10524" y="21344"/>
                  <a:pt x="10740" y="21460"/>
                </a:cubicBezTo>
                <a:cubicBezTo>
                  <a:pt x="10771" y="21475"/>
                  <a:pt x="10795" y="21494"/>
                  <a:pt x="10832" y="21506"/>
                </a:cubicBezTo>
                <a:cubicBezTo>
                  <a:pt x="11059" y="21578"/>
                  <a:pt x="11405" y="21582"/>
                  <a:pt x="12027" y="21583"/>
                </a:cubicBezTo>
                <a:cubicBezTo>
                  <a:pt x="12030" y="21583"/>
                  <a:pt x="12032" y="21583"/>
                  <a:pt x="12035" y="21583"/>
                </a:cubicBezTo>
                <a:cubicBezTo>
                  <a:pt x="12603" y="21582"/>
                  <a:pt x="13058" y="21561"/>
                  <a:pt x="13177" y="21529"/>
                </a:cubicBezTo>
                <a:cubicBezTo>
                  <a:pt x="13222" y="21508"/>
                  <a:pt x="13256" y="21475"/>
                  <a:pt x="13292" y="21437"/>
                </a:cubicBezTo>
                <a:cubicBezTo>
                  <a:pt x="13333" y="21394"/>
                  <a:pt x="13376" y="21347"/>
                  <a:pt x="13414" y="21299"/>
                </a:cubicBezTo>
                <a:cubicBezTo>
                  <a:pt x="13417" y="21292"/>
                  <a:pt x="13426" y="21289"/>
                  <a:pt x="13429" y="21283"/>
                </a:cubicBezTo>
                <a:cubicBezTo>
                  <a:pt x="13459" y="21225"/>
                  <a:pt x="13487" y="21185"/>
                  <a:pt x="13529" y="21153"/>
                </a:cubicBezTo>
                <a:cubicBezTo>
                  <a:pt x="13531" y="21151"/>
                  <a:pt x="13535" y="21154"/>
                  <a:pt x="13537" y="21153"/>
                </a:cubicBezTo>
                <a:cubicBezTo>
                  <a:pt x="13592" y="21113"/>
                  <a:pt x="13661" y="21085"/>
                  <a:pt x="13766" y="21068"/>
                </a:cubicBezTo>
                <a:cubicBezTo>
                  <a:pt x="13949" y="21039"/>
                  <a:pt x="14686" y="20635"/>
                  <a:pt x="15237" y="20285"/>
                </a:cubicBezTo>
                <a:cubicBezTo>
                  <a:pt x="15287" y="20253"/>
                  <a:pt x="15315" y="20237"/>
                  <a:pt x="15360" y="20209"/>
                </a:cubicBezTo>
                <a:cubicBezTo>
                  <a:pt x="15502" y="20115"/>
                  <a:pt x="15637" y="20027"/>
                  <a:pt x="15728" y="19955"/>
                </a:cubicBezTo>
                <a:cubicBezTo>
                  <a:pt x="15865" y="19846"/>
                  <a:pt x="15959" y="19717"/>
                  <a:pt x="16026" y="19579"/>
                </a:cubicBezTo>
                <a:cubicBezTo>
                  <a:pt x="16036" y="19560"/>
                  <a:pt x="16040" y="19545"/>
                  <a:pt x="16049" y="19526"/>
                </a:cubicBezTo>
                <a:cubicBezTo>
                  <a:pt x="16103" y="19393"/>
                  <a:pt x="16134" y="19248"/>
                  <a:pt x="16134" y="19080"/>
                </a:cubicBezTo>
                <a:cubicBezTo>
                  <a:pt x="16134" y="18912"/>
                  <a:pt x="16102" y="18762"/>
                  <a:pt x="16049" y="18628"/>
                </a:cubicBezTo>
                <a:cubicBezTo>
                  <a:pt x="16040" y="18609"/>
                  <a:pt x="16036" y="18584"/>
                  <a:pt x="16026" y="18566"/>
                </a:cubicBezTo>
                <a:cubicBezTo>
                  <a:pt x="16024" y="18560"/>
                  <a:pt x="16022" y="18557"/>
                  <a:pt x="16019" y="18551"/>
                </a:cubicBezTo>
                <a:cubicBezTo>
                  <a:pt x="15859" y="18254"/>
                  <a:pt x="15587" y="18068"/>
                  <a:pt x="15268" y="18014"/>
                </a:cubicBezTo>
                <a:cubicBezTo>
                  <a:pt x="15003" y="17975"/>
                  <a:pt x="14695" y="18026"/>
                  <a:pt x="14387" y="18182"/>
                </a:cubicBezTo>
                <a:cubicBezTo>
                  <a:pt x="14261" y="18246"/>
                  <a:pt x="14193" y="18277"/>
                  <a:pt x="14134" y="18298"/>
                </a:cubicBezTo>
                <a:cubicBezTo>
                  <a:pt x="14074" y="18320"/>
                  <a:pt x="14027" y="18330"/>
                  <a:pt x="13996" y="18313"/>
                </a:cubicBezTo>
                <a:cubicBezTo>
                  <a:pt x="13977" y="18302"/>
                  <a:pt x="13964" y="18284"/>
                  <a:pt x="13943" y="18259"/>
                </a:cubicBezTo>
                <a:cubicBezTo>
                  <a:pt x="13849" y="18150"/>
                  <a:pt x="13523" y="17609"/>
                  <a:pt x="13215" y="17070"/>
                </a:cubicBezTo>
                <a:cubicBezTo>
                  <a:pt x="13196" y="17036"/>
                  <a:pt x="13189" y="17011"/>
                  <a:pt x="13169" y="16977"/>
                </a:cubicBezTo>
                <a:cubicBezTo>
                  <a:pt x="12833" y="16405"/>
                  <a:pt x="12441" y="15744"/>
                  <a:pt x="12288" y="15488"/>
                </a:cubicBezTo>
                <a:cubicBezTo>
                  <a:pt x="12197" y="15335"/>
                  <a:pt x="11962" y="14937"/>
                  <a:pt x="11767" y="14606"/>
                </a:cubicBezTo>
                <a:cubicBezTo>
                  <a:pt x="11617" y="14352"/>
                  <a:pt x="11519" y="14184"/>
                  <a:pt x="11369" y="13930"/>
                </a:cubicBezTo>
                <a:cubicBezTo>
                  <a:pt x="10927" y="13178"/>
                  <a:pt x="10758" y="12925"/>
                  <a:pt x="10633" y="12848"/>
                </a:cubicBezTo>
                <a:cubicBezTo>
                  <a:pt x="10590" y="12827"/>
                  <a:pt x="10542" y="12817"/>
                  <a:pt x="10480" y="12802"/>
                </a:cubicBezTo>
                <a:cubicBezTo>
                  <a:pt x="10035" y="12697"/>
                  <a:pt x="9225" y="12474"/>
                  <a:pt x="8825" y="12349"/>
                </a:cubicBezTo>
                <a:lnTo>
                  <a:pt x="8703" y="12311"/>
                </a:lnTo>
                <a:cubicBezTo>
                  <a:pt x="8514" y="12260"/>
                  <a:pt x="8385" y="12229"/>
                  <a:pt x="8366" y="12227"/>
                </a:cubicBezTo>
                <a:cubicBezTo>
                  <a:pt x="8330" y="12225"/>
                  <a:pt x="7968" y="12287"/>
                  <a:pt x="7569" y="12365"/>
                </a:cubicBezTo>
                <a:cubicBezTo>
                  <a:pt x="7504" y="12378"/>
                  <a:pt x="7456" y="12385"/>
                  <a:pt x="7400" y="12395"/>
                </a:cubicBezTo>
                <a:cubicBezTo>
                  <a:pt x="7346" y="12405"/>
                  <a:pt x="7293" y="12418"/>
                  <a:pt x="7247" y="12426"/>
                </a:cubicBezTo>
                <a:cubicBezTo>
                  <a:pt x="7246" y="12426"/>
                  <a:pt x="7240" y="12425"/>
                  <a:pt x="7239" y="12426"/>
                </a:cubicBezTo>
                <a:cubicBezTo>
                  <a:pt x="7150" y="12440"/>
                  <a:pt x="7072" y="12450"/>
                  <a:pt x="7010" y="12457"/>
                </a:cubicBezTo>
                <a:cubicBezTo>
                  <a:pt x="6989" y="12459"/>
                  <a:pt x="6974" y="12456"/>
                  <a:pt x="6956" y="12457"/>
                </a:cubicBezTo>
                <a:cubicBezTo>
                  <a:pt x="6918" y="12459"/>
                  <a:pt x="6881" y="12466"/>
                  <a:pt x="6856" y="12464"/>
                </a:cubicBezTo>
                <a:cubicBezTo>
                  <a:pt x="6838" y="12463"/>
                  <a:pt x="6821" y="12460"/>
                  <a:pt x="6810" y="12457"/>
                </a:cubicBezTo>
                <a:cubicBezTo>
                  <a:pt x="6802" y="12454"/>
                  <a:pt x="6799" y="12452"/>
                  <a:pt x="6795" y="12449"/>
                </a:cubicBezTo>
                <a:cubicBezTo>
                  <a:pt x="6791" y="12447"/>
                  <a:pt x="6783" y="12451"/>
                  <a:pt x="6780" y="12449"/>
                </a:cubicBezTo>
                <a:cubicBezTo>
                  <a:pt x="6769" y="12438"/>
                  <a:pt x="6751" y="12397"/>
                  <a:pt x="6734" y="12349"/>
                </a:cubicBezTo>
                <a:cubicBezTo>
                  <a:pt x="6682" y="12203"/>
                  <a:pt x="6610" y="11920"/>
                  <a:pt x="6542" y="11628"/>
                </a:cubicBezTo>
                <a:cubicBezTo>
                  <a:pt x="6536" y="11605"/>
                  <a:pt x="6540" y="11586"/>
                  <a:pt x="6535" y="11566"/>
                </a:cubicBezTo>
                <a:cubicBezTo>
                  <a:pt x="6450" y="11199"/>
                  <a:pt x="6377" y="10841"/>
                  <a:pt x="6397" y="10807"/>
                </a:cubicBezTo>
                <a:cubicBezTo>
                  <a:pt x="6397" y="10807"/>
                  <a:pt x="6397" y="10800"/>
                  <a:pt x="6397" y="10799"/>
                </a:cubicBezTo>
                <a:cubicBezTo>
                  <a:pt x="6401" y="10793"/>
                  <a:pt x="6413" y="10795"/>
                  <a:pt x="6420" y="10791"/>
                </a:cubicBezTo>
                <a:cubicBezTo>
                  <a:pt x="6424" y="10787"/>
                  <a:pt x="6422" y="10778"/>
                  <a:pt x="6427" y="10776"/>
                </a:cubicBezTo>
                <a:cubicBezTo>
                  <a:pt x="6431" y="10774"/>
                  <a:pt x="6439" y="10777"/>
                  <a:pt x="6443" y="10776"/>
                </a:cubicBezTo>
                <a:cubicBezTo>
                  <a:pt x="6529" y="10741"/>
                  <a:pt x="6713" y="10784"/>
                  <a:pt x="6979" y="10891"/>
                </a:cubicBezTo>
                <a:cubicBezTo>
                  <a:pt x="7098" y="10936"/>
                  <a:pt x="7230" y="10992"/>
                  <a:pt x="7385" y="11060"/>
                </a:cubicBezTo>
                <a:cubicBezTo>
                  <a:pt x="7794" y="11243"/>
                  <a:pt x="8227" y="11409"/>
                  <a:pt x="8664" y="11559"/>
                </a:cubicBezTo>
                <a:cubicBezTo>
                  <a:pt x="8710" y="11575"/>
                  <a:pt x="8755" y="11590"/>
                  <a:pt x="8802" y="11605"/>
                </a:cubicBezTo>
                <a:cubicBezTo>
                  <a:pt x="8962" y="11659"/>
                  <a:pt x="9123" y="11709"/>
                  <a:pt x="9285" y="11758"/>
                </a:cubicBezTo>
                <a:cubicBezTo>
                  <a:pt x="9468" y="11812"/>
                  <a:pt x="9650" y="11863"/>
                  <a:pt x="9836" y="11912"/>
                </a:cubicBezTo>
                <a:cubicBezTo>
                  <a:pt x="9871" y="11921"/>
                  <a:pt x="9909" y="11934"/>
                  <a:pt x="9944" y="11943"/>
                </a:cubicBezTo>
                <a:cubicBezTo>
                  <a:pt x="10424" y="12067"/>
                  <a:pt x="10913" y="12173"/>
                  <a:pt x="11407" y="12257"/>
                </a:cubicBezTo>
                <a:cubicBezTo>
                  <a:pt x="11491" y="12272"/>
                  <a:pt x="11576" y="12282"/>
                  <a:pt x="11660" y="12296"/>
                </a:cubicBezTo>
                <a:cubicBezTo>
                  <a:pt x="12055" y="12356"/>
                  <a:pt x="12454" y="12403"/>
                  <a:pt x="12847" y="12434"/>
                </a:cubicBezTo>
                <a:cubicBezTo>
                  <a:pt x="13190" y="12461"/>
                  <a:pt x="13449" y="12483"/>
                  <a:pt x="13606" y="12503"/>
                </a:cubicBezTo>
                <a:lnTo>
                  <a:pt x="13805" y="12526"/>
                </a:lnTo>
                <a:lnTo>
                  <a:pt x="13805" y="12572"/>
                </a:lnTo>
                <a:cubicBezTo>
                  <a:pt x="13825" y="12623"/>
                  <a:pt x="13828" y="12716"/>
                  <a:pt x="13820" y="12848"/>
                </a:cubicBezTo>
                <a:cubicBezTo>
                  <a:pt x="13811" y="12978"/>
                  <a:pt x="13798" y="13049"/>
                  <a:pt x="13774" y="13094"/>
                </a:cubicBezTo>
                <a:cubicBezTo>
                  <a:pt x="13769" y="13103"/>
                  <a:pt x="13765" y="13119"/>
                  <a:pt x="13759" y="13125"/>
                </a:cubicBezTo>
                <a:cubicBezTo>
                  <a:pt x="13755" y="13129"/>
                  <a:pt x="13756" y="13122"/>
                  <a:pt x="13751" y="13125"/>
                </a:cubicBezTo>
                <a:cubicBezTo>
                  <a:pt x="13746" y="13129"/>
                  <a:pt x="13734" y="13137"/>
                  <a:pt x="13728" y="13140"/>
                </a:cubicBezTo>
                <a:cubicBezTo>
                  <a:pt x="13710" y="13149"/>
                  <a:pt x="13685" y="13159"/>
                  <a:pt x="13659" y="13163"/>
                </a:cubicBezTo>
                <a:cubicBezTo>
                  <a:pt x="13531" y="13181"/>
                  <a:pt x="13529" y="13213"/>
                  <a:pt x="13529" y="13570"/>
                </a:cubicBezTo>
                <a:cubicBezTo>
                  <a:pt x="13529" y="13634"/>
                  <a:pt x="13526" y="13689"/>
                  <a:pt x="13529" y="13739"/>
                </a:cubicBezTo>
                <a:cubicBezTo>
                  <a:pt x="13548" y="13859"/>
                  <a:pt x="13574" y="13970"/>
                  <a:pt x="13613" y="14069"/>
                </a:cubicBezTo>
                <a:cubicBezTo>
                  <a:pt x="13622" y="14084"/>
                  <a:pt x="13633" y="14101"/>
                  <a:pt x="13644" y="14115"/>
                </a:cubicBezTo>
                <a:cubicBezTo>
                  <a:pt x="13708" y="14196"/>
                  <a:pt x="13747" y="14277"/>
                  <a:pt x="13736" y="14299"/>
                </a:cubicBezTo>
                <a:cubicBezTo>
                  <a:pt x="13737" y="14316"/>
                  <a:pt x="14140" y="14339"/>
                  <a:pt x="14648" y="14345"/>
                </a:cubicBezTo>
                <a:cubicBezTo>
                  <a:pt x="15006" y="14349"/>
                  <a:pt x="15322" y="14366"/>
                  <a:pt x="15498" y="14383"/>
                </a:cubicBezTo>
                <a:lnTo>
                  <a:pt x="15651" y="14383"/>
                </a:lnTo>
                <a:lnTo>
                  <a:pt x="15659" y="14445"/>
                </a:lnTo>
                <a:cubicBezTo>
                  <a:pt x="15671" y="14488"/>
                  <a:pt x="15674" y="14563"/>
                  <a:pt x="15674" y="14644"/>
                </a:cubicBezTo>
                <a:lnTo>
                  <a:pt x="15674" y="14652"/>
                </a:lnTo>
                <a:cubicBezTo>
                  <a:pt x="15675" y="14666"/>
                  <a:pt x="15673" y="14676"/>
                  <a:pt x="15674" y="14690"/>
                </a:cubicBezTo>
                <a:cubicBezTo>
                  <a:pt x="15673" y="14703"/>
                  <a:pt x="15675" y="14716"/>
                  <a:pt x="15674" y="14729"/>
                </a:cubicBezTo>
                <a:lnTo>
                  <a:pt x="15674" y="14736"/>
                </a:lnTo>
                <a:cubicBezTo>
                  <a:pt x="15674" y="14817"/>
                  <a:pt x="15671" y="14893"/>
                  <a:pt x="15659" y="14936"/>
                </a:cubicBezTo>
                <a:lnTo>
                  <a:pt x="15651" y="14997"/>
                </a:lnTo>
                <a:lnTo>
                  <a:pt x="15345" y="15013"/>
                </a:lnTo>
                <a:cubicBezTo>
                  <a:pt x="15150" y="15025"/>
                  <a:pt x="14883" y="15025"/>
                  <a:pt x="14586" y="15028"/>
                </a:cubicBezTo>
                <a:cubicBezTo>
                  <a:pt x="14580" y="15028"/>
                  <a:pt x="14576" y="15036"/>
                  <a:pt x="14571" y="15036"/>
                </a:cubicBezTo>
                <a:cubicBezTo>
                  <a:pt x="14074" y="15054"/>
                  <a:pt x="13645" y="15080"/>
                  <a:pt x="13606" y="15105"/>
                </a:cubicBezTo>
                <a:cubicBezTo>
                  <a:pt x="13577" y="15124"/>
                  <a:pt x="13543" y="15186"/>
                  <a:pt x="13529" y="15258"/>
                </a:cubicBezTo>
                <a:lnTo>
                  <a:pt x="13529" y="15312"/>
                </a:lnTo>
                <a:cubicBezTo>
                  <a:pt x="13524" y="15405"/>
                  <a:pt x="13527" y="15467"/>
                  <a:pt x="13537" y="15512"/>
                </a:cubicBezTo>
                <a:cubicBezTo>
                  <a:pt x="13555" y="15578"/>
                  <a:pt x="13601" y="15610"/>
                  <a:pt x="13682" y="15642"/>
                </a:cubicBezTo>
                <a:cubicBezTo>
                  <a:pt x="13695" y="15647"/>
                  <a:pt x="13728" y="15652"/>
                  <a:pt x="13782" y="15657"/>
                </a:cubicBezTo>
                <a:cubicBezTo>
                  <a:pt x="13837" y="15661"/>
                  <a:pt x="13902" y="15670"/>
                  <a:pt x="13996" y="15673"/>
                </a:cubicBezTo>
                <a:cubicBezTo>
                  <a:pt x="14100" y="15678"/>
                  <a:pt x="14283" y="15677"/>
                  <a:pt x="14433" y="15680"/>
                </a:cubicBezTo>
                <a:cubicBezTo>
                  <a:pt x="14559" y="15683"/>
                  <a:pt x="14652" y="15685"/>
                  <a:pt x="14808" y="15688"/>
                </a:cubicBezTo>
                <a:cubicBezTo>
                  <a:pt x="15482" y="15698"/>
                  <a:pt x="16425" y="15711"/>
                  <a:pt x="17559" y="15711"/>
                </a:cubicBezTo>
                <a:cubicBezTo>
                  <a:pt x="18438" y="15711"/>
                  <a:pt x="19046" y="15706"/>
                  <a:pt x="19581" y="15703"/>
                </a:cubicBezTo>
                <a:cubicBezTo>
                  <a:pt x="19952" y="15701"/>
                  <a:pt x="20213" y="15701"/>
                  <a:pt x="20447" y="15696"/>
                </a:cubicBezTo>
                <a:cubicBezTo>
                  <a:pt x="20996" y="15683"/>
                  <a:pt x="21294" y="15654"/>
                  <a:pt x="21427" y="15604"/>
                </a:cubicBezTo>
                <a:cubicBezTo>
                  <a:pt x="21559" y="15506"/>
                  <a:pt x="21590" y="15320"/>
                  <a:pt x="21504" y="15166"/>
                </a:cubicBezTo>
                <a:cubicBezTo>
                  <a:pt x="21483" y="15140"/>
                  <a:pt x="21445" y="15114"/>
                  <a:pt x="21404" y="15097"/>
                </a:cubicBezTo>
                <a:cubicBezTo>
                  <a:pt x="21283" y="15060"/>
                  <a:pt x="21019" y="15046"/>
                  <a:pt x="20447" y="15028"/>
                </a:cubicBezTo>
                <a:cubicBezTo>
                  <a:pt x="20430" y="15028"/>
                  <a:pt x="20419" y="15028"/>
                  <a:pt x="20401" y="15028"/>
                </a:cubicBezTo>
                <a:cubicBezTo>
                  <a:pt x="19894" y="15028"/>
                  <a:pt x="19666" y="15029"/>
                  <a:pt x="19543" y="15005"/>
                </a:cubicBezTo>
                <a:lnTo>
                  <a:pt x="19428" y="14997"/>
                </a:lnTo>
                <a:lnTo>
                  <a:pt x="19420" y="14936"/>
                </a:lnTo>
                <a:cubicBezTo>
                  <a:pt x="19412" y="14926"/>
                  <a:pt x="19397" y="14917"/>
                  <a:pt x="19390" y="14905"/>
                </a:cubicBezTo>
                <a:cubicBezTo>
                  <a:pt x="19302" y="14739"/>
                  <a:pt x="19312" y="14415"/>
                  <a:pt x="19405" y="14383"/>
                </a:cubicBezTo>
                <a:cubicBezTo>
                  <a:pt x="19448" y="14369"/>
                  <a:pt x="19899" y="14347"/>
                  <a:pt x="20409" y="14337"/>
                </a:cubicBezTo>
                <a:cubicBezTo>
                  <a:pt x="20917" y="14327"/>
                  <a:pt x="21322" y="14294"/>
                  <a:pt x="21312" y="14268"/>
                </a:cubicBezTo>
                <a:cubicBezTo>
                  <a:pt x="21302" y="14241"/>
                  <a:pt x="21357" y="14150"/>
                  <a:pt x="21427" y="14061"/>
                </a:cubicBezTo>
                <a:cubicBezTo>
                  <a:pt x="21454" y="14026"/>
                  <a:pt x="21479" y="13986"/>
                  <a:pt x="21496" y="13900"/>
                </a:cubicBezTo>
                <a:cubicBezTo>
                  <a:pt x="21548" y="13566"/>
                  <a:pt x="21552" y="12390"/>
                  <a:pt x="21550" y="8097"/>
                </a:cubicBezTo>
                <a:cubicBezTo>
                  <a:pt x="21549" y="6865"/>
                  <a:pt x="21544" y="5978"/>
                  <a:pt x="21542" y="5211"/>
                </a:cubicBezTo>
                <a:cubicBezTo>
                  <a:pt x="21539" y="4704"/>
                  <a:pt x="21546" y="4241"/>
                  <a:pt x="21542" y="3868"/>
                </a:cubicBezTo>
                <a:cubicBezTo>
                  <a:pt x="21542" y="3821"/>
                  <a:pt x="21543" y="3759"/>
                  <a:pt x="21542" y="3715"/>
                </a:cubicBezTo>
                <a:cubicBezTo>
                  <a:pt x="21542" y="3704"/>
                  <a:pt x="21535" y="3695"/>
                  <a:pt x="21535" y="3684"/>
                </a:cubicBezTo>
                <a:cubicBezTo>
                  <a:pt x="21529" y="3215"/>
                  <a:pt x="21520" y="2861"/>
                  <a:pt x="21512" y="2617"/>
                </a:cubicBezTo>
                <a:cubicBezTo>
                  <a:pt x="21494" y="2270"/>
                  <a:pt x="21467" y="2178"/>
                  <a:pt x="21427" y="2103"/>
                </a:cubicBezTo>
                <a:cubicBezTo>
                  <a:pt x="21426" y="2101"/>
                  <a:pt x="21428" y="2097"/>
                  <a:pt x="21427" y="2095"/>
                </a:cubicBezTo>
                <a:cubicBezTo>
                  <a:pt x="21289" y="1881"/>
                  <a:pt x="20946" y="1886"/>
                  <a:pt x="18003" y="1857"/>
                </a:cubicBezTo>
                <a:lnTo>
                  <a:pt x="14854" y="1827"/>
                </a:lnTo>
                <a:lnTo>
                  <a:pt x="14854" y="1236"/>
                </a:lnTo>
                <a:lnTo>
                  <a:pt x="14854" y="652"/>
                </a:lnTo>
                <a:lnTo>
                  <a:pt x="15452" y="629"/>
                </a:lnTo>
                <a:cubicBezTo>
                  <a:pt x="15745" y="620"/>
                  <a:pt x="15902" y="614"/>
                  <a:pt x="15988" y="591"/>
                </a:cubicBezTo>
                <a:cubicBezTo>
                  <a:pt x="16009" y="585"/>
                  <a:pt x="16028" y="584"/>
                  <a:pt x="16042" y="576"/>
                </a:cubicBezTo>
                <a:cubicBezTo>
                  <a:pt x="16056" y="568"/>
                  <a:pt x="16070" y="548"/>
                  <a:pt x="16080" y="537"/>
                </a:cubicBezTo>
                <a:cubicBezTo>
                  <a:pt x="16099" y="514"/>
                  <a:pt x="16111" y="492"/>
                  <a:pt x="16126" y="453"/>
                </a:cubicBezTo>
                <a:cubicBezTo>
                  <a:pt x="16149" y="392"/>
                  <a:pt x="16155" y="340"/>
                  <a:pt x="16149" y="292"/>
                </a:cubicBezTo>
                <a:cubicBezTo>
                  <a:pt x="16144" y="245"/>
                  <a:pt x="16116" y="194"/>
                  <a:pt x="16080" y="138"/>
                </a:cubicBezTo>
                <a:lnTo>
                  <a:pt x="15988" y="0"/>
                </a:lnTo>
                <a:lnTo>
                  <a:pt x="12640" y="0"/>
                </a:lnTo>
                <a:close/>
                <a:moveTo>
                  <a:pt x="11269" y="652"/>
                </a:moveTo>
                <a:lnTo>
                  <a:pt x="12717" y="652"/>
                </a:lnTo>
                <a:lnTo>
                  <a:pt x="14173" y="652"/>
                </a:lnTo>
                <a:lnTo>
                  <a:pt x="14188" y="1213"/>
                </a:lnTo>
                <a:lnTo>
                  <a:pt x="14203" y="1788"/>
                </a:lnTo>
                <a:lnTo>
                  <a:pt x="13927" y="1911"/>
                </a:lnTo>
                <a:cubicBezTo>
                  <a:pt x="13745" y="1991"/>
                  <a:pt x="13622" y="2090"/>
                  <a:pt x="13583" y="2195"/>
                </a:cubicBezTo>
                <a:cubicBezTo>
                  <a:pt x="13544" y="2297"/>
                  <a:pt x="13529" y="3978"/>
                  <a:pt x="13529" y="6739"/>
                </a:cubicBezTo>
                <a:lnTo>
                  <a:pt x="13529" y="11121"/>
                </a:lnTo>
                <a:lnTo>
                  <a:pt x="13659" y="11144"/>
                </a:lnTo>
                <a:cubicBezTo>
                  <a:pt x="13781" y="11161"/>
                  <a:pt x="13805" y="11194"/>
                  <a:pt x="13805" y="11467"/>
                </a:cubicBezTo>
                <a:lnTo>
                  <a:pt x="13805" y="11781"/>
                </a:lnTo>
                <a:lnTo>
                  <a:pt x="13215" y="11789"/>
                </a:lnTo>
                <a:cubicBezTo>
                  <a:pt x="12493" y="11802"/>
                  <a:pt x="11389" y="11639"/>
                  <a:pt x="10265" y="11352"/>
                </a:cubicBezTo>
                <a:cubicBezTo>
                  <a:pt x="9253" y="11093"/>
                  <a:pt x="8772" y="10937"/>
                  <a:pt x="8756" y="10853"/>
                </a:cubicBezTo>
                <a:cubicBezTo>
                  <a:pt x="8749" y="10819"/>
                  <a:pt x="8879" y="10776"/>
                  <a:pt x="9040" y="10753"/>
                </a:cubicBezTo>
                <a:cubicBezTo>
                  <a:pt x="9584" y="10675"/>
                  <a:pt x="9874" y="10339"/>
                  <a:pt x="9875" y="9801"/>
                </a:cubicBezTo>
                <a:cubicBezTo>
                  <a:pt x="9875" y="9387"/>
                  <a:pt x="9717" y="9096"/>
                  <a:pt x="9384" y="8919"/>
                </a:cubicBezTo>
                <a:cubicBezTo>
                  <a:pt x="9155" y="8798"/>
                  <a:pt x="9031" y="8780"/>
                  <a:pt x="8457" y="8780"/>
                </a:cubicBezTo>
                <a:cubicBezTo>
                  <a:pt x="8092" y="8780"/>
                  <a:pt x="7772" y="8757"/>
                  <a:pt x="7753" y="8727"/>
                </a:cubicBezTo>
                <a:cubicBezTo>
                  <a:pt x="7714" y="8663"/>
                  <a:pt x="8308" y="8195"/>
                  <a:pt x="8503" y="8136"/>
                </a:cubicBezTo>
                <a:cubicBezTo>
                  <a:pt x="8576" y="8114"/>
                  <a:pt x="8836" y="8151"/>
                  <a:pt x="9086" y="8220"/>
                </a:cubicBezTo>
                <a:cubicBezTo>
                  <a:pt x="10113" y="8505"/>
                  <a:pt x="10634" y="8312"/>
                  <a:pt x="11032" y="7499"/>
                </a:cubicBezTo>
                <a:cubicBezTo>
                  <a:pt x="11172" y="7211"/>
                  <a:pt x="11200" y="7050"/>
                  <a:pt x="11231" y="6439"/>
                </a:cubicBezTo>
                <a:lnTo>
                  <a:pt x="11269" y="5718"/>
                </a:lnTo>
                <a:lnTo>
                  <a:pt x="11698" y="5687"/>
                </a:lnTo>
                <a:cubicBezTo>
                  <a:pt x="12230" y="5649"/>
                  <a:pt x="12491" y="5504"/>
                  <a:pt x="12663" y="5150"/>
                </a:cubicBezTo>
                <a:cubicBezTo>
                  <a:pt x="12781" y="4905"/>
                  <a:pt x="12790" y="4797"/>
                  <a:pt x="12771" y="3438"/>
                </a:cubicBezTo>
                <a:cubicBezTo>
                  <a:pt x="12753" y="2085"/>
                  <a:pt x="12744" y="1978"/>
                  <a:pt x="12625" y="1819"/>
                </a:cubicBezTo>
                <a:cubicBezTo>
                  <a:pt x="12386" y="1499"/>
                  <a:pt x="12198" y="1395"/>
                  <a:pt x="11721" y="1359"/>
                </a:cubicBezTo>
                <a:lnTo>
                  <a:pt x="11269" y="1328"/>
                </a:lnTo>
                <a:lnTo>
                  <a:pt x="11269" y="990"/>
                </a:lnTo>
                <a:lnTo>
                  <a:pt x="11269" y="652"/>
                </a:lnTo>
                <a:close/>
                <a:moveTo>
                  <a:pt x="3669" y="3569"/>
                </a:moveTo>
                <a:cubicBezTo>
                  <a:pt x="3444" y="3568"/>
                  <a:pt x="3230" y="3601"/>
                  <a:pt x="3087" y="3661"/>
                </a:cubicBezTo>
                <a:cubicBezTo>
                  <a:pt x="2949" y="3719"/>
                  <a:pt x="2818" y="3797"/>
                  <a:pt x="2704" y="3891"/>
                </a:cubicBezTo>
                <a:cubicBezTo>
                  <a:pt x="2677" y="3914"/>
                  <a:pt x="2648" y="3943"/>
                  <a:pt x="2620" y="3968"/>
                </a:cubicBezTo>
                <a:cubicBezTo>
                  <a:pt x="2358" y="4216"/>
                  <a:pt x="2176" y="4552"/>
                  <a:pt x="2091" y="4920"/>
                </a:cubicBezTo>
                <a:cubicBezTo>
                  <a:pt x="2074" y="5027"/>
                  <a:pt x="2060" y="5139"/>
                  <a:pt x="2053" y="5250"/>
                </a:cubicBezTo>
                <a:cubicBezTo>
                  <a:pt x="2044" y="5397"/>
                  <a:pt x="2047" y="5510"/>
                  <a:pt x="2053" y="5611"/>
                </a:cubicBezTo>
                <a:cubicBezTo>
                  <a:pt x="2071" y="5771"/>
                  <a:pt x="2102" y="5931"/>
                  <a:pt x="2160" y="6086"/>
                </a:cubicBezTo>
                <a:cubicBezTo>
                  <a:pt x="2310" y="6482"/>
                  <a:pt x="2626" y="6841"/>
                  <a:pt x="2965" y="7030"/>
                </a:cubicBezTo>
                <a:cubicBezTo>
                  <a:pt x="2986" y="7041"/>
                  <a:pt x="3013" y="7059"/>
                  <a:pt x="3034" y="7069"/>
                </a:cubicBezTo>
                <a:cubicBezTo>
                  <a:pt x="3087" y="7095"/>
                  <a:pt x="3136" y="7122"/>
                  <a:pt x="3187" y="7138"/>
                </a:cubicBezTo>
                <a:cubicBezTo>
                  <a:pt x="3190" y="7138"/>
                  <a:pt x="3193" y="7137"/>
                  <a:pt x="3194" y="7138"/>
                </a:cubicBezTo>
                <a:cubicBezTo>
                  <a:pt x="3233" y="7150"/>
                  <a:pt x="3265" y="7152"/>
                  <a:pt x="3302" y="7161"/>
                </a:cubicBezTo>
                <a:cubicBezTo>
                  <a:pt x="3359" y="7176"/>
                  <a:pt x="3417" y="7190"/>
                  <a:pt x="3470" y="7199"/>
                </a:cubicBezTo>
                <a:cubicBezTo>
                  <a:pt x="3492" y="7202"/>
                  <a:pt x="3511" y="7212"/>
                  <a:pt x="3532" y="7215"/>
                </a:cubicBezTo>
                <a:cubicBezTo>
                  <a:pt x="3558" y="7218"/>
                  <a:pt x="3583" y="7220"/>
                  <a:pt x="3608" y="7222"/>
                </a:cubicBezTo>
                <a:cubicBezTo>
                  <a:pt x="3610" y="7222"/>
                  <a:pt x="3614" y="7222"/>
                  <a:pt x="3616" y="7222"/>
                </a:cubicBezTo>
                <a:cubicBezTo>
                  <a:pt x="3620" y="7222"/>
                  <a:pt x="3626" y="7222"/>
                  <a:pt x="3631" y="7222"/>
                </a:cubicBezTo>
                <a:cubicBezTo>
                  <a:pt x="3670" y="7225"/>
                  <a:pt x="3707" y="7222"/>
                  <a:pt x="3746" y="7222"/>
                </a:cubicBezTo>
                <a:cubicBezTo>
                  <a:pt x="3832" y="7219"/>
                  <a:pt x="3918" y="7212"/>
                  <a:pt x="4007" y="7192"/>
                </a:cubicBezTo>
                <a:cubicBezTo>
                  <a:pt x="4036" y="7186"/>
                  <a:pt x="4062" y="7177"/>
                  <a:pt x="4091" y="7169"/>
                </a:cubicBezTo>
                <a:cubicBezTo>
                  <a:pt x="4107" y="7164"/>
                  <a:pt x="4121" y="7158"/>
                  <a:pt x="4137" y="7153"/>
                </a:cubicBezTo>
                <a:cubicBezTo>
                  <a:pt x="4184" y="7139"/>
                  <a:pt x="4233" y="7125"/>
                  <a:pt x="4282" y="7107"/>
                </a:cubicBezTo>
                <a:cubicBezTo>
                  <a:pt x="4316" y="7094"/>
                  <a:pt x="4349" y="7077"/>
                  <a:pt x="4382" y="7061"/>
                </a:cubicBezTo>
                <a:cubicBezTo>
                  <a:pt x="4706" y="6899"/>
                  <a:pt x="4990" y="6608"/>
                  <a:pt x="5163" y="6255"/>
                </a:cubicBezTo>
                <a:cubicBezTo>
                  <a:pt x="5247" y="6084"/>
                  <a:pt x="5298" y="5890"/>
                  <a:pt x="5324" y="5680"/>
                </a:cubicBezTo>
                <a:cubicBezTo>
                  <a:pt x="5357" y="5317"/>
                  <a:pt x="5312" y="4906"/>
                  <a:pt x="5194" y="4590"/>
                </a:cubicBezTo>
                <a:cubicBezTo>
                  <a:pt x="5058" y="4282"/>
                  <a:pt x="4738" y="3940"/>
                  <a:pt x="4436" y="3753"/>
                </a:cubicBezTo>
                <a:cubicBezTo>
                  <a:pt x="4296" y="3677"/>
                  <a:pt x="4137" y="3621"/>
                  <a:pt x="3968" y="3592"/>
                </a:cubicBezTo>
                <a:cubicBezTo>
                  <a:pt x="3876" y="3580"/>
                  <a:pt x="3769" y="3569"/>
                  <a:pt x="3669" y="3569"/>
                </a:cubicBezTo>
                <a:close/>
                <a:moveTo>
                  <a:pt x="16333" y="14383"/>
                </a:moveTo>
                <a:lnTo>
                  <a:pt x="17505" y="14383"/>
                </a:lnTo>
                <a:lnTo>
                  <a:pt x="18677" y="14383"/>
                </a:lnTo>
                <a:lnTo>
                  <a:pt x="18677" y="14690"/>
                </a:lnTo>
                <a:lnTo>
                  <a:pt x="18677" y="14997"/>
                </a:lnTo>
                <a:lnTo>
                  <a:pt x="17520" y="15013"/>
                </a:lnTo>
                <a:cubicBezTo>
                  <a:pt x="16235" y="15032"/>
                  <a:pt x="16283" y="15051"/>
                  <a:pt x="16318" y="14621"/>
                </a:cubicBezTo>
                <a:lnTo>
                  <a:pt x="16333" y="14383"/>
                </a:lnTo>
                <a:close/>
              </a:path>
            </a:pathLst>
          </a:custGeom>
          <a:ln w="12700">
            <a:miter lim="400000"/>
          </a:ln>
        </p:spPr>
      </p:pic>
      <p:sp>
        <p:nvSpPr>
          <p:cNvPr id="185" name="FD se encuentra en 2.5 a 3.5% de hombres recibiendo HD."/>
          <p:cNvSpPr txBox="1"/>
          <p:nvPr/>
        </p:nvSpPr>
        <p:spPr>
          <a:xfrm>
            <a:off x="8108061" y="2527041"/>
            <a:ext cx="3370486" cy="11873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457200">
              <a:defRPr sz="2400">
                <a:latin typeface="Arial"/>
                <a:ea typeface="Arial"/>
                <a:cs typeface="Arial"/>
                <a:sym typeface="Arial"/>
              </a:defRPr>
            </a:pPr>
            <a:r>
              <a:t>FD se encuentra en </a:t>
            </a:r>
          </a:p>
          <a:p>
            <a:pPr algn="ctr" defTabSz="457200">
              <a:defRPr sz="2400">
                <a:latin typeface="Arial"/>
                <a:ea typeface="Arial"/>
                <a:cs typeface="Arial"/>
                <a:sym typeface="Arial"/>
              </a:defRPr>
            </a:pPr>
            <a:r>
              <a:rPr sz="3000" b="1"/>
              <a:t>2.5 a 3.5% </a:t>
            </a:r>
            <a:r>
              <a:t>de hombres recibiendo HD. </a:t>
            </a:r>
          </a:p>
        </p:txBody>
      </p:sp>
      <p:sp>
        <p:nvSpPr>
          <p:cNvPr id="186" name="Fuente:  The Kidney in Fabry Disease: More Than Mere Sphingolipids Overload. Hernan Trimarchi. Journal of Inborn Errors of Metabolism &amp; Screening. 2016"/>
          <p:cNvSpPr txBox="1"/>
          <p:nvPr/>
        </p:nvSpPr>
        <p:spPr>
          <a:xfrm>
            <a:off x="6858434" y="5535713"/>
            <a:ext cx="4582174" cy="3133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49" tIns="19049" rIns="19049" bIns="19049" anchor="ctr">
            <a:spAutoFit/>
          </a:bodyPr>
          <a:lstStyle>
            <a:lvl1pPr defTabSz="412749">
              <a:spcBef>
                <a:spcPts val="2900"/>
              </a:spcBef>
              <a:defRPr sz="1000">
                <a:latin typeface="Arial"/>
                <a:ea typeface="Arial"/>
                <a:cs typeface="Arial"/>
                <a:sym typeface="Arial"/>
              </a:defRPr>
            </a:lvl1pPr>
          </a:lstStyle>
          <a:p>
            <a:r>
              <a:t>Fuente:  The Kidney in Fabry Disease: More Than Mere Sphingolipids Overload. Hernan Trimarchi. Journal of Inborn Errors of Metabolism &amp; Screening. 2016</a:t>
            </a:r>
          </a:p>
        </p:txBody>
      </p:sp>
      <p:sp>
        <p:nvSpPr>
          <p:cNvPr id="187" name="0.12%."/>
          <p:cNvSpPr txBox="1"/>
          <p:nvPr/>
        </p:nvSpPr>
        <p:spPr>
          <a:xfrm>
            <a:off x="4033657" y="1658365"/>
            <a:ext cx="1499206" cy="5357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lvl="1" indent="0" defTabSz="588549">
              <a:defRPr sz="2400" b="1">
                <a:latin typeface="Arial"/>
                <a:ea typeface="Arial"/>
                <a:cs typeface="Arial"/>
                <a:sym typeface="Arial"/>
              </a:defRPr>
            </a:pPr>
            <a:r>
              <a:t>  </a:t>
            </a:r>
            <a:r>
              <a:rPr sz="3100"/>
              <a:t>0.12%.</a:t>
            </a:r>
          </a:p>
        </p:txBody>
      </p:sp>
      <p:sp>
        <p:nvSpPr>
          <p:cNvPr id="188" name="Línea"/>
          <p:cNvSpPr/>
          <p:nvPr/>
        </p:nvSpPr>
        <p:spPr>
          <a:xfrm flipV="1">
            <a:off x="4795960" y="2377223"/>
            <a:ext cx="1" cy="1352257"/>
          </a:xfrm>
          <a:prstGeom prst="line">
            <a:avLst/>
          </a:prstGeom>
          <a:ln w="38100">
            <a:solidFill>
              <a:schemeClr val="accent5">
                <a:lumOff val="-7960"/>
              </a:schemeClr>
            </a:solidFill>
            <a:prstDash val="sysDot"/>
            <a:miter lim="400000"/>
          </a:ln>
        </p:spPr>
        <p:txBody>
          <a:bodyPr lIns="45719" rIns="45719"/>
          <a:lstStyle/>
          <a:p>
            <a:endParaRPr/>
          </a:p>
        </p:txBody>
      </p:sp>
      <p:sp>
        <p:nvSpPr>
          <p:cNvPr id="189" name="*La verdadera prevalencia puede ser 10 a 100 veces mayor."/>
          <p:cNvSpPr txBox="1"/>
          <p:nvPr/>
        </p:nvSpPr>
        <p:spPr>
          <a:xfrm>
            <a:off x="4060253" y="2123409"/>
            <a:ext cx="1959468" cy="1898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000">
                <a:latin typeface="Arial"/>
                <a:ea typeface="Arial"/>
                <a:cs typeface="Arial"/>
                <a:sym typeface="Arial"/>
              </a:defRPr>
            </a:lvl1pPr>
          </a:lstStyle>
          <a:p>
            <a:r>
              <a:t>Pacientes en ERCT y diálisis</a:t>
            </a:r>
          </a:p>
        </p:txBody>
      </p:sp>
      <p:sp>
        <p:nvSpPr>
          <p:cNvPr id="190" name="Línea"/>
          <p:cNvSpPr/>
          <p:nvPr/>
        </p:nvSpPr>
        <p:spPr>
          <a:xfrm flipH="1">
            <a:off x="4214050" y="2378935"/>
            <a:ext cx="1138421" cy="1"/>
          </a:xfrm>
          <a:prstGeom prst="line">
            <a:avLst/>
          </a:prstGeom>
          <a:ln w="38100">
            <a:solidFill>
              <a:schemeClr val="accent5">
                <a:lumOff val="-7960"/>
              </a:schemeClr>
            </a:solidFill>
            <a:prstDash val="sysDot"/>
            <a:miter lim="400000"/>
          </a:ln>
        </p:spPr>
        <p:txBody>
          <a:bodyPr lIns="45719" rIns="45719"/>
          <a:lstStyle/>
          <a:p>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Enfermedad renal crónica por Fabry  0.01%.*"/>
          <p:cNvSpPr txBox="1"/>
          <p:nvPr/>
        </p:nvSpPr>
        <p:spPr>
          <a:xfrm>
            <a:off x="216919" y="163874"/>
            <a:ext cx="6244272"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2500">
                <a:latin typeface="Arial"/>
                <a:ea typeface="Arial"/>
                <a:cs typeface="Arial"/>
                <a:sym typeface="Arial"/>
              </a:defRPr>
            </a:lvl1pPr>
          </a:lstStyle>
          <a:p>
            <a:r>
              <a:t>Enfermedad de Fabry: Daño Renal</a:t>
            </a:r>
          </a:p>
        </p:txBody>
      </p:sp>
      <p:sp>
        <p:nvSpPr>
          <p:cNvPr id="193" name="Óvalo"/>
          <p:cNvSpPr/>
          <p:nvPr/>
        </p:nvSpPr>
        <p:spPr>
          <a:xfrm>
            <a:off x="8704608" y="745418"/>
            <a:ext cx="1553969" cy="1554404"/>
          </a:xfrm>
          <a:prstGeom prst="ellipse">
            <a:avLst/>
          </a:prstGeom>
          <a:solidFill>
            <a:srgbClr val="FF968D"/>
          </a:solidFill>
          <a:ln w="12700">
            <a:miter lim="400000"/>
          </a:ln>
        </p:spPr>
        <p:txBody>
          <a:bodyPr lIns="0" tIns="0" rIns="0" bIns="0" anchor="ctr"/>
          <a:lstStyle/>
          <a:p>
            <a:pPr algn="ctr" defTabSz="588549">
              <a:defRPr sz="2200">
                <a:solidFill>
                  <a:srgbClr val="FFFFFF"/>
                </a:solidFill>
                <a:latin typeface="Helvetica Neue Medium"/>
                <a:ea typeface="Helvetica Neue Medium"/>
                <a:cs typeface="Helvetica Neue Medium"/>
                <a:sym typeface="Helvetica Neue Medium"/>
              </a:defRPr>
            </a:pPr>
            <a:endParaRPr/>
          </a:p>
        </p:txBody>
      </p:sp>
      <p:sp>
        <p:nvSpPr>
          <p:cNvPr id="194" name="Óvalo"/>
          <p:cNvSpPr/>
          <p:nvPr/>
        </p:nvSpPr>
        <p:spPr>
          <a:xfrm>
            <a:off x="807206" y="914279"/>
            <a:ext cx="1600457" cy="1554405"/>
          </a:xfrm>
          <a:prstGeom prst="ellipse">
            <a:avLst/>
          </a:prstGeom>
          <a:solidFill>
            <a:srgbClr val="FF968D"/>
          </a:solidFill>
          <a:ln w="12700">
            <a:miter lim="400000"/>
          </a:ln>
        </p:spPr>
        <p:txBody>
          <a:bodyPr lIns="0" tIns="0" rIns="0" bIns="0" anchor="ctr"/>
          <a:lstStyle/>
          <a:p>
            <a:pPr algn="ctr" defTabSz="588549">
              <a:defRPr sz="2200">
                <a:solidFill>
                  <a:srgbClr val="FFFFFF"/>
                </a:solidFill>
                <a:latin typeface="Helvetica Neue Medium"/>
                <a:ea typeface="Helvetica Neue Medium"/>
                <a:cs typeface="Helvetica Neue Medium"/>
                <a:sym typeface="Helvetica Neue Medium"/>
              </a:defRPr>
            </a:pPr>
            <a:endParaRPr/>
          </a:p>
        </p:txBody>
      </p:sp>
      <p:pic>
        <p:nvPicPr>
          <p:cNvPr id="195" name="Imagen" descr="Imagen"/>
          <p:cNvPicPr>
            <a:picLocks noChangeAspect="1"/>
          </p:cNvPicPr>
          <p:nvPr/>
        </p:nvPicPr>
        <p:blipFill>
          <a:blip r:embed="rId2"/>
          <a:srcRect l="9859" t="24038" r="9831" b="24092"/>
          <a:stretch>
            <a:fillRect/>
          </a:stretch>
        </p:blipFill>
        <p:spPr>
          <a:xfrm>
            <a:off x="8873175" y="1129670"/>
            <a:ext cx="1216835" cy="785900"/>
          </a:xfrm>
          <a:custGeom>
            <a:avLst/>
            <a:gdLst/>
            <a:ahLst/>
            <a:cxnLst>
              <a:cxn ang="0">
                <a:pos x="wd2" y="hd2"/>
              </a:cxn>
              <a:cxn ang="5400000">
                <a:pos x="wd2" y="hd2"/>
              </a:cxn>
              <a:cxn ang="10800000">
                <a:pos x="wd2" y="hd2"/>
              </a:cxn>
              <a:cxn ang="16200000">
                <a:pos x="wd2" y="hd2"/>
              </a:cxn>
            </a:cxnLst>
            <a:rect l="0" t="0" r="r" b="b"/>
            <a:pathLst>
              <a:path w="21395" h="21482" extrusionOk="0">
                <a:moveTo>
                  <a:pt x="12516" y="5"/>
                </a:moveTo>
                <a:cubicBezTo>
                  <a:pt x="11534" y="-44"/>
                  <a:pt x="10538" y="274"/>
                  <a:pt x="9613" y="949"/>
                </a:cubicBezTo>
                <a:cubicBezTo>
                  <a:pt x="8208" y="1972"/>
                  <a:pt x="7010" y="3974"/>
                  <a:pt x="6382" y="6351"/>
                </a:cubicBezTo>
                <a:cubicBezTo>
                  <a:pt x="6300" y="6662"/>
                  <a:pt x="6213" y="6932"/>
                  <a:pt x="6187" y="6948"/>
                </a:cubicBezTo>
                <a:cubicBezTo>
                  <a:pt x="6160" y="6963"/>
                  <a:pt x="6030" y="6902"/>
                  <a:pt x="5901" y="6828"/>
                </a:cubicBezTo>
                <a:cubicBezTo>
                  <a:pt x="4839" y="6226"/>
                  <a:pt x="3523" y="5959"/>
                  <a:pt x="1623" y="5928"/>
                </a:cubicBezTo>
                <a:cubicBezTo>
                  <a:pt x="254" y="5905"/>
                  <a:pt x="278" y="5890"/>
                  <a:pt x="130" y="6579"/>
                </a:cubicBezTo>
                <a:cubicBezTo>
                  <a:pt x="-111" y="7702"/>
                  <a:pt x="0" y="9732"/>
                  <a:pt x="325" y="10116"/>
                </a:cubicBezTo>
                <a:cubicBezTo>
                  <a:pt x="383" y="10184"/>
                  <a:pt x="655" y="10200"/>
                  <a:pt x="1491" y="10202"/>
                </a:cubicBezTo>
                <a:cubicBezTo>
                  <a:pt x="2526" y="10204"/>
                  <a:pt x="3593" y="10314"/>
                  <a:pt x="4254" y="10484"/>
                </a:cubicBezTo>
                <a:cubicBezTo>
                  <a:pt x="4622" y="10579"/>
                  <a:pt x="5532" y="10942"/>
                  <a:pt x="5712" y="11059"/>
                </a:cubicBezTo>
                <a:cubicBezTo>
                  <a:pt x="5864" y="11157"/>
                  <a:pt x="5874" y="11214"/>
                  <a:pt x="5922" y="11938"/>
                </a:cubicBezTo>
                <a:cubicBezTo>
                  <a:pt x="5963" y="12544"/>
                  <a:pt x="6148" y="13680"/>
                  <a:pt x="6320" y="14390"/>
                </a:cubicBezTo>
                <a:cubicBezTo>
                  <a:pt x="6908" y="16837"/>
                  <a:pt x="8047" y="18845"/>
                  <a:pt x="9494" y="19977"/>
                </a:cubicBezTo>
                <a:cubicBezTo>
                  <a:pt x="11515" y="21556"/>
                  <a:pt x="13881" y="21322"/>
                  <a:pt x="15782" y="19358"/>
                </a:cubicBezTo>
                <a:cubicBezTo>
                  <a:pt x="16338" y="18784"/>
                  <a:pt x="16595" y="18390"/>
                  <a:pt x="16682" y="17980"/>
                </a:cubicBezTo>
                <a:cubicBezTo>
                  <a:pt x="16833" y="17278"/>
                  <a:pt x="16685" y="16395"/>
                  <a:pt x="16354" y="16028"/>
                </a:cubicBezTo>
                <a:lnTo>
                  <a:pt x="16221" y="15876"/>
                </a:lnTo>
                <a:lnTo>
                  <a:pt x="16235" y="15127"/>
                </a:lnTo>
                <a:lnTo>
                  <a:pt x="16242" y="14379"/>
                </a:lnTo>
                <a:lnTo>
                  <a:pt x="16452" y="14390"/>
                </a:lnTo>
                <a:cubicBezTo>
                  <a:pt x="16888" y="14414"/>
                  <a:pt x="17491" y="15023"/>
                  <a:pt x="17798" y="15767"/>
                </a:cubicBezTo>
                <a:cubicBezTo>
                  <a:pt x="18035" y="16340"/>
                  <a:pt x="18106" y="16922"/>
                  <a:pt x="18112" y="18197"/>
                </a:cubicBezTo>
                <a:cubicBezTo>
                  <a:pt x="18116" y="19035"/>
                  <a:pt x="18091" y="19487"/>
                  <a:pt x="18029" y="20009"/>
                </a:cubicBezTo>
                <a:cubicBezTo>
                  <a:pt x="17946" y="20704"/>
                  <a:pt x="17948" y="20706"/>
                  <a:pt x="18036" y="20888"/>
                </a:cubicBezTo>
                <a:cubicBezTo>
                  <a:pt x="18150" y="21127"/>
                  <a:pt x="18353" y="21310"/>
                  <a:pt x="18629" y="21419"/>
                </a:cubicBezTo>
                <a:cubicBezTo>
                  <a:pt x="18893" y="21524"/>
                  <a:pt x="19605" y="21491"/>
                  <a:pt x="19850" y="21365"/>
                </a:cubicBezTo>
                <a:cubicBezTo>
                  <a:pt x="20140" y="21215"/>
                  <a:pt x="20205" y="21072"/>
                  <a:pt x="20338" y="20226"/>
                </a:cubicBezTo>
                <a:cubicBezTo>
                  <a:pt x="20497" y="19215"/>
                  <a:pt x="20534" y="17547"/>
                  <a:pt x="20422" y="16624"/>
                </a:cubicBezTo>
                <a:cubicBezTo>
                  <a:pt x="20283" y="15471"/>
                  <a:pt x="19964" y="14271"/>
                  <a:pt x="19515" y="13251"/>
                </a:cubicBezTo>
                <a:cubicBezTo>
                  <a:pt x="19239" y="12621"/>
                  <a:pt x="18403" y="11316"/>
                  <a:pt x="17945" y="10788"/>
                </a:cubicBezTo>
                <a:cubicBezTo>
                  <a:pt x="17665" y="10465"/>
                  <a:pt x="17618" y="10382"/>
                  <a:pt x="17666" y="10311"/>
                </a:cubicBezTo>
                <a:cubicBezTo>
                  <a:pt x="17698" y="10265"/>
                  <a:pt x="17995" y="10069"/>
                  <a:pt x="18329" y="9877"/>
                </a:cubicBezTo>
                <a:cubicBezTo>
                  <a:pt x="19522" y="9187"/>
                  <a:pt x="20245" y="8556"/>
                  <a:pt x="20757" y="7761"/>
                </a:cubicBezTo>
                <a:cubicBezTo>
                  <a:pt x="21061" y="7288"/>
                  <a:pt x="21347" y="6636"/>
                  <a:pt x="21385" y="6319"/>
                </a:cubicBezTo>
                <a:cubicBezTo>
                  <a:pt x="21489" y="5456"/>
                  <a:pt x="20758" y="3338"/>
                  <a:pt x="20234" y="2988"/>
                </a:cubicBezTo>
                <a:cubicBezTo>
                  <a:pt x="20023" y="2847"/>
                  <a:pt x="19865" y="2931"/>
                  <a:pt x="19724" y="3249"/>
                </a:cubicBezTo>
                <a:cubicBezTo>
                  <a:pt x="19553" y="3631"/>
                  <a:pt x="19106" y="4264"/>
                  <a:pt x="18719" y="4670"/>
                </a:cubicBezTo>
                <a:cubicBezTo>
                  <a:pt x="18012" y="5411"/>
                  <a:pt x="16486" y="6449"/>
                  <a:pt x="16284" y="6329"/>
                </a:cubicBezTo>
                <a:cubicBezTo>
                  <a:pt x="16232" y="6298"/>
                  <a:pt x="16221" y="6163"/>
                  <a:pt x="16221" y="5722"/>
                </a:cubicBezTo>
                <a:lnTo>
                  <a:pt x="16221" y="5169"/>
                </a:lnTo>
                <a:lnTo>
                  <a:pt x="16389" y="4908"/>
                </a:lnTo>
                <a:cubicBezTo>
                  <a:pt x="16613" y="4578"/>
                  <a:pt x="16716" y="4241"/>
                  <a:pt x="16738" y="3726"/>
                </a:cubicBezTo>
                <a:cubicBezTo>
                  <a:pt x="16779" y="2794"/>
                  <a:pt x="16449" y="2212"/>
                  <a:pt x="15328" y="1220"/>
                </a:cubicBezTo>
                <a:cubicBezTo>
                  <a:pt x="14465" y="457"/>
                  <a:pt x="13498" y="53"/>
                  <a:pt x="12516" y="5"/>
                </a:cubicBezTo>
                <a:close/>
              </a:path>
            </a:pathLst>
          </a:custGeom>
          <a:ln w="12700">
            <a:miter lim="400000"/>
          </a:ln>
        </p:spPr>
      </p:pic>
      <p:pic>
        <p:nvPicPr>
          <p:cNvPr id="196" name="Imagen" descr="Imagen"/>
          <p:cNvPicPr>
            <a:picLocks noChangeAspect="1"/>
          </p:cNvPicPr>
          <p:nvPr/>
        </p:nvPicPr>
        <p:blipFill>
          <a:blip r:embed="rId3"/>
          <a:srcRect l="8284" t="9909" r="8394" b="10511"/>
          <a:stretch>
            <a:fillRect/>
          </a:stretch>
        </p:blipFill>
        <p:spPr>
          <a:xfrm>
            <a:off x="947366" y="1061081"/>
            <a:ext cx="1320136" cy="1260801"/>
          </a:xfrm>
          <a:custGeom>
            <a:avLst/>
            <a:gdLst/>
            <a:ahLst/>
            <a:cxnLst>
              <a:cxn ang="0">
                <a:pos x="wd2" y="hd2"/>
              </a:cxn>
              <a:cxn ang="5400000">
                <a:pos x="wd2" y="hd2"/>
              </a:cxn>
              <a:cxn ang="10800000">
                <a:pos x="wd2" y="hd2"/>
              </a:cxn>
              <a:cxn ang="16200000">
                <a:pos x="wd2" y="hd2"/>
              </a:cxn>
            </a:cxnLst>
            <a:rect l="0" t="0" r="r" b="b"/>
            <a:pathLst>
              <a:path w="21570" h="21583" extrusionOk="0">
                <a:moveTo>
                  <a:pt x="10935" y="5"/>
                </a:moveTo>
                <a:cubicBezTo>
                  <a:pt x="10519" y="-6"/>
                  <a:pt x="10097" y="1"/>
                  <a:pt x="9677" y="32"/>
                </a:cubicBezTo>
                <a:cubicBezTo>
                  <a:pt x="7968" y="158"/>
                  <a:pt x="6573" y="646"/>
                  <a:pt x="4917" y="1690"/>
                </a:cubicBezTo>
                <a:cubicBezTo>
                  <a:pt x="3503" y="2581"/>
                  <a:pt x="2013" y="4269"/>
                  <a:pt x="1182" y="5922"/>
                </a:cubicBezTo>
                <a:cubicBezTo>
                  <a:pt x="431" y="7413"/>
                  <a:pt x="33" y="9014"/>
                  <a:pt x="2" y="10610"/>
                </a:cubicBezTo>
                <a:cubicBezTo>
                  <a:pt x="-30" y="12206"/>
                  <a:pt x="302" y="13802"/>
                  <a:pt x="994" y="15284"/>
                </a:cubicBezTo>
                <a:cubicBezTo>
                  <a:pt x="1302" y="15946"/>
                  <a:pt x="1362" y="16053"/>
                  <a:pt x="1746" y="16643"/>
                </a:cubicBezTo>
                <a:cubicBezTo>
                  <a:pt x="3472" y="19298"/>
                  <a:pt x="6091" y="20980"/>
                  <a:pt x="9372" y="21541"/>
                </a:cubicBezTo>
                <a:cubicBezTo>
                  <a:pt x="9461" y="21556"/>
                  <a:pt x="10138" y="21577"/>
                  <a:pt x="10870" y="21582"/>
                </a:cubicBezTo>
                <a:cubicBezTo>
                  <a:pt x="12530" y="21594"/>
                  <a:pt x="13318" y="21461"/>
                  <a:pt x="14813" y="20930"/>
                </a:cubicBezTo>
                <a:cubicBezTo>
                  <a:pt x="17694" y="19906"/>
                  <a:pt x="20135" y="17426"/>
                  <a:pt x="21077" y="14578"/>
                </a:cubicBezTo>
                <a:cubicBezTo>
                  <a:pt x="21448" y="13456"/>
                  <a:pt x="21569" y="12725"/>
                  <a:pt x="21570" y="11412"/>
                </a:cubicBezTo>
                <a:cubicBezTo>
                  <a:pt x="21570" y="8031"/>
                  <a:pt x="20449" y="5048"/>
                  <a:pt x="18412" y="2987"/>
                </a:cubicBezTo>
                <a:cubicBezTo>
                  <a:pt x="16610" y="1166"/>
                  <a:pt x="13848" y="81"/>
                  <a:pt x="10935" y="5"/>
                </a:cubicBezTo>
                <a:close/>
              </a:path>
            </a:pathLst>
          </a:custGeom>
          <a:ln w="12700">
            <a:miter lim="400000"/>
          </a:ln>
        </p:spPr>
      </p:pic>
      <p:sp>
        <p:nvSpPr>
          <p:cNvPr id="197" name="Enfermedad renal crónica por Fabry  0.01%.*"/>
          <p:cNvSpPr txBox="1"/>
          <p:nvPr/>
        </p:nvSpPr>
        <p:spPr>
          <a:xfrm>
            <a:off x="8727289" y="2350940"/>
            <a:ext cx="1508607" cy="3381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a:latin typeface="Arial"/>
                <a:ea typeface="Arial"/>
                <a:cs typeface="Arial"/>
                <a:sym typeface="Arial"/>
              </a:defRPr>
            </a:lvl1pPr>
          </a:lstStyle>
          <a:p>
            <a:r>
              <a:t>Glomerular</a:t>
            </a:r>
          </a:p>
        </p:txBody>
      </p:sp>
      <p:sp>
        <p:nvSpPr>
          <p:cNvPr id="198" name="Enfermedad renal crónica por Fabry  0.01%.*"/>
          <p:cNvSpPr txBox="1"/>
          <p:nvPr/>
        </p:nvSpPr>
        <p:spPr>
          <a:xfrm>
            <a:off x="853131" y="2519801"/>
            <a:ext cx="1508607" cy="3381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a:latin typeface="Arial"/>
                <a:ea typeface="Arial"/>
                <a:cs typeface="Arial"/>
                <a:sym typeface="Arial"/>
              </a:defRPr>
            </a:lvl1pPr>
          </a:lstStyle>
          <a:p>
            <a:r>
              <a:t>Endotelial</a:t>
            </a:r>
          </a:p>
        </p:txBody>
      </p:sp>
      <p:pic>
        <p:nvPicPr>
          <p:cNvPr id="199" name="Captura de pantalla 2024-03-07 a las 13.42.49.png" descr="Captura de pantalla 2024-03-07 a las 13.42.49.png"/>
          <p:cNvPicPr>
            <a:picLocks noChangeAspect="1"/>
          </p:cNvPicPr>
          <p:nvPr/>
        </p:nvPicPr>
        <p:blipFill>
          <a:blip r:embed="rId4"/>
          <a:srcRect l="12974" t="27173" r="13982" b="14152"/>
          <a:stretch>
            <a:fillRect/>
          </a:stretch>
        </p:blipFill>
        <p:spPr>
          <a:xfrm>
            <a:off x="1069175" y="3304070"/>
            <a:ext cx="573008" cy="423467"/>
          </a:xfrm>
          <a:custGeom>
            <a:avLst/>
            <a:gdLst/>
            <a:ahLst/>
            <a:cxnLst>
              <a:cxn ang="0">
                <a:pos x="wd2" y="hd2"/>
              </a:cxn>
              <a:cxn ang="5400000">
                <a:pos x="wd2" y="hd2"/>
              </a:cxn>
              <a:cxn ang="10800000">
                <a:pos x="wd2" y="hd2"/>
              </a:cxn>
              <a:cxn ang="16200000">
                <a:pos x="wd2" y="hd2"/>
              </a:cxn>
            </a:cxnLst>
            <a:rect l="0" t="0" r="r" b="b"/>
            <a:pathLst>
              <a:path w="20645" h="21595" extrusionOk="0">
                <a:moveTo>
                  <a:pt x="5517" y="0"/>
                </a:moveTo>
                <a:cubicBezTo>
                  <a:pt x="3759" y="0"/>
                  <a:pt x="2792" y="574"/>
                  <a:pt x="1656" y="2267"/>
                </a:cubicBezTo>
                <a:cubicBezTo>
                  <a:pt x="-949" y="6149"/>
                  <a:pt x="-390" y="13669"/>
                  <a:pt x="2700" y="16232"/>
                </a:cubicBezTo>
                <a:cubicBezTo>
                  <a:pt x="3373" y="16790"/>
                  <a:pt x="4392" y="17355"/>
                  <a:pt x="4959" y="17486"/>
                </a:cubicBezTo>
                <a:cubicBezTo>
                  <a:pt x="5597" y="17632"/>
                  <a:pt x="6153" y="18068"/>
                  <a:pt x="6418" y="18640"/>
                </a:cubicBezTo>
                <a:cubicBezTo>
                  <a:pt x="6653" y="19149"/>
                  <a:pt x="7496" y="20023"/>
                  <a:pt x="8291" y="20583"/>
                </a:cubicBezTo>
                <a:cubicBezTo>
                  <a:pt x="9086" y="21144"/>
                  <a:pt x="10184" y="21600"/>
                  <a:pt x="10736" y="21595"/>
                </a:cubicBezTo>
                <a:cubicBezTo>
                  <a:pt x="12048" y="21584"/>
                  <a:pt x="13794" y="20417"/>
                  <a:pt x="14825" y="18863"/>
                </a:cubicBezTo>
                <a:cubicBezTo>
                  <a:pt x="15279" y="18180"/>
                  <a:pt x="16098" y="17418"/>
                  <a:pt x="16656" y="17163"/>
                </a:cubicBezTo>
                <a:cubicBezTo>
                  <a:pt x="19196" y="15998"/>
                  <a:pt x="20640" y="12903"/>
                  <a:pt x="20645" y="8581"/>
                </a:cubicBezTo>
                <a:cubicBezTo>
                  <a:pt x="20651" y="3418"/>
                  <a:pt x="18459" y="0"/>
                  <a:pt x="15154" y="0"/>
                </a:cubicBezTo>
                <a:cubicBezTo>
                  <a:pt x="13305" y="0"/>
                  <a:pt x="12714" y="346"/>
                  <a:pt x="11308" y="2247"/>
                </a:cubicBezTo>
                <a:lnTo>
                  <a:pt x="10293" y="3603"/>
                </a:lnTo>
                <a:lnTo>
                  <a:pt x="9463" y="2368"/>
                </a:lnTo>
                <a:cubicBezTo>
                  <a:pt x="8255" y="569"/>
                  <a:pt x="7302" y="0"/>
                  <a:pt x="5517" y="0"/>
                </a:cubicBezTo>
                <a:close/>
              </a:path>
            </a:pathLst>
          </a:custGeom>
          <a:ln w="12700">
            <a:miter lim="400000"/>
          </a:ln>
        </p:spPr>
      </p:pic>
      <p:sp>
        <p:nvSpPr>
          <p:cNvPr id="200" name="Flecha"/>
          <p:cNvSpPr/>
          <p:nvPr/>
        </p:nvSpPr>
        <p:spPr>
          <a:xfrm rot="16200000">
            <a:off x="706937" y="3377663"/>
            <a:ext cx="407473" cy="276282"/>
          </a:xfrm>
          <a:prstGeom prst="rightArrow">
            <a:avLst>
              <a:gd name="adj1" fmla="val 32000"/>
              <a:gd name="adj2" fmla="val 94390"/>
            </a:avLst>
          </a:prstGeom>
          <a:solidFill>
            <a:srgbClr val="004D80"/>
          </a:solidFill>
          <a:ln w="12700">
            <a:miter lim="400000"/>
          </a:ln>
        </p:spPr>
        <p:txBody>
          <a:bodyPr lIns="0" tIns="0" rIns="0" bIns="0" anchor="ctr"/>
          <a:lstStyle/>
          <a:p>
            <a:pPr algn="ctr" defTabSz="588549">
              <a:defRPr sz="2200">
                <a:solidFill>
                  <a:srgbClr val="FFFFFF"/>
                </a:solidFill>
                <a:latin typeface="Helvetica Neue Medium"/>
                <a:ea typeface="Helvetica Neue Medium"/>
                <a:cs typeface="Helvetica Neue Medium"/>
                <a:sym typeface="Helvetica Neue Medium"/>
              </a:defRPr>
            </a:pPr>
            <a:endParaRPr/>
          </a:p>
        </p:txBody>
      </p:sp>
      <p:sp>
        <p:nvSpPr>
          <p:cNvPr id="201" name="Gb3   LysoGb3"/>
          <p:cNvSpPr txBox="1"/>
          <p:nvPr/>
        </p:nvSpPr>
        <p:spPr>
          <a:xfrm>
            <a:off x="1096042" y="3823856"/>
            <a:ext cx="1443921" cy="2271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200">
                <a:latin typeface="Arial"/>
                <a:ea typeface="Arial"/>
                <a:cs typeface="Arial"/>
                <a:sym typeface="Arial"/>
              </a:defRPr>
            </a:lvl1pPr>
          </a:lstStyle>
          <a:p>
            <a:r>
              <a:t> Gb3     LysoGb3</a:t>
            </a:r>
          </a:p>
        </p:txBody>
      </p:sp>
      <p:pic>
        <p:nvPicPr>
          <p:cNvPr id="202" name="Captura de pantalla 2024-03-07 a las 22.39.52.png" descr="Captura de pantalla 2024-03-07 a las 22.39.52.png"/>
          <p:cNvPicPr>
            <a:picLocks noChangeAspect="1"/>
          </p:cNvPicPr>
          <p:nvPr/>
        </p:nvPicPr>
        <p:blipFill>
          <a:blip r:embed="rId5"/>
          <a:srcRect l="8995" t="14102" r="11231" b="7447"/>
          <a:stretch>
            <a:fillRect/>
          </a:stretch>
        </p:blipFill>
        <p:spPr>
          <a:xfrm>
            <a:off x="1713781" y="3312603"/>
            <a:ext cx="455904" cy="388563"/>
          </a:xfrm>
          <a:custGeom>
            <a:avLst/>
            <a:gdLst/>
            <a:ahLst/>
            <a:cxnLst>
              <a:cxn ang="0">
                <a:pos x="wd2" y="hd2"/>
              </a:cxn>
              <a:cxn ang="5400000">
                <a:pos x="wd2" y="hd2"/>
              </a:cxn>
              <a:cxn ang="10800000">
                <a:pos x="wd2" y="hd2"/>
              </a:cxn>
              <a:cxn ang="16200000">
                <a:pos x="wd2" y="hd2"/>
              </a:cxn>
            </a:cxnLst>
            <a:rect l="0" t="0" r="r" b="b"/>
            <a:pathLst>
              <a:path w="20469" h="20183" extrusionOk="0">
                <a:moveTo>
                  <a:pt x="5415" y="0"/>
                </a:moveTo>
                <a:cubicBezTo>
                  <a:pt x="1546" y="0"/>
                  <a:pt x="-1066" y="6372"/>
                  <a:pt x="426" y="12183"/>
                </a:cubicBezTo>
                <a:cubicBezTo>
                  <a:pt x="1369" y="15859"/>
                  <a:pt x="2997" y="17587"/>
                  <a:pt x="5575" y="17626"/>
                </a:cubicBezTo>
                <a:cubicBezTo>
                  <a:pt x="6807" y="17644"/>
                  <a:pt x="7214" y="17803"/>
                  <a:pt x="7910" y="18574"/>
                </a:cubicBezTo>
                <a:cubicBezTo>
                  <a:pt x="8373" y="19087"/>
                  <a:pt x="9229" y="19701"/>
                  <a:pt x="9816" y="19935"/>
                </a:cubicBezTo>
                <a:cubicBezTo>
                  <a:pt x="10208" y="20090"/>
                  <a:pt x="10620" y="20172"/>
                  <a:pt x="11028" y="20182"/>
                </a:cubicBezTo>
                <a:cubicBezTo>
                  <a:pt x="12252" y="20213"/>
                  <a:pt x="13484" y="19612"/>
                  <a:pt x="14360" y="18492"/>
                </a:cubicBezTo>
                <a:cubicBezTo>
                  <a:pt x="14662" y="18106"/>
                  <a:pt x="15456" y="17619"/>
                  <a:pt x="16142" y="17420"/>
                </a:cubicBezTo>
                <a:cubicBezTo>
                  <a:pt x="18667" y="16684"/>
                  <a:pt x="20238" y="13764"/>
                  <a:pt x="20436" y="9400"/>
                </a:cubicBezTo>
                <a:cubicBezTo>
                  <a:pt x="20534" y="7252"/>
                  <a:pt x="20430" y="6411"/>
                  <a:pt x="19920" y="4844"/>
                </a:cubicBezTo>
                <a:cubicBezTo>
                  <a:pt x="18379" y="117"/>
                  <a:pt x="15035" y="-1387"/>
                  <a:pt x="12293" y="1443"/>
                </a:cubicBezTo>
                <a:cubicBezTo>
                  <a:pt x="10875" y="2906"/>
                  <a:pt x="9537" y="3223"/>
                  <a:pt x="8961" y="2206"/>
                </a:cubicBezTo>
                <a:cubicBezTo>
                  <a:pt x="8374" y="1169"/>
                  <a:pt x="6501" y="0"/>
                  <a:pt x="5415" y="0"/>
                </a:cubicBezTo>
                <a:close/>
              </a:path>
            </a:pathLst>
          </a:custGeom>
          <a:ln w="12700">
            <a:miter lim="400000"/>
          </a:ln>
        </p:spPr>
      </p:pic>
      <p:sp>
        <p:nvSpPr>
          <p:cNvPr id="203" name="Enfermedad renal crónica por Fabry  0.01%.*"/>
          <p:cNvSpPr txBox="1"/>
          <p:nvPr/>
        </p:nvSpPr>
        <p:spPr>
          <a:xfrm>
            <a:off x="764231" y="4336372"/>
            <a:ext cx="4927090" cy="1317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700">
                <a:latin typeface="Arial"/>
                <a:ea typeface="Arial"/>
                <a:cs typeface="Arial"/>
                <a:sym typeface="Arial"/>
              </a:defRPr>
            </a:pPr>
            <a:r>
              <a:t>Proliferación músculo liso</a:t>
            </a:r>
          </a:p>
          <a:p>
            <a:pPr defTabSz="588549">
              <a:defRPr sz="1700">
                <a:latin typeface="Arial"/>
                <a:ea typeface="Arial"/>
                <a:cs typeface="Arial"/>
                <a:sym typeface="Arial"/>
              </a:defRPr>
            </a:pPr>
            <a:r>
              <a:t>Aumento receptores Angiotensina II</a:t>
            </a:r>
          </a:p>
          <a:p>
            <a:pPr defTabSz="588549">
              <a:defRPr sz="1700">
                <a:latin typeface="Arial"/>
                <a:ea typeface="Arial"/>
                <a:cs typeface="Arial"/>
                <a:sym typeface="Arial"/>
              </a:defRPr>
            </a:pPr>
            <a:r>
              <a:t>Aumento especies reactivas de oxígeno</a:t>
            </a:r>
          </a:p>
          <a:p>
            <a:pPr defTabSz="588549">
              <a:defRPr sz="1700">
                <a:latin typeface="Arial"/>
                <a:ea typeface="Arial"/>
                <a:cs typeface="Arial"/>
                <a:sym typeface="Arial"/>
              </a:defRPr>
            </a:pPr>
            <a:r>
              <a:t>Aumento factor K-B</a:t>
            </a:r>
          </a:p>
          <a:p>
            <a:pPr defTabSz="588549">
              <a:defRPr sz="1700">
                <a:latin typeface="Arial"/>
                <a:ea typeface="Arial"/>
                <a:cs typeface="Arial"/>
                <a:sym typeface="Arial"/>
              </a:defRPr>
            </a:pPr>
            <a:r>
              <a:t>Disminución NO</a:t>
            </a:r>
          </a:p>
        </p:txBody>
      </p:sp>
      <p:pic>
        <p:nvPicPr>
          <p:cNvPr id="204" name="Captura de pantalla 2024-03-07 a las 13.42.49.png" descr="Captura de pantalla 2024-03-07 a las 13.42.49.png"/>
          <p:cNvPicPr>
            <a:picLocks noChangeAspect="1"/>
          </p:cNvPicPr>
          <p:nvPr/>
        </p:nvPicPr>
        <p:blipFill>
          <a:blip r:embed="rId4"/>
          <a:srcRect l="12974" t="27173" r="13982" b="14152"/>
          <a:stretch>
            <a:fillRect/>
          </a:stretch>
        </p:blipFill>
        <p:spPr>
          <a:xfrm>
            <a:off x="6639011" y="3423570"/>
            <a:ext cx="573008" cy="423467"/>
          </a:xfrm>
          <a:custGeom>
            <a:avLst/>
            <a:gdLst/>
            <a:ahLst/>
            <a:cxnLst>
              <a:cxn ang="0">
                <a:pos x="wd2" y="hd2"/>
              </a:cxn>
              <a:cxn ang="5400000">
                <a:pos x="wd2" y="hd2"/>
              </a:cxn>
              <a:cxn ang="10800000">
                <a:pos x="wd2" y="hd2"/>
              </a:cxn>
              <a:cxn ang="16200000">
                <a:pos x="wd2" y="hd2"/>
              </a:cxn>
            </a:cxnLst>
            <a:rect l="0" t="0" r="r" b="b"/>
            <a:pathLst>
              <a:path w="20645" h="21595" extrusionOk="0">
                <a:moveTo>
                  <a:pt x="5517" y="0"/>
                </a:moveTo>
                <a:cubicBezTo>
                  <a:pt x="3759" y="0"/>
                  <a:pt x="2792" y="574"/>
                  <a:pt x="1656" y="2267"/>
                </a:cubicBezTo>
                <a:cubicBezTo>
                  <a:pt x="-949" y="6149"/>
                  <a:pt x="-390" y="13669"/>
                  <a:pt x="2700" y="16232"/>
                </a:cubicBezTo>
                <a:cubicBezTo>
                  <a:pt x="3373" y="16790"/>
                  <a:pt x="4392" y="17355"/>
                  <a:pt x="4959" y="17486"/>
                </a:cubicBezTo>
                <a:cubicBezTo>
                  <a:pt x="5597" y="17632"/>
                  <a:pt x="6153" y="18068"/>
                  <a:pt x="6418" y="18640"/>
                </a:cubicBezTo>
                <a:cubicBezTo>
                  <a:pt x="6653" y="19149"/>
                  <a:pt x="7496" y="20023"/>
                  <a:pt x="8291" y="20583"/>
                </a:cubicBezTo>
                <a:cubicBezTo>
                  <a:pt x="9086" y="21144"/>
                  <a:pt x="10184" y="21600"/>
                  <a:pt x="10736" y="21595"/>
                </a:cubicBezTo>
                <a:cubicBezTo>
                  <a:pt x="12048" y="21584"/>
                  <a:pt x="13794" y="20417"/>
                  <a:pt x="14825" y="18863"/>
                </a:cubicBezTo>
                <a:cubicBezTo>
                  <a:pt x="15279" y="18180"/>
                  <a:pt x="16098" y="17418"/>
                  <a:pt x="16656" y="17163"/>
                </a:cubicBezTo>
                <a:cubicBezTo>
                  <a:pt x="19196" y="15998"/>
                  <a:pt x="20640" y="12903"/>
                  <a:pt x="20645" y="8581"/>
                </a:cubicBezTo>
                <a:cubicBezTo>
                  <a:pt x="20651" y="3418"/>
                  <a:pt x="18459" y="0"/>
                  <a:pt x="15154" y="0"/>
                </a:cubicBezTo>
                <a:cubicBezTo>
                  <a:pt x="13305" y="0"/>
                  <a:pt x="12714" y="346"/>
                  <a:pt x="11308" y="2247"/>
                </a:cubicBezTo>
                <a:lnTo>
                  <a:pt x="10293" y="3603"/>
                </a:lnTo>
                <a:lnTo>
                  <a:pt x="9463" y="2368"/>
                </a:lnTo>
                <a:cubicBezTo>
                  <a:pt x="8255" y="569"/>
                  <a:pt x="7302" y="0"/>
                  <a:pt x="5517" y="0"/>
                </a:cubicBezTo>
                <a:close/>
              </a:path>
            </a:pathLst>
          </a:custGeom>
          <a:ln w="12700">
            <a:miter lim="400000"/>
          </a:ln>
        </p:spPr>
      </p:pic>
      <p:sp>
        <p:nvSpPr>
          <p:cNvPr id="205" name="Gb3   LysoGb3"/>
          <p:cNvSpPr txBox="1"/>
          <p:nvPr/>
        </p:nvSpPr>
        <p:spPr>
          <a:xfrm>
            <a:off x="6728056" y="3869667"/>
            <a:ext cx="1443921" cy="22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200">
                <a:latin typeface="Arial"/>
                <a:ea typeface="Arial"/>
                <a:cs typeface="Arial"/>
                <a:sym typeface="Arial"/>
              </a:defRPr>
            </a:lvl1pPr>
          </a:lstStyle>
          <a:p>
            <a:r>
              <a:t> Gb3     LysoGb3</a:t>
            </a:r>
          </a:p>
        </p:txBody>
      </p:sp>
      <p:pic>
        <p:nvPicPr>
          <p:cNvPr id="206" name="Captura de pantalla 2024-03-07 a las 22.39.52.png" descr="Captura de pantalla 2024-03-07 a las 22.39.52.png"/>
          <p:cNvPicPr>
            <a:picLocks noChangeAspect="1"/>
          </p:cNvPicPr>
          <p:nvPr/>
        </p:nvPicPr>
        <p:blipFill>
          <a:blip r:embed="rId5"/>
          <a:srcRect l="8995" t="14102" r="11231" b="7447"/>
          <a:stretch>
            <a:fillRect/>
          </a:stretch>
        </p:blipFill>
        <p:spPr>
          <a:xfrm>
            <a:off x="7320397" y="3424054"/>
            <a:ext cx="455904" cy="388563"/>
          </a:xfrm>
          <a:custGeom>
            <a:avLst/>
            <a:gdLst/>
            <a:ahLst/>
            <a:cxnLst>
              <a:cxn ang="0">
                <a:pos x="wd2" y="hd2"/>
              </a:cxn>
              <a:cxn ang="5400000">
                <a:pos x="wd2" y="hd2"/>
              </a:cxn>
              <a:cxn ang="10800000">
                <a:pos x="wd2" y="hd2"/>
              </a:cxn>
              <a:cxn ang="16200000">
                <a:pos x="wd2" y="hd2"/>
              </a:cxn>
            </a:cxnLst>
            <a:rect l="0" t="0" r="r" b="b"/>
            <a:pathLst>
              <a:path w="20469" h="20183" extrusionOk="0">
                <a:moveTo>
                  <a:pt x="5415" y="0"/>
                </a:moveTo>
                <a:cubicBezTo>
                  <a:pt x="1546" y="0"/>
                  <a:pt x="-1066" y="6372"/>
                  <a:pt x="426" y="12183"/>
                </a:cubicBezTo>
                <a:cubicBezTo>
                  <a:pt x="1369" y="15859"/>
                  <a:pt x="2997" y="17587"/>
                  <a:pt x="5575" y="17626"/>
                </a:cubicBezTo>
                <a:cubicBezTo>
                  <a:pt x="6807" y="17644"/>
                  <a:pt x="7214" y="17803"/>
                  <a:pt x="7910" y="18574"/>
                </a:cubicBezTo>
                <a:cubicBezTo>
                  <a:pt x="8373" y="19087"/>
                  <a:pt x="9229" y="19701"/>
                  <a:pt x="9816" y="19935"/>
                </a:cubicBezTo>
                <a:cubicBezTo>
                  <a:pt x="10208" y="20090"/>
                  <a:pt x="10620" y="20172"/>
                  <a:pt x="11028" y="20182"/>
                </a:cubicBezTo>
                <a:cubicBezTo>
                  <a:pt x="12252" y="20213"/>
                  <a:pt x="13484" y="19612"/>
                  <a:pt x="14360" y="18492"/>
                </a:cubicBezTo>
                <a:cubicBezTo>
                  <a:pt x="14662" y="18106"/>
                  <a:pt x="15456" y="17619"/>
                  <a:pt x="16142" y="17420"/>
                </a:cubicBezTo>
                <a:cubicBezTo>
                  <a:pt x="18667" y="16684"/>
                  <a:pt x="20238" y="13764"/>
                  <a:pt x="20436" y="9400"/>
                </a:cubicBezTo>
                <a:cubicBezTo>
                  <a:pt x="20534" y="7252"/>
                  <a:pt x="20430" y="6411"/>
                  <a:pt x="19920" y="4844"/>
                </a:cubicBezTo>
                <a:cubicBezTo>
                  <a:pt x="18379" y="117"/>
                  <a:pt x="15035" y="-1387"/>
                  <a:pt x="12293" y="1443"/>
                </a:cubicBezTo>
                <a:cubicBezTo>
                  <a:pt x="10875" y="2906"/>
                  <a:pt x="9537" y="3223"/>
                  <a:pt x="8961" y="2206"/>
                </a:cubicBezTo>
                <a:cubicBezTo>
                  <a:pt x="8374" y="1169"/>
                  <a:pt x="6501" y="0"/>
                  <a:pt x="5415" y="0"/>
                </a:cubicBezTo>
                <a:close/>
              </a:path>
            </a:pathLst>
          </a:custGeom>
          <a:ln w="12700">
            <a:miter lim="400000"/>
          </a:ln>
        </p:spPr>
      </p:pic>
      <p:sp>
        <p:nvSpPr>
          <p:cNvPr id="207" name="+"/>
          <p:cNvSpPr txBox="1"/>
          <p:nvPr/>
        </p:nvSpPr>
        <p:spPr>
          <a:xfrm>
            <a:off x="7982977" y="3219308"/>
            <a:ext cx="356587" cy="6245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7163" tIns="27163" rIns="27163" bIns="27163" anchor="ctr">
            <a:spAutoFit/>
          </a:bodyPr>
          <a:lstStyle>
            <a:lvl1pPr algn="ctr" defTabSz="588549">
              <a:defRPr sz="3800" b="1">
                <a:latin typeface="Helvetica Neue"/>
                <a:ea typeface="Helvetica Neue"/>
                <a:cs typeface="Helvetica Neue"/>
                <a:sym typeface="Helvetica Neue"/>
              </a:defRPr>
            </a:lvl1pPr>
          </a:lstStyle>
          <a:p>
            <a:r>
              <a:t>+</a:t>
            </a:r>
          </a:p>
        </p:txBody>
      </p:sp>
      <p:pic>
        <p:nvPicPr>
          <p:cNvPr id="208" name="Línea Figura" descr="Línea Figura"/>
          <p:cNvPicPr>
            <a:picLocks noChangeAspect="1"/>
          </p:cNvPicPr>
          <p:nvPr/>
        </p:nvPicPr>
        <p:blipFill>
          <a:blip r:embed="rId6"/>
          <a:stretch>
            <a:fillRect/>
          </a:stretch>
        </p:blipFill>
        <p:spPr>
          <a:xfrm rot="18036735">
            <a:off x="8393800" y="3463635"/>
            <a:ext cx="634258" cy="138012"/>
          </a:xfrm>
          <a:prstGeom prst="rect">
            <a:avLst/>
          </a:prstGeom>
          <a:ln w="12700">
            <a:miter lim="400000"/>
          </a:ln>
        </p:spPr>
      </p:pic>
      <p:pic>
        <p:nvPicPr>
          <p:cNvPr id="209" name="Línea Figura" descr="Línea Figura"/>
          <p:cNvPicPr>
            <a:picLocks noChangeAspect="1"/>
          </p:cNvPicPr>
          <p:nvPr/>
        </p:nvPicPr>
        <p:blipFill>
          <a:blip r:embed="rId6"/>
          <a:stretch>
            <a:fillRect/>
          </a:stretch>
        </p:blipFill>
        <p:spPr>
          <a:xfrm rot="18036735">
            <a:off x="8498479" y="3460020"/>
            <a:ext cx="667494" cy="145243"/>
          </a:xfrm>
          <a:prstGeom prst="rect">
            <a:avLst/>
          </a:prstGeom>
          <a:ln w="12700">
            <a:miter lim="400000"/>
          </a:ln>
        </p:spPr>
      </p:pic>
      <p:pic>
        <p:nvPicPr>
          <p:cNvPr id="210" name="Línea Figura" descr="Línea Figura"/>
          <p:cNvPicPr>
            <a:picLocks noChangeAspect="1"/>
          </p:cNvPicPr>
          <p:nvPr/>
        </p:nvPicPr>
        <p:blipFill>
          <a:blip r:embed="rId7"/>
          <a:stretch>
            <a:fillRect/>
          </a:stretch>
        </p:blipFill>
        <p:spPr>
          <a:xfrm rot="18036735">
            <a:off x="8675278" y="3526148"/>
            <a:ext cx="573723" cy="184375"/>
          </a:xfrm>
          <a:prstGeom prst="rect">
            <a:avLst/>
          </a:prstGeom>
          <a:ln w="12700">
            <a:miter lim="400000"/>
          </a:ln>
        </p:spPr>
      </p:pic>
      <p:sp>
        <p:nvSpPr>
          <p:cNvPr id="211" name="Actina"/>
          <p:cNvSpPr txBox="1"/>
          <p:nvPr/>
        </p:nvSpPr>
        <p:spPr>
          <a:xfrm>
            <a:off x="8416732" y="3869667"/>
            <a:ext cx="1443921" cy="22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1200">
                <a:latin typeface="Arial"/>
                <a:ea typeface="Arial"/>
                <a:cs typeface="Arial"/>
                <a:sym typeface="Arial"/>
              </a:defRPr>
            </a:lvl1pPr>
          </a:lstStyle>
          <a:p>
            <a:r>
              <a:t>Actina</a:t>
            </a:r>
          </a:p>
        </p:txBody>
      </p:sp>
      <p:sp>
        <p:nvSpPr>
          <p:cNvPr id="212" name="="/>
          <p:cNvSpPr txBox="1"/>
          <p:nvPr/>
        </p:nvSpPr>
        <p:spPr>
          <a:xfrm>
            <a:off x="9405377" y="3223883"/>
            <a:ext cx="356587" cy="6245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7163" tIns="27163" rIns="27163" bIns="27163" anchor="ctr">
            <a:spAutoFit/>
          </a:bodyPr>
          <a:lstStyle>
            <a:lvl1pPr algn="ctr" defTabSz="588549">
              <a:defRPr sz="3800" b="1">
                <a:latin typeface="Helvetica Neue"/>
                <a:ea typeface="Helvetica Neue"/>
                <a:cs typeface="Helvetica Neue"/>
                <a:sym typeface="Helvetica Neue"/>
              </a:defRPr>
            </a:lvl1pPr>
          </a:lstStyle>
          <a:p>
            <a:r>
              <a:t>=</a:t>
            </a:r>
          </a:p>
        </p:txBody>
      </p:sp>
      <p:pic>
        <p:nvPicPr>
          <p:cNvPr id="213" name="Imagen" descr="Imagen"/>
          <p:cNvPicPr>
            <a:picLocks noChangeAspect="1"/>
          </p:cNvPicPr>
          <p:nvPr/>
        </p:nvPicPr>
        <p:blipFill>
          <a:blip r:embed="rId8"/>
          <a:srcRect l="57041" t="14323" b="67079"/>
          <a:stretch>
            <a:fillRect/>
          </a:stretch>
        </p:blipFill>
        <p:spPr>
          <a:xfrm>
            <a:off x="9789789" y="3095914"/>
            <a:ext cx="2152105" cy="713203"/>
          </a:xfrm>
          <a:custGeom>
            <a:avLst/>
            <a:gdLst/>
            <a:ahLst/>
            <a:cxnLst>
              <a:cxn ang="0">
                <a:pos x="wd2" y="hd2"/>
              </a:cxn>
              <a:cxn ang="5400000">
                <a:pos x="wd2" y="hd2"/>
              </a:cxn>
              <a:cxn ang="10800000">
                <a:pos x="wd2" y="hd2"/>
              </a:cxn>
              <a:cxn ang="16200000">
                <a:pos x="wd2" y="hd2"/>
              </a:cxn>
            </a:cxnLst>
            <a:rect l="0" t="0" r="r" b="b"/>
            <a:pathLst>
              <a:path w="21598" h="21491" extrusionOk="0">
                <a:moveTo>
                  <a:pt x="2668" y="0"/>
                </a:moveTo>
                <a:cubicBezTo>
                  <a:pt x="2665" y="42"/>
                  <a:pt x="2656" y="71"/>
                  <a:pt x="2656" y="120"/>
                </a:cubicBezTo>
                <a:cubicBezTo>
                  <a:pt x="2656" y="619"/>
                  <a:pt x="2737" y="795"/>
                  <a:pt x="3023" y="945"/>
                </a:cubicBezTo>
                <a:cubicBezTo>
                  <a:pt x="3137" y="1005"/>
                  <a:pt x="3331" y="1159"/>
                  <a:pt x="3457" y="1280"/>
                </a:cubicBezTo>
                <a:cubicBezTo>
                  <a:pt x="4363" y="2149"/>
                  <a:pt x="5196" y="2916"/>
                  <a:pt x="5269" y="2954"/>
                </a:cubicBezTo>
                <a:cubicBezTo>
                  <a:pt x="5317" y="2979"/>
                  <a:pt x="5463" y="3172"/>
                  <a:pt x="5588" y="3384"/>
                </a:cubicBezTo>
                <a:cubicBezTo>
                  <a:pt x="5898" y="3904"/>
                  <a:pt x="6303" y="3597"/>
                  <a:pt x="6309" y="2834"/>
                </a:cubicBezTo>
                <a:cubicBezTo>
                  <a:pt x="6311" y="2655"/>
                  <a:pt x="6190" y="2408"/>
                  <a:pt x="6058" y="2236"/>
                </a:cubicBezTo>
                <a:cubicBezTo>
                  <a:pt x="6067" y="2260"/>
                  <a:pt x="6074" y="2270"/>
                  <a:pt x="6082" y="2296"/>
                </a:cubicBezTo>
                <a:cubicBezTo>
                  <a:pt x="6247" y="2821"/>
                  <a:pt x="6247" y="2814"/>
                  <a:pt x="6093" y="3062"/>
                </a:cubicBezTo>
                <a:cubicBezTo>
                  <a:pt x="5880" y="3404"/>
                  <a:pt x="5821" y="3380"/>
                  <a:pt x="5667" y="2870"/>
                </a:cubicBezTo>
                <a:cubicBezTo>
                  <a:pt x="5568" y="2541"/>
                  <a:pt x="5567" y="2263"/>
                  <a:pt x="5616" y="2081"/>
                </a:cubicBezTo>
                <a:cubicBezTo>
                  <a:pt x="5564" y="2057"/>
                  <a:pt x="5510" y="2005"/>
                  <a:pt x="5468" y="1937"/>
                </a:cubicBezTo>
                <a:cubicBezTo>
                  <a:pt x="5419" y="1858"/>
                  <a:pt x="5339" y="1804"/>
                  <a:pt x="5265" y="1734"/>
                </a:cubicBezTo>
                <a:cubicBezTo>
                  <a:pt x="5423" y="1920"/>
                  <a:pt x="5589" y="2114"/>
                  <a:pt x="5588" y="2177"/>
                </a:cubicBezTo>
                <a:cubicBezTo>
                  <a:pt x="5588" y="2341"/>
                  <a:pt x="5554" y="2503"/>
                  <a:pt x="5512" y="2535"/>
                </a:cubicBezTo>
                <a:cubicBezTo>
                  <a:pt x="5470" y="2568"/>
                  <a:pt x="4835" y="2065"/>
                  <a:pt x="4106" y="1411"/>
                </a:cubicBezTo>
                <a:cubicBezTo>
                  <a:pt x="3319" y="705"/>
                  <a:pt x="2950" y="300"/>
                  <a:pt x="2820" y="0"/>
                </a:cubicBezTo>
                <a:lnTo>
                  <a:pt x="2668" y="0"/>
                </a:lnTo>
                <a:close/>
                <a:moveTo>
                  <a:pt x="12637" y="0"/>
                </a:moveTo>
                <a:cubicBezTo>
                  <a:pt x="12546" y="347"/>
                  <a:pt x="12404" y="671"/>
                  <a:pt x="12326" y="634"/>
                </a:cubicBezTo>
                <a:cubicBezTo>
                  <a:pt x="12286" y="797"/>
                  <a:pt x="12235" y="795"/>
                  <a:pt x="12199" y="514"/>
                </a:cubicBezTo>
                <a:cubicBezTo>
                  <a:pt x="12194" y="733"/>
                  <a:pt x="12192" y="941"/>
                  <a:pt x="12215" y="1064"/>
                </a:cubicBezTo>
                <a:cubicBezTo>
                  <a:pt x="12230" y="1147"/>
                  <a:pt x="12309" y="1167"/>
                  <a:pt x="12394" y="1100"/>
                </a:cubicBezTo>
                <a:cubicBezTo>
                  <a:pt x="12547" y="980"/>
                  <a:pt x="12721" y="357"/>
                  <a:pt x="12725" y="0"/>
                </a:cubicBezTo>
                <a:lnTo>
                  <a:pt x="12637" y="0"/>
                </a:lnTo>
                <a:close/>
                <a:moveTo>
                  <a:pt x="17050" y="897"/>
                </a:moveTo>
                <a:cubicBezTo>
                  <a:pt x="16965" y="872"/>
                  <a:pt x="16903" y="878"/>
                  <a:pt x="16879" y="921"/>
                </a:cubicBezTo>
                <a:cubicBezTo>
                  <a:pt x="16845" y="984"/>
                  <a:pt x="16416" y="1089"/>
                  <a:pt x="15927" y="1148"/>
                </a:cubicBezTo>
                <a:cubicBezTo>
                  <a:pt x="15437" y="1207"/>
                  <a:pt x="14996" y="1362"/>
                  <a:pt x="14943" y="1495"/>
                </a:cubicBezTo>
                <a:cubicBezTo>
                  <a:pt x="14796" y="1860"/>
                  <a:pt x="14759" y="3234"/>
                  <a:pt x="14847" y="5142"/>
                </a:cubicBezTo>
                <a:cubicBezTo>
                  <a:pt x="14924" y="6796"/>
                  <a:pt x="15087" y="7993"/>
                  <a:pt x="15206" y="7773"/>
                </a:cubicBezTo>
                <a:cubicBezTo>
                  <a:pt x="15237" y="7714"/>
                  <a:pt x="15323" y="7863"/>
                  <a:pt x="15397" y="8108"/>
                </a:cubicBezTo>
                <a:cubicBezTo>
                  <a:pt x="15471" y="8354"/>
                  <a:pt x="15562" y="8507"/>
                  <a:pt x="15596" y="8443"/>
                </a:cubicBezTo>
                <a:cubicBezTo>
                  <a:pt x="15630" y="8380"/>
                  <a:pt x="15715" y="8592"/>
                  <a:pt x="15787" y="8922"/>
                </a:cubicBezTo>
                <a:cubicBezTo>
                  <a:pt x="15908" y="9476"/>
                  <a:pt x="15908" y="9583"/>
                  <a:pt x="15795" y="10249"/>
                </a:cubicBezTo>
                <a:cubicBezTo>
                  <a:pt x="15679" y="10937"/>
                  <a:pt x="15547" y="12594"/>
                  <a:pt x="15576" y="12976"/>
                </a:cubicBezTo>
                <a:cubicBezTo>
                  <a:pt x="15584" y="13075"/>
                  <a:pt x="15555" y="13366"/>
                  <a:pt x="15509" y="13621"/>
                </a:cubicBezTo>
                <a:cubicBezTo>
                  <a:pt x="15445" y="13985"/>
                  <a:pt x="15355" y="14070"/>
                  <a:pt x="15106" y="14040"/>
                </a:cubicBezTo>
                <a:cubicBezTo>
                  <a:pt x="14619" y="13983"/>
                  <a:pt x="14611" y="14001"/>
                  <a:pt x="14585" y="14793"/>
                </a:cubicBezTo>
                <a:lnTo>
                  <a:pt x="14561" y="15535"/>
                </a:lnTo>
                <a:lnTo>
                  <a:pt x="13764" y="15535"/>
                </a:lnTo>
                <a:lnTo>
                  <a:pt x="12964" y="15535"/>
                </a:lnTo>
                <a:lnTo>
                  <a:pt x="12940" y="14793"/>
                </a:lnTo>
                <a:lnTo>
                  <a:pt x="12916" y="14052"/>
                </a:lnTo>
                <a:lnTo>
                  <a:pt x="12406" y="14052"/>
                </a:lnTo>
                <a:cubicBezTo>
                  <a:pt x="11867" y="14052"/>
                  <a:pt x="11530" y="13622"/>
                  <a:pt x="11605" y="13035"/>
                </a:cubicBezTo>
                <a:cubicBezTo>
                  <a:pt x="11628" y="12861"/>
                  <a:pt x="11589" y="12407"/>
                  <a:pt x="11522" y="12019"/>
                </a:cubicBezTo>
                <a:cubicBezTo>
                  <a:pt x="11423" y="11443"/>
                  <a:pt x="11355" y="11313"/>
                  <a:pt x="11147" y="11313"/>
                </a:cubicBezTo>
                <a:cubicBezTo>
                  <a:pt x="10725" y="11313"/>
                  <a:pt x="10683" y="10854"/>
                  <a:pt x="11008" y="9735"/>
                </a:cubicBezTo>
                <a:cubicBezTo>
                  <a:pt x="11163" y="9199"/>
                  <a:pt x="11408" y="8614"/>
                  <a:pt x="11554" y="8431"/>
                </a:cubicBezTo>
                <a:cubicBezTo>
                  <a:pt x="11804" y="8117"/>
                  <a:pt x="11825" y="8127"/>
                  <a:pt x="11952" y="8623"/>
                </a:cubicBezTo>
                <a:cubicBezTo>
                  <a:pt x="12026" y="8910"/>
                  <a:pt x="12086" y="9222"/>
                  <a:pt x="12087" y="9328"/>
                </a:cubicBezTo>
                <a:cubicBezTo>
                  <a:pt x="12088" y="9435"/>
                  <a:pt x="12143" y="9882"/>
                  <a:pt x="12211" y="10309"/>
                </a:cubicBezTo>
                <a:cubicBezTo>
                  <a:pt x="12327" y="11045"/>
                  <a:pt x="12356" y="11090"/>
                  <a:pt x="12725" y="11086"/>
                </a:cubicBezTo>
                <a:cubicBezTo>
                  <a:pt x="13326" y="11081"/>
                  <a:pt x="13424" y="10651"/>
                  <a:pt x="13051" y="9687"/>
                </a:cubicBezTo>
                <a:cubicBezTo>
                  <a:pt x="12839" y="9140"/>
                  <a:pt x="12837" y="9086"/>
                  <a:pt x="12816" y="6398"/>
                </a:cubicBezTo>
                <a:cubicBezTo>
                  <a:pt x="12802" y="4484"/>
                  <a:pt x="12759" y="3412"/>
                  <a:pt x="12673" y="2822"/>
                </a:cubicBezTo>
                <a:cubicBezTo>
                  <a:pt x="12541" y="1928"/>
                  <a:pt x="12591" y="1978"/>
                  <a:pt x="11633" y="1638"/>
                </a:cubicBezTo>
                <a:cubicBezTo>
                  <a:pt x="11464" y="1578"/>
                  <a:pt x="11257" y="1716"/>
                  <a:pt x="11064" y="2009"/>
                </a:cubicBezTo>
                <a:cubicBezTo>
                  <a:pt x="10695" y="2567"/>
                  <a:pt x="10409" y="3213"/>
                  <a:pt x="10462" y="3372"/>
                </a:cubicBezTo>
                <a:cubicBezTo>
                  <a:pt x="10484" y="3436"/>
                  <a:pt x="10461" y="3936"/>
                  <a:pt x="10419" y="4485"/>
                </a:cubicBezTo>
                <a:cubicBezTo>
                  <a:pt x="10376" y="5034"/>
                  <a:pt x="10326" y="6202"/>
                  <a:pt x="10307" y="7080"/>
                </a:cubicBezTo>
                <a:cubicBezTo>
                  <a:pt x="10277" y="8463"/>
                  <a:pt x="10249" y="8747"/>
                  <a:pt x="10076" y="9161"/>
                </a:cubicBezTo>
                <a:cubicBezTo>
                  <a:pt x="9920" y="9535"/>
                  <a:pt x="9882" y="9779"/>
                  <a:pt x="9913" y="10285"/>
                </a:cubicBezTo>
                <a:cubicBezTo>
                  <a:pt x="9965" y="11157"/>
                  <a:pt x="10076" y="11421"/>
                  <a:pt x="10363" y="11421"/>
                </a:cubicBezTo>
                <a:cubicBezTo>
                  <a:pt x="10592" y="11421"/>
                  <a:pt x="10601" y="11471"/>
                  <a:pt x="10610" y="12342"/>
                </a:cubicBezTo>
                <a:cubicBezTo>
                  <a:pt x="10622" y="13676"/>
                  <a:pt x="10740" y="14206"/>
                  <a:pt x="11032" y="14231"/>
                </a:cubicBezTo>
                <a:cubicBezTo>
                  <a:pt x="11167" y="14242"/>
                  <a:pt x="11337" y="14164"/>
                  <a:pt x="11406" y="14052"/>
                </a:cubicBezTo>
                <a:cubicBezTo>
                  <a:pt x="11556" y="13812"/>
                  <a:pt x="11709" y="14170"/>
                  <a:pt x="11709" y="14770"/>
                </a:cubicBezTo>
                <a:cubicBezTo>
                  <a:pt x="11709" y="15447"/>
                  <a:pt x="11442" y="15664"/>
                  <a:pt x="10701" y="15595"/>
                </a:cubicBezTo>
                <a:cubicBezTo>
                  <a:pt x="10059" y="15535"/>
                  <a:pt x="9992" y="15494"/>
                  <a:pt x="9925" y="15033"/>
                </a:cubicBezTo>
                <a:cubicBezTo>
                  <a:pt x="9860" y="14591"/>
                  <a:pt x="9783" y="14517"/>
                  <a:pt x="9315" y="14459"/>
                </a:cubicBezTo>
                <a:lnTo>
                  <a:pt x="8782" y="14399"/>
                </a:lnTo>
                <a:lnTo>
                  <a:pt x="8770" y="13478"/>
                </a:lnTo>
                <a:cubicBezTo>
                  <a:pt x="8764" y="12976"/>
                  <a:pt x="8759" y="12102"/>
                  <a:pt x="8754" y="11529"/>
                </a:cubicBezTo>
                <a:cubicBezTo>
                  <a:pt x="8747" y="10812"/>
                  <a:pt x="8694" y="10319"/>
                  <a:pt x="8583" y="9962"/>
                </a:cubicBezTo>
                <a:cubicBezTo>
                  <a:pt x="8439" y="9495"/>
                  <a:pt x="8360" y="9455"/>
                  <a:pt x="7838" y="9520"/>
                </a:cubicBezTo>
                <a:cubicBezTo>
                  <a:pt x="7314" y="9584"/>
                  <a:pt x="7243" y="9653"/>
                  <a:pt x="7085" y="10213"/>
                </a:cubicBezTo>
                <a:cubicBezTo>
                  <a:pt x="6878" y="10948"/>
                  <a:pt x="6826" y="11487"/>
                  <a:pt x="6806" y="13024"/>
                </a:cubicBezTo>
                <a:lnTo>
                  <a:pt x="6790" y="14160"/>
                </a:lnTo>
                <a:lnTo>
                  <a:pt x="6249" y="14184"/>
                </a:lnTo>
                <a:cubicBezTo>
                  <a:pt x="5685" y="14206"/>
                  <a:pt x="5456" y="14504"/>
                  <a:pt x="5492" y="15164"/>
                </a:cubicBezTo>
                <a:cubicBezTo>
                  <a:pt x="5509" y="15483"/>
                  <a:pt x="5409" y="15535"/>
                  <a:pt x="4751" y="15535"/>
                </a:cubicBezTo>
                <a:cubicBezTo>
                  <a:pt x="4035" y="15535"/>
                  <a:pt x="3985" y="15505"/>
                  <a:pt x="3915" y="15021"/>
                </a:cubicBezTo>
                <a:cubicBezTo>
                  <a:pt x="3849" y="14571"/>
                  <a:pt x="3782" y="14509"/>
                  <a:pt x="3381" y="14506"/>
                </a:cubicBezTo>
                <a:cubicBezTo>
                  <a:pt x="2737" y="14501"/>
                  <a:pt x="2706" y="14394"/>
                  <a:pt x="2688" y="12318"/>
                </a:cubicBezTo>
                <a:cubicBezTo>
                  <a:pt x="2669" y="10041"/>
                  <a:pt x="2526" y="9542"/>
                  <a:pt x="1884" y="9460"/>
                </a:cubicBezTo>
                <a:cubicBezTo>
                  <a:pt x="1615" y="9425"/>
                  <a:pt x="1404" y="9515"/>
                  <a:pt x="1330" y="9699"/>
                </a:cubicBezTo>
                <a:cubicBezTo>
                  <a:pt x="1264" y="9863"/>
                  <a:pt x="1215" y="9923"/>
                  <a:pt x="1215" y="9830"/>
                </a:cubicBezTo>
                <a:cubicBezTo>
                  <a:pt x="1215" y="9736"/>
                  <a:pt x="1167" y="9774"/>
                  <a:pt x="1111" y="9914"/>
                </a:cubicBezTo>
                <a:cubicBezTo>
                  <a:pt x="1055" y="10054"/>
                  <a:pt x="987" y="10093"/>
                  <a:pt x="960" y="10010"/>
                </a:cubicBezTo>
                <a:cubicBezTo>
                  <a:pt x="932" y="9927"/>
                  <a:pt x="902" y="10011"/>
                  <a:pt x="896" y="10189"/>
                </a:cubicBezTo>
                <a:cubicBezTo>
                  <a:pt x="871" y="10892"/>
                  <a:pt x="865" y="10970"/>
                  <a:pt x="808" y="11242"/>
                </a:cubicBezTo>
                <a:cubicBezTo>
                  <a:pt x="776" y="11397"/>
                  <a:pt x="745" y="12120"/>
                  <a:pt x="741" y="12844"/>
                </a:cubicBezTo>
                <a:cubicBezTo>
                  <a:pt x="734" y="13982"/>
                  <a:pt x="702" y="14272"/>
                  <a:pt x="502" y="14913"/>
                </a:cubicBezTo>
                <a:cubicBezTo>
                  <a:pt x="374" y="15322"/>
                  <a:pt x="210" y="15655"/>
                  <a:pt x="135" y="15655"/>
                </a:cubicBezTo>
                <a:cubicBezTo>
                  <a:pt x="13" y="15655"/>
                  <a:pt x="-2" y="15915"/>
                  <a:pt x="0" y="18393"/>
                </a:cubicBezTo>
                <a:lnTo>
                  <a:pt x="4" y="21132"/>
                </a:lnTo>
                <a:lnTo>
                  <a:pt x="1713" y="21132"/>
                </a:lnTo>
                <a:cubicBezTo>
                  <a:pt x="3285" y="21132"/>
                  <a:pt x="3418" y="21093"/>
                  <a:pt x="3425" y="20725"/>
                </a:cubicBezTo>
                <a:cubicBezTo>
                  <a:pt x="3429" y="20505"/>
                  <a:pt x="3438" y="20026"/>
                  <a:pt x="3445" y="19649"/>
                </a:cubicBezTo>
                <a:cubicBezTo>
                  <a:pt x="3462" y="18634"/>
                  <a:pt x="3545" y="18393"/>
                  <a:pt x="3883" y="18393"/>
                </a:cubicBezTo>
                <a:cubicBezTo>
                  <a:pt x="4380" y="18393"/>
                  <a:pt x="4484" y="18681"/>
                  <a:pt x="4484" y="20079"/>
                </a:cubicBezTo>
                <a:cubicBezTo>
                  <a:pt x="4484" y="20744"/>
                  <a:pt x="4499" y="21331"/>
                  <a:pt x="4516" y="21383"/>
                </a:cubicBezTo>
                <a:cubicBezTo>
                  <a:pt x="4589" y="21600"/>
                  <a:pt x="8287" y="21458"/>
                  <a:pt x="8296" y="21239"/>
                </a:cubicBezTo>
                <a:cubicBezTo>
                  <a:pt x="8301" y="21113"/>
                  <a:pt x="8310" y="20567"/>
                  <a:pt x="8316" y="20008"/>
                </a:cubicBezTo>
                <a:cubicBezTo>
                  <a:pt x="8324" y="19169"/>
                  <a:pt x="8360" y="18920"/>
                  <a:pt x="8523" y="18644"/>
                </a:cubicBezTo>
                <a:cubicBezTo>
                  <a:pt x="8764" y="18234"/>
                  <a:pt x="9037" y="18450"/>
                  <a:pt x="8901" y="18943"/>
                </a:cubicBezTo>
                <a:cubicBezTo>
                  <a:pt x="8852" y="19120"/>
                  <a:pt x="8822" y="19748"/>
                  <a:pt x="8834" y="20331"/>
                </a:cubicBezTo>
                <a:lnTo>
                  <a:pt x="8857" y="21383"/>
                </a:lnTo>
                <a:lnTo>
                  <a:pt x="10550" y="21383"/>
                </a:lnTo>
                <a:cubicBezTo>
                  <a:pt x="11481" y="21379"/>
                  <a:pt x="12345" y="21375"/>
                  <a:pt x="12474" y="21371"/>
                </a:cubicBezTo>
                <a:lnTo>
                  <a:pt x="12709" y="21359"/>
                </a:lnTo>
                <a:lnTo>
                  <a:pt x="12689" y="19936"/>
                </a:lnTo>
                <a:lnTo>
                  <a:pt x="12669" y="18501"/>
                </a:lnTo>
                <a:lnTo>
                  <a:pt x="13191" y="18501"/>
                </a:lnTo>
                <a:lnTo>
                  <a:pt x="13712" y="18501"/>
                </a:lnTo>
                <a:lnTo>
                  <a:pt x="13696" y="19984"/>
                </a:lnTo>
                <a:lnTo>
                  <a:pt x="13676" y="21479"/>
                </a:lnTo>
                <a:lnTo>
                  <a:pt x="15373" y="21419"/>
                </a:lnTo>
                <a:lnTo>
                  <a:pt x="17070" y="21371"/>
                </a:lnTo>
                <a:lnTo>
                  <a:pt x="17110" y="20510"/>
                </a:lnTo>
                <a:cubicBezTo>
                  <a:pt x="17133" y="20037"/>
                  <a:pt x="17126" y="19410"/>
                  <a:pt x="17094" y="19123"/>
                </a:cubicBezTo>
                <a:cubicBezTo>
                  <a:pt x="17024" y="18516"/>
                  <a:pt x="17132" y="18315"/>
                  <a:pt x="17464" y="18429"/>
                </a:cubicBezTo>
                <a:cubicBezTo>
                  <a:pt x="17590" y="18473"/>
                  <a:pt x="17671" y="18629"/>
                  <a:pt x="17659" y="18800"/>
                </a:cubicBezTo>
                <a:cubicBezTo>
                  <a:pt x="17637" y="19121"/>
                  <a:pt x="17617" y="20873"/>
                  <a:pt x="17631" y="21239"/>
                </a:cubicBezTo>
                <a:cubicBezTo>
                  <a:pt x="17637" y="21385"/>
                  <a:pt x="18357" y="21479"/>
                  <a:pt x="19619" y="21479"/>
                </a:cubicBezTo>
                <a:lnTo>
                  <a:pt x="21598" y="21479"/>
                </a:lnTo>
                <a:lnTo>
                  <a:pt x="21598" y="18668"/>
                </a:lnTo>
                <a:cubicBezTo>
                  <a:pt x="21598" y="16630"/>
                  <a:pt x="21567" y="15835"/>
                  <a:pt x="21498" y="15762"/>
                </a:cubicBezTo>
                <a:cubicBezTo>
                  <a:pt x="21446" y="15706"/>
                  <a:pt x="20842" y="15630"/>
                  <a:pt x="20156" y="15595"/>
                </a:cubicBezTo>
                <a:lnTo>
                  <a:pt x="18910" y="15535"/>
                </a:lnTo>
                <a:lnTo>
                  <a:pt x="18898" y="14566"/>
                </a:lnTo>
                <a:cubicBezTo>
                  <a:pt x="18880" y="13439"/>
                  <a:pt x="18780" y="13038"/>
                  <a:pt x="18396" y="12449"/>
                </a:cubicBezTo>
                <a:cubicBezTo>
                  <a:pt x="18050" y="11919"/>
                  <a:pt x="17987" y="11457"/>
                  <a:pt x="18149" y="10715"/>
                </a:cubicBezTo>
                <a:cubicBezTo>
                  <a:pt x="18268" y="10171"/>
                  <a:pt x="18707" y="9304"/>
                  <a:pt x="18707" y="9615"/>
                </a:cubicBezTo>
                <a:cubicBezTo>
                  <a:pt x="18707" y="9697"/>
                  <a:pt x="18750" y="9659"/>
                  <a:pt x="18802" y="9531"/>
                </a:cubicBezTo>
                <a:cubicBezTo>
                  <a:pt x="18854" y="9402"/>
                  <a:pt x="19166" y="9159"/>
                  <a:pt x="19495" y="8993"/>
                </a:cubicBezTo>
                <a:cubicBezTo>
                  <a:pt x="19961" y="8760"/>
                  <a:pt x="20145" y="8562"/>
                  <a:pt x="20320" y="8072"/>
                </a:cubicBezTo>
                <a:cubicBezTo>
                  <a:pt x="20512" y="7533"/>
                  <a:pt x="20539" y="7335"/>
                  <a:pt x="20495" y="6697"/>
                </a:cubicBezTo>
                <a:cubicBezTo>
                  <a:pt x="20436" y="5856"/>
                  <a:pt x="20286" y="5350"/>
                  <a:pt x="19981" y="4963"/>
                </a:cubicBezTo>
                <a:cubicBezTo>
                  <a:pt x="19790" y="4721"/>
                  <a:pt x="19765" y="4749"/>
                  <a:pt x="19662" y="5346"/>
                </a:cubicBezTo>
                <a:cubicBezTo>
                  <a:pt x="19601" y="5703"/>
                  <a:pt x="19561" y="6035"/>
                  <a:pt x="19579" y="6087"/>
                </a:cubicBezTo>
                <a:cubicBezTo>
                  <a:pt x="19596" y="6140"/>
                  <a:pt x="19534" y="6482"/>
                  <a:pt x="19439" y="6841"/>
                </a:cubicBezTo>
                <a:cubicBezTo>
                  <a:pt x="19275" y="7459"/>
                  <a:pt x="19257" y="7480"/>
                  <a:pt x="19045" y="7176"/>
                </a:cubicBezTo>
                <a:cubicBezTo>
                  <a:pt x="18922" y="6999"/>
                  <a:pt x="18817" y="6748"/>
                  <a:pt x="18814" y="6625"/>
                </a:cubicBezTo>
                <a:cubicBezTo>
                  <a:pt x="18811" y="6501"/>
                  <a:pt x="18779" y="5789"/>
                  <a:pt x="18742" y="5035"/>
                </a:cubicBezTo>
                <a:cubicBezTo>
                  <a:pt x="18706" y="4281"/>
                  <a:pt x="18673" y="3573"/>
                  <a:pt x="18671" y="3468"/>
                </a:cubicBezTo>
                <a:cubicBezTo>
                  <a:pt x="18664" y="3124"/>
                  <a:pt x="18240" y="1981"/>
                  <a:pt x="17982" y="1614"/>
                </a:cubicBezTo>
                <a:cubicBezTo>
                  <a:pt x="17765" y="1305"/>
                  <a:pt x="17305" y="971"/>
                  <a:pt x="17050" y="897"/>
                </a:cubicBezTo>
                <a:close/>
                <a:moveTo>
                  <a:pt x="13927" y="1507"/>
                </a:moveTo>
                <a:cubicBezTo>
                  <a:pt x="13803" y="1491"/>
                  <a:pt x="13669" y="1602"/>
                  <a:pt x="13561" y="1830"/>
                </a:cubicBezTo>
                <a:cubicBezTo>
                  <a:pt x="13445" y="2073"/>
                  <a:pt x="13408" y="2390"/>
                  <a:pt x="13414" y="3026"/>
                </a:cubicBezTo>
                <a:cubicBezTo>
                  <a:pt x="13420" y="3774"/>
                  <a:pt x="13456" y="3945"/>
                  <a:pt x="13680" y="4281"/>
                </a:cubicBezTo>
                <a:cubicBezTo>
                  <a:pt x="13945" y="4679"/>
                  <a:pt x="14004" y="4646"/>
                  <a:pt x="14238" y="4042"/>
                </a:cubicBezTo>
                <a:cubicBezTo>
                  <a:pt x="14406" y="3609"/>
                  <a:pt x="14411" y="2459"/>
                  <a:pt x="14246" y="1913"/>
                </a:cubicBezTo>
                <a:cubicBezTo>
                  <a:pt x="14170" y="1661"/>
                  <a:pt x="14052" y="1523"/>
                  <a:pt x="13927" y="1507"/>
                </a:cubicBezTo>
                <a:close/>
                <a:moveTo>
                  <a:pt x="7033" y="2380"/>
                </a:moveTo>
                <a:cubicBezTo>
                  <a:pt x="6741" y="2465"/>
                  <a:pt x="6553" y="3159"/>
                  <a:pt x="6595" y="4018"/>
                </a:cubicBezTo>
                <a:cubicBezTo>
                  <a:pt x="6633" y="4789"/>
                  <a:pt x="6732" y="5072"/>
                  <a:pt x="6994" y="5190"/>
                </a:cubicBezTo>
                <a:cubicBezTo>
                  <a:pt x="7099" y="5238"/>
                  <a:pt x="7288" y="5116"/>
                  <a:pt x="7416" y="4927"/>
                </a:cubicBezTo>
                <a:cubicBezTo>
                  <a:pt x="7615" y="4633"/>
                  <a:pt x="7644" y="4485"/>
                  <a:pt x="7627" y="3815"/>
                </a:cubicBezTo>
                <a:cubicBezTo>
                  <a:pt x="7602" y="2870"/>
                  <a:pt x="7360" y="2285"/>
                  <a:pt x="7033" y="2380"/>
                </a:cubicBezTo>
                <a:close/>
                <a:moveTo>
                  <a:pt x="4843" y="5119"/>
                </a:moveTo>
                <a:cubicBezTo>
                  <a:pt x="4446" y="5086"/>
                  <a:pt x="4301" y="5179"/>
                  <a:pt x="4122" y="5561"/>
                </a:cubicBezTo>
                <a:cubicBezTo>
                  <a:pt x="3764" y="6327"/>
                  <a:pt x="3716" y="6616"/>
                  <a:pt x="3696" y="8168"/>
                </a:cubicBezTo>
                <a:cubicBezTo>
                  <a:pt x="3681" y="9277"/>
                  <a:pt x="3639" y="9789"/>
                  <a:pt x="3513" y="10273"/>
                </a:cubicBezTo>
                <a:cubicBezTo>
                  <a:pt x="3312" y="11037"/>
                  <a:pt x="3305" y="11167"/>
                  <a:pt x="3461" y="11636"/>
                </a:cubicBezTo>
                <a:cubicBezTo>
                  <a:pt x="3656" y="12221"/>
                  <a:pt x="3857" y="12055"/>
                  <a:pt x="4190" y="11026"/>
                </a:cubicBezTo>
                <a:cubicBezTo>
                  <a:pt x="4362" y="10492"/>
                  <a:pt x="4527" y="10058"/>
                  <a:pt x="4560" y="10058"/>
                </a:cubicBezTo>
                <a:cubicBezTo>
                  <a:pt x="4593" y="10058"/>
                  <a:pt x="4651" y="9980"/>
                  <a:pt x="4680" y="9890"/>
                </a:cubicBezTo>
                <a:cubicBezTo>
                  <a:pt x="4757" y="9660"/>
                  <a:pt x="5014" y="10123"/>
                  <a:pt x="5014" y="10488"/>
                </a:cubicBezTo>
                <a:cubicBezTo>
                  <a:pt x="5014" y="10655"/>
                  <a:pt x="5100" y="11058"/>
                  <a:pt x="5205" y="11373"/>
                </a:cubicBezTo>
                <a:cubicBezTo>
                  <a:pt x="5361" y="11841"/>
                  <a:pt x="5443" y="11915"/>
                  <a:pt x="5643" y="11792"/>
                </a:cubicBezTo>
                <a:cubicBezTo>
                  <a:pt x="5935" y="11613"/>
                  <a:pt x="6003" y="11022"/>
                  <a:pt x="5807" y="10369"/>
                </a:cubicBezTo>
                <a:cubicBezTo>
                  <a:pt x="5658" y="9877"/>
                  <a:pt x="5568" y="6873"/>
                  <a:pt x="5695" y="6637"/>
                </a:cubicBezTo>
                <a:cubicBezTo>
                  <a:pt x="5732" y="6569"/>
                  <a:pt x="5667" y="6208"/>
                  <a:pt x="5552" y="5836"/>
                </a:cubicBezTo>
                <a:cubicBezTo>
                  <a:pt x="5364" y="5231"/>
                  <a:pt x="5286" y="5155"/>
                  <a:pt x="4843" y="5119"/>
                </a:cubicBezTo>
                <a:close/>
                <a:moveTo>
                  <a:pt x="14003" y="8587"/>
                </a:moveTo>
                <a:cubicBezTo>
                  <a:pt x="13732" y="8567"/>
                  <a:pt x="13450" y="8853"/>
                  <a:pt x="13557" y="9173"/>
                </a:cubicBezTo>
                <a:cubicBezTo>
                  <a:pt x="13587" y="9264"/>
                  <a:pt x="13557" y="9510"/>
                  <a:pt x="13493" y="9723"/>
                </a:cubicBezTo>
                <a:cubicBezTo>
                  <a:pt x="13387" y="10074"/>
                  <a:pt x="13398" y="10172"/>
                  <a:pt x="13601" y="10823"/>
                </a:cubicBezTo>
                <a:cubicBezTo>
                  <a:pt x="13723" y="11217"/>
                  <a:pt x="13874" y="11541"/>
                  <a:pt x="13939" y="11541"/>
                </a:cubicBezTo>
                <a:cubicBezTo>
                  <a:pt x="14166" y="11541"/>
                  <a:pt x="14437" y="11023"/>
                  <a:pt x="14481" y="10500"/>
                </a:cubicBezTo>
                <a:cubicBezTo>
                  <a:pt x="14537" y="9830"/>
                  <a:pt x="14421" y="8907"/>
                  <a:pt x="14258" y="8718"/>
                </a:cubicBezTo>
                <a:cubicBezTo>
                  <a:pt x="14186" y="8635"/>
                  <a:pt x="14093" y="8593"/>
                  <a:pt x="14003" y="8587"/>
                </a:cubicBezTo>
                <a:close/>
              </a:path>
            </a:pathLst>
          </a:custGeom>
          <a:ln w="12700">
            <a:miter lim="400000"/>
          </a:ln>
        </p:spPr>
      </p:pic>
      <p:sp>
        <p:nvSpPr>
          <p:cNvPr id="214" name="Aumento del diafragma de hendidura"/>
          <p:cNvSpPr txBox="1"/>
          <p:nvPr/>
        </p:nvSpPr>
        <p:spPr>
          <a:xfrm>
            <a:off x="9903810" y="3866920"/>
            <a:ext cx="1924289" cy="404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200">
                <a:latin typeface="Arial"/>
                <a:ea typeface="Arial"/>
                <a:cs typeface="Arial"/>
                <a:sym typeface="Arial"/>
              </a:defRPr>
            </a:lvl1pPr>
          </a:lstStyle>
          <a:p>
            <a:r>
              <a:t>Aumento del diafragma de hendidura</a:t>
            </a:r>
          </a:p>
        </p:txBody>
      </p:sp>
      <p:pic>
        <p:nvPicPr>
          <p:cNvPr id="215" name="Captura de pantalla 2024-03-07 a las 13.42.49.png" descr="Captura de pantalla 2024-03-07 a las 13.42.49.png"/>
          <p:cNvPicPr>
            <a:picLocks noChangeAspect="1"/>
          </p:cNvPicPr>
          <p:nvPr/>
        </p:nvPicPr>
        <p:blipFill>
          <a:blip r:embed="rId4"/>
          <a:srcRect l="12921" t="27173" r="14048" b="14176"/>
          <a:stretch>
            <a:fillRect/>
          </a:stretch>
        </p:blipFill>
        <p:spPr>
          <a:xfrm>
            <a:off x="10102262" y="3488347"/>
            <a:ext cx="307250" cy="227014"/>
          </a:xfrm>
          <a:custGeom>
            <a:avLst/>
            <a:gdLst/>
            <a:ahLst/>
            <a:cxnLst>
              <a:cxn ang="0">
                <a:pos x="wd2" y="hd2"/>
              </a:cxn>
              <a:cxn ang="5400000">
                <a:pos x="wd2" y="hd2"/>
              </a:cxn>
              <a:cxn ang="10800000">
                <a:pos x="wd2" y="hd2"/>
              </a:cxn>
              <a:cxn ang="16200000">
                <a:pos x="wd2" y="hd2"/>
              </a:cxn>
            </a:cxnLst>
            <a:rect l="0" t="0" r="r" b="b"/>
            <a:pathLst>
              <a:path w="20646" h="21595" extrusionOk="0">
                <a:moveTo>
                  <a:pt x="5525" y="0"/>
                </a:moveTo>
                <a:cubicBezTo>
                  <a:pt x="3766" y="0"/>
                  <a:pt x="2794" y="571"/>
                  <a:pt x="1658" y="2265"/>
                </a:cubicBezTo>
                <a:cubicBezTo>
                  <a:pt x="-948" y="6149"/>
                  <a:pt x="-393" y="13670"/>
                  <a:pt x="2698" y="16234"/>
                </a:cubicBezTo>
                <a:cubicBezTo>
                  <a:pt x="3371" y="16792"/>
                  <a:pt x="4398" y="17350"/>
                  <a:pt x="4965" y="17480"/>
                </a:cubicBezTo>
                <a:cubicBezTo>
                  <a:pt x="5603" y="17627"/>
                  <a:pt x="6167" y="18078"/>
                  <a:pt x="6432" y="18650"/>
                </a:cubicBezTo>
                <a:cubicBezTo>
                  <a:pt x="6667" y="19159"/>
                  <a:pt x="7503" y="20015"/>
                  <a:pt x="8298" y="20576"/>
                </a:cubicBezTo>
                <a:cubicBezTo>
                  <a:pt x="9093" y="21137"/>
                  <a:pt x="10199" y="21600"/>
                  <a:pt x="10752" y="21595"/>
                </a:cubicBezTo>
                <a:cubicBezTo>
                  <a:pt x="12064" y="21584"/>
                  <a:pt x="13801" y="20431"/>
                  <a:pt x="14832" y="18877"/>
                </a:cubicBezTo>
                <a:cubicBezTo>
                  <a:pt x="15286" y="18194"/>
                  <a:pt x="16115" y="17434"/>
                  <a:pt x="16672" y="17178"/>
                </a:cubicBezTo>
                <a:cubicBezTo>
                  <a:pt x="19213" y="16012"/>
                  <a:pt x="20641" y="12893"/>
                  <a:pt x="20646" y="8570"/>
                </a:cubicBezTo>
                <a:cubicBezTo>
                  <a:pt x="20652" y="3404"/>
                  <a:pt x="18485" y="0"/>
                  <a:pt x="15179" y="0"/>
                </a:cubicBezTo>
                <a:cubicBezTo>
                  <a:pt x="13329" y="0"/>
                  <a:pt x="12719" y="364"/>
                  <a:pt x="11312" y="2265"/>
                </a:cubicBezTo>
                <a:lnTo>
                  <a:pt x="10299" y="3624"/>
                </a:lnTo>
                <a:lnTo>
                  <a:pt x="9472" y="2378"/>
                </a:lnTo>
                <a:cubicBezTo>
                  <a:pt x="8263" y="579"/>
                  <a:pt x="7311" y="0"/>
                  <a:pt x="5525" y="0"/>
                </a:cubicBezTo>
                <a:close/>
              </a:path>
            </a:pathLst>
          </a:custGeom>
          <a:ln w="12700">
            <a:miter lim="400000"/>
          </a:ln>
        </p:spPr>
      </p:pic>
      <p:pic>
        <p:nvPicPr>
          <p:cNvPr id="216" name="Captura de pantalla 2024-03-07 a las 13.42.49.png" descr="Captura de pantalla 2024-03-07 a las 13.42.49.png"/>
          <p:cNvPicPr>
            <a:picLocks noChangeAspect="1"/>
          </p:cNvPicPr>
          <p:nvPr/>
        </p:nvPicPr>
        <p:blipFill>
          <a:blip r:embed="rId4"/>
          <a:srcRect l="12921" t="27173" r="14049" b="14176"/>
          <a:stretch>
            <a:fillRect/>
          </a:stretch>
        </p:blipFill>
        <p:spPr>
          <a:xfrm>
            <a:off x="10712261" y="3422641"/>
            <a:ext cx="307250" cy="227014"/>
          </a:xfrm>
          <a:custGeom>
            <a:avLst/>
            <a:gdLst/>
            <a:ahLst/>
            <a:cxnLst>
              <a:cxn ang="0">
                <a:pos x="wd2" y="hd2"/>
              </a:cxn>
              <a:cxn ang="5400000">
                <a:pos x="wd2" y="hd2"/>
              </a:cxn>
              <a:cxn ang="10800000">
                <a:pos x="wd2" y="hd2"/>
              </a:cxn>
              <a:cxn ang="16200000">
                <a:pos x="wd2" y="hd2"/>
              </a:cxn>
            </a:cxnLst>
            <a:rect l="0" t="0" r="r" b="b"/>
            <a:pathLst>
              <a:path w="20646" h="21595" extrusionOk="0">
                <a:moveTo>
                  <a:pt x="5525" y="0"/>
                </a:moveTo>
                <a:cubicBezTo>
                  <a:pt x="3766" y="0"/>
                  <a:pt x="2794" y="571"/>
                  <a:pt x="1658" y="2265"/>
                </a:cubicBezTo>
                <a:cubicBezTo>
                  <a:pt x="-948" y="6149"/>
                  <a:pt x="-393" y="13670"/>
                  <a:pt x="2698" y="16234"/>
                </a:cubicBezTo>
                <a:cubicBezTo>
                  <a:pt x="3371" y="16792"/>
                  <a:pt x="4398" y="17350"/>
                  <a:pt x="4965" y="17480"/>
                </a:cubicBezTo>
                <a:cubicBezTo>
                  <a:pt x="5603" y="17627"/>
                  <a:pt x="6167" y="18078"/>
                  <a:pt x="6432" y="18650"/>
                </a:cubicBezTo>
                <a:cubicBezTo>
                  <a:pt x="6667" y="19159"/>
                  <a:pt x="7503" y="20015"/>
                  <a:pt x="8298" y="20576"/>
                </a:cubicBezTo>
                <a:cubicBezTo>
                  <a:pt x="9093" y="21137"/>
                  <a:pt x="10199" y="21600"/>
                  <a:pt x="10752" y="21595"/>
                </a:cubicBezTo>
                <a:cubicBezTo>
                  <a:pt x="12064" y="21584"/>
                  <a:pt x="13801" y="20431"/>
                  <a:pt x="14832" y="18877"/>
                </a:cubicBezTo>
                <a:cubicBezTo>
                  <a:pt x="15286" y="18194"/>
                  <a:pt x="16115" y="17434"/>
                  <a:pt x="16672" y="17178"/>
                </a:cubicBezTo>
                <a:cubicBezTo>
                  <a:pt x="19213" y="16012"/>
                  <a:pt x="20641" y="12893"/>
                  <a:pt x="20646" y="8570"/>
                </a:cubicBezTo>
                <a:cubicBezTo>
                  <a:pt x="20652" y="3404"/>
                  <a:pt x="18485" y="0"/>
                  <a:pt x="15179" y="0"/>
                </a:cubicBezTo>
                <a:cubicBezTo>
                  <a:pt x="13329" y="0"/>
                  <a:pt x="12719" y="364"/>
                  <a:pt x="11312" y="2265"/>
                </a:cubicBezTo>
                <a:lnTo>
                  <a:pt x="10299" y="3624"/>
                </a:lnTo>
                <a:lnTo>
                  <a:pt x="9472" y="2378"/>
                </a:lnTo>
                <a:cubicBezTo>
                  <a:pt x="8263" y="579"/>
                  <a:pt x="7311" y="0"/>
                  <a:pt x="5525" y="0"/>
                </a:cubicBezTo>
                <a:close/>
              </a:path>
            </a:pathLst>
          </a:custGeom>
          <a:ln w="12700">
            <a:miter lim="400000"/>
          </a:ln>
        </p:spPr>
      </p:pic>
      <p:pic>
        <p:nvPicPr>
          <p:cNvPr id="217" name="Captura de pantalla 2024-03-07 a las 13.42.49.png" descr="Captura de pantalla 2024-03-07 a las 13.42.49.png"/>
          <p:cNvPicPr>
            <a:picLocks noChangeAspect="1"/>
          </p:cNvPicPr>
          <p:nvPr/>
        </p:nvPicPr>
        <p:blipFill>
          <a:blip r:embed="rId4"/>
          <a:srcRect l="12921" t="27173" r="14049" b="14176"/>
          <a:stretch>
            <a:fillRect/>
          </a:stretch>
        </p:blipFill>
        <p:spPr>
          <a:xfrm>
            <a:off x="11029761" y="3069747"/>
            <a:ext cx="307250" cy="227014"/>
          </a:xfrm>
          <a:custGeom>
            <a:avLst/>
            <a:gdLst/>
            <a:ahLst/>
            <a:cxnLst>
              <a:cxn ang="0">
                <a:pos x="wd2" y="hd2"/>
              </a:cxn>
              <a:cxn ang="5400000">
                <a:pos x="wd2" y="hd2"/>
              </a:cxn>
              <a:cxn ang="10800000">
                <a:pos x="wd2" y="hd2"/>
              </a:cxn>
              <a:cxn ang="16200000">
                <a:pos x="wd2" y="hd2"/>
              </a:cxn>
            </a:cxnLst>
            <a:rect l="0" t="0" r="r" b="b"/>
            <a:pathLst>
              <a:path w="20646" h="21595" extrusionOk="0">
                <a:moveTo>
                  <a:pt x="5525" y="0"/>
                </a:moveTo>
                <a:cubicBezTo>
                  <a:pt x="3766" y="0"/>
                  <a:pt x="2794" y="571"/>
                  <a:pt x="1658" y="2265"/>
                </a:cubicBezTo>
                <a:cubicBezTo>
                  <a:pt x="-948" y="6149"/>
                  <a:pt x="-393" y="13670"/>
                  <a:pt x="2698" y="16234"/>
                </a:cubicBezTo>
                <a:cubicBezTo>
                  <a:pt x="3371" y="16792"/>
                  <a:pt x="4398" y="17350"/>
                  <a:pt x="4965" y="17480"/>
                </a:cubicBezTo>
                <a:cubicBezTo>
                  <a:pt x="5603" y="17627"/>
                  <a:pt x="6167" y="18078"/>
                  <a:pt x="6432" y="18650"/>
                </a:cubicBezTo>
                <a:cubicBezTo>
                  <a:pt x="6667" y="19159"/>
                  <a:pt x="7503" y="20015"/>
                  <a:pt x="8298" y="20576"/>
                </a:cubicBezTo>
                <a:cubicBezTo>
                  <a:pt x="9093" y="21137"/>
                  <a:pt x="10199" y="21600"/>
                  <a:pt x="10752" y="21595"/>
                </a:cubicBezTo>
                <a:cubicBezTo>
                  <a:pt x="12064" y="21584"/>
                  <a:pt x="13801" y="20431"/>
                  <a:pt x="14832" y="18877"/>
                </a:cubicBezTo>
                <a:cubicBezTo>
                  <a:pt x="15286" y="18194"/>
                  <a:pt x="16115" y="17434"/>
                  <a:pt x="16672" y="17178"/>
                </a:cubicBezTo>
                <a:cubicBezTo>
                  <a:pt x="19213" y="16012"/>
                  <a:pt x="20641" y="12893"/>
                  <a:pt x="20646" y="8570"/>
                </a:cubicBezTo>
                <a:cubicBezTo>
                  <a:pt x="20652" y="3404"/>
                  <a:pt x="18485" y="0"/>
                  <a:pt x="15179" y="0"/>
                </a:cubicBezTo>
                <a:cubicBezTo>
                  <a:pt x="13329" y="0"/>
                  <a:pt x="12719" y="364"/>
                  <a:pt x="11312" y="2265"/>
                </a:cubicBezTo>
                <a:lnTo>
                  <a:pt x="10299" y="3624"/>
                </a:lnTo>
                <a:lnTo>
                  <a:pt x="9472" y="2378"/>
                </a:lnTo>
                <a:cubicBezTo>
                  <a:pt x="8263" y="579"/>
                  <a:pt x="7311" y="0"/>
                  <a:pt x="5525" y="0"/>
                </a:cubicBezTo>
                <a:close/>
              </a:path>
            </a:pathLst>
          </a:custGeom>
          <a:ln w="12700">
            <a:miter lim="400000"/>
          </a:ln>
        </p:spPr>
      </p:pic>
      <p:pic>
        <p:nvPicPr>
          <p:cNvPr id="218" name="Captura de pantalla 2024-03-07 a las 13.42.49.png" descr="Captura de pantalla 2024-03-07 a las 13.42.49.png"/>
          <p:cNvPicPr>
            <a:picLocks noChangeAspect="1"/>
          </p:cNvPicPr>
          <p:nvPr/>
        </p:nvPicPr>
        <p:blipFill>
          <a:blip r:embed="rId4"/>
          <a:srcRect l="12921" t="27173" r="14049" b="14176"/>
          <a:stretch>
            <a:fillRect/>
          </a:stretch>
        </p:blipFill>
        <p:spPr>
          <a:xfrm>
            <a:off x="11579967" y="3488347"/>
            <a:ext cx="307250" cy="227014"/>
          </a:xfrm>
          <a:custGeom>
            <a:avLst/>
            <a:gdLst/>
            <a:ahLst/>
            <a:cxnLst>
              <a:cxn ang="0">
                <a:pos x="wd2" y="hd2"/>
              </a:cxn>
              <a:cxn ang="5400000">
                <a:pos x="wd2" y="hd2"/>
              </a:cxn>
              <a:cxn ang="10800000">
                <a:pos x="wd2" y="hd2"/>
              </a:cxn>
              <a:cxn ang="16200000">
                <a:pos x="wd2" y="hd2"/>
              </a:cxn>
            </a:cxnLst>
            <a:rect l="0" t="0" r="r" b="b"/>
            <a:pathLst>
              <a:path w="20646" h="21595" extrusionOk="0">
                <a:moveTo>
                  <a:pt x="5525" y="0"/>
                </a:moveTo>
                <a:cubicBezTo>
                  <a:pt x="3766" y="0"/>
                  <a:pt x="2794" y="571"/>
                  <a:pt x="1658" y="2265"/>
                </a:cubicBezTo>
                <a:cubicBezTo>
                  <a:pt x="-948" y="6149"/>
                  <a:pt x="-393" y="13670"/>
                  <a:pt x="2698" y="16234"/>
                </a:cubicBezTo>
                <a:cubicBezTo>
                  <a:pt x="3371" y="16792"/>
                  <a:pt x="4398" y="17350"/>
                  <a:pt x="4965" y="17480"/>
                </a:cubicBezTo>
                <a:cubicBezTo>
                  <a:pt x="5603" y="17627"/>
                  <a:pt x="6167" y="18078"/>
                  <a:pt x="6432" y="18650"/>
                </a:cubicBezTo>
                <a:cubicBezTo>
                  <a:pt x="6667" y="19159"/>
                  <a:pt x="7503" y="20015"/>
                  <a:pt x="8298" y="20576"/>
                </a:cubicBezTo>
                <a:cubicBezTo>
                  <a:pt x="9093" y="21137"/>
                  <a:pt x="10199" y="21600"/>
                  <a:pt x="10752" y="21595"/>
                </a:cubicBezTo>
                <a:cubicBezTo>
                  <a:pt x="12064" y="21584"/>
                  <a:pt x="13801" y="20431"/>
                  <a:pt x="14832" y="18877"/>
                </a:cubicBezTo>
                <a:cubicBezTo>
                  <a:pt x="15286" y="18194"/>
                  <a:pt x="16115" y="17434"/>
                  <a:pt x="16672" y="17178"/>
                </a:cubicBezTo>
                <a:cubicBezTo>
                  <a:pt x="19213" y="16012"/>
                  <a:pt x="20641" y="12893"/>
                  <a:pt x="20646" y="8570"/>
                </a:cubicBezTo>
                <a:cubicBezTo>
                  <a:pt x="20652" y="3404"/>
                  <a:pt x="18485" y="0"/>
                  <a:pt x="15179" y="0"/>
                </a:cubicBezTo>
                <a:cubicBezTo>
                  <a:pt x="13329" y="0"/>
                  <a:pt x="12719" y="364"/>
                  <a:pt x="11312" y="2265"/>
                </a:cubicBezTo>
                <a:lnTo>
                  <a:pt x="10299" y="3624"/>
                </a:lnTo>
                <a:lnTo>
                  <a:pt x="9472" y="2378"/>
                </a:lnTo>
                <a:cubicBezTo>
                  <a:pt x="8263" y="579"/>
                  <a:pt x="7311" y="0"/>
                  <a:pt x="5525" y="0"/>
                </a:cubicBezTo>
                <a:close/>
              </a:path>
            </a:pathLst>
          </a:custGeom>
          <a:ln w="12700">
            <a:miter lim="400000"/>
          </a:ln>
        </p:spPr>
      </p:pic>
      <p:sp>
        <p:nvSpPr>
          <p:cNvPr id="219" name="Enfermedad renal crónica por Fabry  0.01%.*"/>
          <p:cNvSpPr txBox="1"/>
          <p:nvPr/>
        </p:nvSpPr>
        <p:spPr>
          <a:xfrm>
            <a:off x="7766017" y="4423422"/>
            <a:ext cx="3431152" cy="1063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700">
                <a:latin typeface="Arial"/>
                <a:ea typeface="Arial"/>
                <a:cs typeface="Arial"/>
                <a:sym typeface="Arial"/>
              </a:defRPr>
            </a:pPr>
            <a:r>
              <a:t>Lesión podocitaria por depósito</a:t>
            </a:r>
          </a:p>
          <a:p>
            <a:pPr defTabSz="588549">
              <a:defRPr sz="1700">
                <a:latin typeface="Arial"/>
                <a:ea typeface="Arial"/>
                <a:cs typeface="Arial"/>
                <a:sym typeface="Arial"/>
              </a:defRPr>
            </a:pPr>
            <a:r>
              <a:t>Desprendimiento podocitos</a:t>
            </a:r>
          </a:p>
          <a:p>
            <a:pPr defTabSz="588549">
              <a:defRPr sz="1700">
                <a:latin typeface="Arial"/>
                <a:ea typeface="Arial"/>
                <a:cs typeface="Arial"/>
                <a:sym typeface="Arial"/>
              </a:defRPr>
            </a:pPr>
            <a:r>
              <a:t>Aumento factor Kappa-Beta</a:t>
            </a:r>
          </a:p>
          <a:p>
            <a:pPr defTabSz="588549">
              <a:defRPr sz="1700">
                <a:latin typeface="Arial"/>
                <a:ea typeface="Arial"/>
                <a:cs typeface="Arial"/>
                <a:sym typeface="Arial"/>
              </a:defRPr>
            </a:pPr>
            <a:r>
              <a:t>Proteinuria y Esclerosis</a:t>
            </a:r>
          </a:p>
        </p:txBody>
      </p:sp>
      <p:sp>
        <p:nvSpPr>
          <p:cNvPr id="220" name="Óvalo"/>
          <p:cNvSpPr/>
          <p:nvPr/>
        </p:nvSpPr>
        <p:spPr>
          <a:xfrm>
            <a:off x="4943833" y="914636"/>
            <a:ext cx="1600457" cy="1554404"/>
          </a:xfrm>
          <a:prstGeom prst="ellipse">
            <a:avLst/>
          </a:prstGeom>
          <a:solidFill>
            <a:srgbClr val="FF968D"/>
          </a:solidFill>
          <a:ln w="12700">
            <a:miter lim="400000"/>
          </a:ln>
        </p:spPr>
        <p:txBody>
          <a:bodyPr lIns="0" tIns="0" rIns="0" bIns="0" anchor="ctr"/>
          <a:lstStyle/>
          <a:p>
            <a:pPr algn="ctr" defTabSz="588549">
              <a:defRPr sz="2200">
                <a:solidFill>
                  <a:srgbClr val="FFFFFF"/>
                </a:solidFill>
                <a:latin typeface="Helvetica Neue Medium"/>
                <a:ea typeface="Helvetica Neue Medium"/>
                <a:cs typeface="Helvetica Neue Medium"/>
                <a:sym typeface="Helvetica Neue Medium"/>
              </a:defRPr>
            </a:pPr>
            <a:endParaRPr/>
          </a:p>
        </p:txBody>
      </p:sp>
      <p:pic>
        <p:nvPicPr>
          <p:cNvPr id="221" name="Imagen" descr="Imagen"/>
          <p:cNvPicPr>
            <a:picLocks noChangeAspect="1"/>
          </p:cNvPicPr>
          <p:nvPr/>
        </p:nvPicPr>
        <p:blipFill>
          <a:blip r:embed="rId9"/>
          <a:srcRect l="17366" t="36303" r="24823" b="6992"/>
          <a:stretch>
            <a:fillRect/>
          </a:stretch>
        </p:blipFill>
        <p:spPr>
          <a:xfrm>
            <a:off x="5101025" y="1061549"/>
            <a:ext cx="1286073" cy="1260577"/>
          </a:xfrm>
          <a:custGeom>
            <a:avLst/>
            <a:gdLst/>
            <a:ahLst/>
            <a:cxnLst>
              <a:cxn ang="0">
                <a:pos x="wd2" y="hd2"/>
              </a:cxn>
              <a:cxn ang="5400000">
                <a:pos x="wd2" y="hd2"/>
              </a:cxn>
              <a:cxn ang="10800000">
                <a:pos x="wd2" y="hd2"/>
              </a:cxn>
              <a:cxn ang="16200000">
                <a:pos x="wd2" y="hd2"/>
              </a:cxn>
            </a:cxnLst>
            <a:rect l="0" t="0" r="r" b="b"/>
            <a:pathLst>
              <a:path w="21561" h="21565" extrusionOk="0">
                <a:moveTo>
                  <a:pt x="16541" y="0"/>
                </a:moveTo>
                <a:lnTo>
                  <a:pt x="15929" y="312"/>
                </a:lnTo>
                <a:cubicBezTo>
                  <a:pt x="15595" y="483"/>
                  <a:pt x="15246" y="667"/>
                  <a:pt x="15157" y="720"/>
                </a:cubicBezTo>
                <a:cubicBezTo>
                  <a:pt x="14849" y="903"/>
                  <a:pt x="14687" y="911"/>
                  <a:pt x="14172" y="774"/>
                </a:cubicBezTo>
                <a:cubicBezTo>
                  <a:pt x="13846" y="688"/>
                  <a:pt x="13599" y="645"/>
                  <a:pt x="13301" y="631"/>
                </a:cubicBezTo>
                <a:cubicBezTo>
                  <a:pt x="12852" y="609"/>
                  <a:pt x="12701" y="638"/>
                  <a:pt x="12210" y="842"/>
                </a:cubicBezTo>
                <a:cubicBezTo>
                  <a:pt x="11982" y="936"/>
                  <a:pt x="11926" y="948"/>
                  <a:pt x="11311" y="951"/>
                </a:cubicBezTo>
                <a:cubicBezTo>
                  <a:pt x="10616" y="955"/>
                  <a:pt x="10524" y="970"/>
                  <a:pt x="10300" y="1161"/>
                </a:cubicBezTo>
                <a:cubicBezTo>
                  <a:pt x="10123" y="1313"/>
                  <a:pt x="10080" y="1474"/>
                  <a:pt x="10080" y="2057"/>
                </a:cubicBezTo>
                <a:cubicBezTo>
                  <a:pt x="10080" y="2566"/>
                  <a:pt x="10074" y="2604"/>
                  <a:pt x="9947" y="2967"/>
                </a:cubicBezTo>
                <a:cubicBezTo>
                  <a:pt x="9874" y="3174"/>
                  <a:pt x="9796" y="3393"/>
                  <a:pt x="9768" y="3456"/>
                </a:cubicBezTo>
                <a:cubicBezTo>
                  <a:pt x="9686" y="3645"/>
                  <a:pt x="9578" y="3910"/>
                  <a:pt x="9575" y="3931"/>
                </a:cubicBezTo>
                <a:cubicBezTo>
                  <a:pt x="9573" y="3942"/>
                  <a:pt x="9552" y="4002"/>
                  <a:pt x="9528" y="4060"/>
                </a:cubicBezTo>
                <a:cubicBezTo>
                  <a:pt x="9445" y="4265"/>
                  <a:pt x="9374" y="4664"/>
                  <a:pt x="9375" y="4915"/>
                </a:cubicBezTo>
                <a:cubicBezTo>
                  <a:pt x="9377" y="5241"/>
                  <a:pt x="9458" y="5718"/>
                  <a:pt x="9541" y="5880"/>
                </a:cubicBezTo>
                <a:cubicBezTo>
                  <a:pt x="9656" y="6103"/>
                  <a:pt x="9658" y="6120"/>
                  <a:pt x="9608" y="6246"/>
                </a:cubicBezTo>
                <a:cubicBezTo>
                  <a:pt x="9580" y="6314"/>
                  <a:pt x="9553" y="6368"/>
                  <a:pt x="9548" y="6368"/>
                </a:cubicBezTo>
                <a:cubicBezTo>
                  <a:pt x="9543" y="6368"/>
                  <a:pt x="9339" y="6421"/>
                  <a:pt x="9096" y="6484"/>
                </a:cubicBezTo>
                <a:cubicBezTo>
                  <a:pt x="8372" y="6671"/>
                  <a:pt x="7819" y="6637"/>
                  <a:pt x="7306" y="6375"/>
                </a:cubicBezTo>
                <a:cubicBezTo>
                  <a:pt x="7145" y="6293"/>
                  <a:pt x="7064" y="6228"/>
                  <a:pt x="6667" y="5805"/>
                </a:cubicBezTo>
                <a:cubicBezTo>
                  <a:pt x="6525" y="5654"/>
                  <a:pt x="6386" y="5516"/>
                  <a:pt x="6354" y="5499"/>
                </a:cubicBezTo>
                <a:cubicBezTo>
                  <a:pt x="6151" y="5392"/>
                  <a:pt x="5638" y="5427"/>
                  <a:pt x="5256" y="5574"/>
                </a:cubicBezTo>
                <a:cubicBezTo>
                  <a:pt x="4836" y="5735"/>
                  <a:pt x="4175" y="6233"/>
                  <a:pt x="3573" y="6844"/>
                </a:cubicBezTo>
                <a:cubicBezTo>
                  <a:pt x="3430" y="6990"/>
                  <a:pt x="3220" y="7193"/>
                  <a:pt x="3107" y="7298"/>
                </a:cubicBezTo>
                <a:cubicBezTo>
                  <a:pt x="2864" y="7525"/>
                  <a:pt x="2508" y="7938"/>
                  <a:pt x="2508" y="7998"/>
                </a:cubicBezTo>
                <a:cubicBezTo>
                  <a:pt x="2508" y="8022"/>
                  <a:pt x="2476" y="8070"/>
                  <a:pt x="2429" y="8100"/>
                </a:cubicBezTo>
                <a:cubicBezTo>
                  <a:pt x="2355" y="8147"/>
                  <a:pt x="1997" y="8387"/>
                  <a:pt x="1730" y="8568"/>
                </a:cubicBezTo>
                <a:cubicBezTo>
                  <a:pt x="1678" y="8603"/>
                  <a:pt x="1576" y="8665"/>
                  <a:pt x="1504" y="8711"/>
                </a:cubicBezTo>
                <a:cubicBezTo>
                  <a:pt x="1054" y="8997"/>
                  <a:pt x="901" y="9117"/>
                  <a:pt x="665" y="9356"/>
                </a:cubicBezTo>
                <a:cubicBezTo>
                  <a:pt x="183" y="9847"/>
                  <a:pt x="-1" y="10354"/>
                  <a:pt x="0" y="11202"/>
                </a:cubicBezTo>
                <a:cubicBezTo>
                  <a:pt x="0" y="11874"/>
                  <a:pt x="95" y="12236"/>
                  <a:pt x="406" y="12689"/>
                </a:cubicBezTo>
                <a:cubicBezTo>
                  <a:pt x="538" y="12881"/>
                  <a:pt x="1423" y="13774"/>
                  <a:pt x="1703" y="14000"/>
                </a:cubicBezTo>
                <a:cubicBezTo>
                  <a:pt x="1804" y="14081"/>
                  <a:pt x="1912" y="14209"/>
                  <a:pt x="1943" y="14285"/>
                </a:cubicBezTo>
                <a:cubicBezTo>
                  <a:pt x="1973" y="14360"/>
                  <a:pt x="2022" y="14474"/>
                  <a:pt x="2049" y="14536"/>
                </a:cubicBezTo>
                <a:cubicBezTo>
                  <a:pt x="2077" y="14599"/>
                  <a:pt x="2161" y="14845"/>
                  <a:pt x="2236" y="15086"/>
                </a:cubicBezTo>
                <a:cubicBezTo>
                  <a:pt x="2462" y="15804"/>
                  <a:pt x="2536" y="16052"/>
                  <a:pt x="2575" y="16152"/>
                </a:cubicBezTo>
                <a:cubicBezTo>
                  <a:pt x="2595" y="16204"/>
                  <a:pt x="2644" y="16322"/>
                  <a:pt x="2681" y="16417"/>
                </a:cubicBezTo>
                <a:cubicBezTo>
                  <a:pt x="2718" y="16511"/>
                  <a:pt x="2781" y="16636"/>
                  <a:pt x="2821" y="16695"/>
                </a:cubicBezTo>
                <a:cubicBezTo>
                  <a:pt x="2860" y="16754"/>
                  <a:pt x="2885" y="16814"/>
                  <a:pt x="2874" y="16824"/>
                </a:cubicBezTo>
                <a:cubicBezTo>
                  <a:pt x="2864" y="16835"/>
                  <a:pt x="2890" y="16884"/>
                  <a:pt x="2934" y="16932"/>
                </a:cubicBezTo>
                <a:cubicBezTo>
                  <a:pt x="3283" y="17316"/>
                  <a:pt x="3374" y="17391"/>
                  <a:pt x="3546" y="17469"/>
                </a:cubicBezTo>
                <a:cubicBezTo>
                  <a:pt x="3829" y="17599"/>
                  <a:pt x="4172" y="17648"/>
                  <a:pt x="4804" y="17652"/>
                </a:cubicBezTo>
                <a:cubicBezTo>
                  <a:pt x="5454" y="17655"/>
                  <a:pt x="5692" y="17595"/>
                  <a:pt x="6168" y="17313"/>
                </a:cubicBezTo>
                <a:cubicBezTo>
                  <a:pt x="6741" y="16973"/>
                  <a:pt x="7721" y="16498"/>
                  <a:pt x="8204" y="16321"/>
                </a:cubicBezTo>
                <a:cubicBezTo>
                  <a:pt x="8286" y="16290"/>
                  <a:pt x="8527" y="16252"/>
                  <a:pt x="8743" y="16233"/>
                </a:cubicBezTo>
                <a:cubicBezTo>
                  <a:pt x="8958" y="16213"/>
                  <a:pt x="9180" y="16185"/>
                  <a:pt x="9242" y="16172"/>
                </a:cubicBezTo>
                <a:cubicBezTo>
                  <a:pt x="9412" y="16136"/>
                  <a:pt x="9538" y="16205"/>
                  <a:pt x="9628" y="16389"/>
                </a:cubicBezTo>
                <a:cubicBezTo>
                  <a:pt x="9904" y="16954"/>
                  <a:pt x="9971" y="17126"/>
                  <a:pt x="9981" y="17218"/>
                </a:cubicBezTo>
                <a:cubicBezTo>
                  <a:pt x="9987" y="17274"/>
                  <a:pt x="10009" y="17344"/>
                  <a:pt x="10027" y="17374"/>
                </a:cubicBezTo>
                <a:cubicBezTo>
                  <a:pt x="10060" y="17428"/>
                  <a:pt x="10080" y="17585"/>
                  <a:pt x="10167" y="18487"/>
                </a:cubicBezTo>
                <a:cubicBezTo>
                  <a:pt x="10194" y="18761"/>
                  <a:pt x="10234" y="18990"/>
                  <a:pt x="10260" y="19017"/>
                </a:cubicBezTo>
                <a:cubicBezTo>
                  <a:pt x="10286" y="19043"/>
                  <a:pt x="10307" y="19087"/>
                  <a:pt x="10307" y="19119"/>
                </a:cubicBezTo>
                <a:cubicBezTo>
                  <a:pt x="10310" y="19305"/>
                  <a:pt x="10791" y="19852"/>
                  <a:pt x="11065" y="19981"/>
                </a:cubicBezTo>
                <a:cubicBezTo>
                  <a:pt x="11131" y="20012"/>
                  <a:pt x="11208" y="20049"/>
                  <a:pt x="11238" y="20069"/>
                </a:cubicBezTo>
                <a:cubicBezTo>
                  <a:pt x="11269" y="20088"/>
                  <a:pt x="11395" y="20146"/>
                  <a:pt x="11518" y="20191"/>
                </a:cubicBezTo>
                <a:cubicBezTo>
                  <a:pt x="11641" y="20236"/>
                  <a:pt x="11798" y="20298"/>
                  <a:pt x="11870" y="20327"/>
                </a:cubicBezTo>
                <a:cubicBezTo>
                  <a:pt x="12264" y="20487"/>
                  <a:pt x="12228" y="20470"/>
                  <a:pt x="12376" y="20510"/>
                </a:cubicBezTo>
                <a:cubicBezTo>
                  <a:pt x="12568" y="20563"/>
                  <a:pt x="12872" y="20745"/>
                  <a:pt x="13367" y="21101"/>
                </a:cubicBezTo>
                <a:cubicBezTo>
                  <a:pt x="13764" y="21385"/>
                  <a:pt x="14047" y="21507"/>
                  <a:pt x="14425" y="21556"/>
                </a:cubicBezTo>
                <a:cubicBezTo>
                  <a:pt x="14772" y="21600"/>
                  <a:pt x="15456" y="21466"/>
                  <a:pt x="15623" y="21325"/>
                </a:cubicBezTo>
                <a:cubicBezTo>
                  <a:pt x="15697" y="21263"/>
                  <a:pt x="15999" y="21235"/>
                  <a:pt x="16162" y="21271"/>
                </a:cubicBezTo>
                <a:cubicBezTo>
                  <a:pt x="16213" y="21283"/>
                  <a:pt x="16316" y="21301"/>
                  <a:pt x="16388" y="21312"/>
                </a:cubicBezTo>
                <a:cubicBezTo>
                  <a:pt x="16460" y="21323"/>
                  <a:pt x="16576" y="21354"/>
                  <a:pt x="16648" y="21379"/>
                </a:cubicBezTo>
                <a:cubicBezTo>
                  <a:pt x="16846" y="21449"/>
                  <a:pt x="18045" y="21423"/>
                  <a:pt x="18264" y="21346"/>
                </a:cubicBezTo>
                <a:cubicBezTo>
                  <a:pt x="18358" y="21314"/>
                  <a:pt x="18486" y="21291"/>
                  <a:pt x="18537" y="21291"/>
                </a:cubicBezTo>
                <a:cubicBezTo>
                  <a:pt x="18588" y="21291"/>
                  <a:pt x="18689" y="21268"/>
                  <a:pt x="18763" y="21237"/>
                </a:cubicBezTo>
                <a:cubicBezTo>
                  <a:pt x="18837" y="21205"/>
                  <a:pt x="18926" y="21176"/>
                  <a:pt x="18963" y="21176"/>
                </a:cubicBezTo>
                <a:cubicBezTo>
                  <a:pt x="19059" y="21176"/>
                  <a:pt x="19200" y="20986"/>
                  <a:pt x="19256" y="20782"/>
                </a:cubicBezTo>
                <a:cubicBezTo>
                  <a:pt x="19296" y="20639"/>
                  <a:pt x="19301" y="20553"/>
                  <a:pt x="19262" y="20314"/>
                </a:cubicBezTo>
                <a:cubicBezTo>
                  <a:pt x="19236" y="20152"/>
                  <a:pt x="19184" y="19979"/>
                  <a:pt x="19156" y="19933"/>
                </a:cubicBezTo>
                <a:cubicBezTo>
                  <a:pt x="19086" y="19817"/>
                  <a:pt x="19095" y="19520"/>
                  <a:pt x="19169" y="19404"/>
                </a:cubicBezTo>
                <a:lnTo>
                  <a:pt x="19229" y="19309"/>
                </a:lnTo>
                <a:lnTo>
                  <a:pt x="19329" y="19397"/>
                </a:lnTo>
                <a:cubicBezTo>
                  <a:pt x="19421" y="19479"/>
                  <a:pt x="19420" y="19474"/>
                  <a:pt x="19322" y="19363"/>
                </a:cubicBezTo>
                <a:cubicBezTo>
                  <a:pt x="19234" y="19263"/>
                  <a:pt x="19225" y="19238"/>
                  <a:pt x="19269" y="19200"/>
                </a:cubicBezTo>
                <a:cubicBezTo>
                  <a:pt x="19299" y="19176"/>
                  <a:pt x="19329" y="19091"/>
                  <a:pt x="19342" y="19010"/>
                </a:cubicBezTo>
                <a:cubicBezTo>
                  <a:pt x="19361" y="18888"/>
                  <a:pt x="19441" y="18788"/>
                  <a:pt x="19755" y="18453"/>
                </a:cubicBezTo>
                <a:cubicBezTo>
                  <a:pt x="20176" y="18003"/>
                  <a:pt x="20291" y="17926"/>
                  <a:pt x="20700" y="17869"/>
                </a:cubicBezTo>
                <a:cubicBezTo>
                  <a:pt x="21023" y="17823"/>
                  <a:pt x="21200" y="17715"/>
                  <a:pt x="21358" y="17469"/>
                </a:cubicBezTo>
                <a:cubicBezTo>
                  <a:pt x="21540" y="17185"/>
                  <a:pt x="21599" y="16941"/>
                  <a:pt x="21538" y="16647"/>
                </a:cubicBezTo>
                <a:cubicBezTo>
                  <a:pt x="21467" y="16305"/>
                  <a:pt x="21309" y="16121"/>
                  <a:pt x="20726" y="15676"/>
                </a:cubicBezTo>
                <a:cubicBezTo>
                  <a:pt x="20426" y="15448"/>
                  <a:pt x="20319" y="15326"/>
                  <a:pt x="20094" y="14923"/>
                </a:cubicBezTo>
                <a:cubicBezTo>
                  <a:pt x="19991" y="14740"/>
                  <a:pt x="19882" y="14581"/>
                  <a:pt x="19848" y="14570"/>
                </a:cubicBezTo>
                <a:cubicBezTo>
                  <a:pt x="19730" y="14532"/>
                  <a:pt x="19505" y="14285"/>
                  <a:pt x="19455" y="14142"/>
                </a:cubicBezTo>
                <a:cubicBezTo>
                  <a:pt x="19427" y="14063"/>
                  <a:pt x="19394" y="13886"/>
                  <a:pt x="19376" y="13742"/>
                </a:cubicBezTo>
                <a:cubicBezTo>
                  <a:pt x="19306" y="13203"/>
                  <a:pt x="19236" y="13063"/>
                  <a:pt x="18857" y="12648"/>
                </a:cubicBezTo>
                <a:cubicBezTo>
                  <a:pt x="18668" y="12440"/>
                  <a:pt x="18505" y="12256"/>
                  <a:pt x="18504" y="12241"/>
                </a:cubicBezTo>
                <a:cubicBezTo>
                  <a:pt x="18479" y="12027"/>
                  <a:pt x="18496" y="11996"/>
                  <a:pt x="18690" y="11786"/>
                </a:cubicBezTo>
                <a:cubicBezTo>
                  <a:pt x="18975" y="11477"/>
                  <a:pt x="18996" y="11436"/>
                  <a:pt x="18996" y="11243"/>
                </a:cubicBezTo>
                <a:cubicBezTo>
                  <a:pt x="18996" y="11072"/>
                  <a:pt x="18930" y="10928"/>
                  <a:pt x="18810" y="10836"/>
                </a:cubicBezTo>
                <a:cubicBezTo>
                  <a:pt x="18708" y="10757"/>
                  <a:pt x="18440" y="10740"/>
                  <a:pt x="18005" y="10788"/>
                </a:cubicBezTo>
                <a:cubicBezTo>
                  <a:pt x="17622" y="10829"/>
                  <a:pt x="17565" y="10827"/>
                  <a:pt x="17413" y="10768"/>
                </a:cubicBezTo>
                <a:cubicBezTo>
                  <a:pt x="17141" y="10662"/>
                  <a:pt x="17007" y="10378"/>
                  <a:pt x="17120" y="10157"/>
                </a:cubicBezTo>
                <a:cubicBezTo>
                  <a:pt x="17147" y="10104"/>
                  <a:pt x="17157" y="10062"/>
                  <a:pt x="17147" y="10062"/>
                </a:cubicBezTo>
                <a:cubicBezTo>
                  <a:pt x="17138" y="10062"/>
                  <a:pt x="17212" y="9957"/>
                  <a:pt x="17313" y="9824"/>
                </a:cubicBezTo>
                <a:cubicBezTo>
                  <a:pt x="17413" y="9692"/>
                  <a:pt x="17499" y="9552"/>
                  <a:pt x="17506" y="9512"/>
                </a:cubicBezTo>
                <a:cubicBezTo>
                  <a:pt x="17519" y="9443"/>
                  <a:pt x="17798" y="9272"/>
                  <a:pt x="17905" y="9267"/>
                </a:cubicBezTo>
                <a:cubicBezTo>
                  <a:pt x="17959" y="9264"/>
                  <a:pt x="18378" y="9078"/>
                  <a:pt x="18590" y="8962"/>
                </a:cubicBezTo>
                <a:cubicBezTo>
                  <a:pt x="18666" y="8920"/>
                  <a:pt x="18750" y="8880"/>
                  <a:pt x="18777" y="8880"/>
                </a:cubicBezTo>
                <a:cubicBezTo>
                  <a:pt x="18804" y="8880"/>
                  <a:pt x="18914" y="8834"/>
                  <a:pt x="19016" y="8779"/>
                </a:cubicBezTo>
                <a:cubicBezTo>
                  <a:pt x="19118" y="8723"/>
                  <a:pt x="19318" y="8643"/>
                  <a:pt x="19462" y="8595"/>
                </a:cubicBezTo>
                <a:cubicBezTo>
                  <a:pt x="19952" y="8434"/>
                  <a:pt x="20388" y="8198"/>
                  <a:pt x="20553" y="8005"/>
                </a:cubicBezTo>
                <a:cubicBezTo>
                  <a:pt x="20845" y="7665"/>
                  <a:pt x="21012" y="6996"/>
                  <a:pt x="20893" y="6640"/>
                </a:cubicBezTo>
                <a:cubicBezTo>
                  <a:pt x="20882" y="6609"/>
                  <a:pt x="20844" y="6478"/>
                  <a:pt x="20806" y="6355"/>
                </a:cubicBezTo>
                <a:cubicBezTo>
                  <a:pt x="20768" y="6232"/>
                  <a:pt x="20703" y="6097"/>
                  <a:pt x="20666" y="6049"/>
                </a:cubicBezTo>
                <a:cubicBezTo>
                  <a:pt x="20629" y="6001"/>
                  <a:pt x="20600" y="5954"/>
                  <a:pt x="20600" y="5941"/>
                </a:cubicBezTo>
                <a:cubicBezTo>
                  <a:pt x="20600" y="5900"/>
                  <a:pt x="20286" y="5602"/>
                  <a:pt x="20021" y="5397"/>
                </a:cubicBezTo>
                <a:cubicBezTo>
                  <a:pt x="19878" y="5286"/>
                  <a:pt x="19719" y="5149"/>
                  <a:pt x="19668" y="5092"/>
                </a:cubicBezTo>
                <a:cubicBezTo>
                  <a:pt x="19616" y="5035"/>
                  <a:pt x="19541" y="4975"/>
                  <a:pt x="19495" y="4956"/>
                </a:cubicBezTo>
                <a:cubicBezTo>
                  <a:pt x="19448" y="4938"/>
                  <a:pt x="19394" y="4889"/>
                  <a:pt x="19376" y="4841"/>
                </a:cubicBezTo>
                <a:cubicBezTo>
                  <a:pt x="19358" y="4792"/>
                  <a:pt x="19315" y="4726"/>
                  <a:pt x="19282" y="4698"/>
                </a:cubicBezTo>
                <a:cubicBezTo>
                  <a:pt x="19249" y="4670"/>
                  <a:pt x="19223" y="4619"/>
                  <a:pt x="19223" y="4583"/>
                </a:cubicBezTo>
                <a:cubicBezTo>
                  <a:pt x="19223" y="4547"/>
                  <a:pt x="19189" y="4460"/>
                  <a:pt x="19156" y="4393"/>
                </a:cubicBezTo>
                <a:cubicBezTo>
                  <a:pt x="19093" y="4264"/>
                  <a:pt x="19117" y="3957"/>
                  <a:pt x="19189" y="3911"/>
                </a:cubicBezTo>
                <a:cubicBezTo>
                  <a:pt x="19210" y="3898"/>
                  <a:pt x="19215" y="3858"/>
                  <a:pt x="19203" y="3822"/>
                </a:cubicBezTo>
                <a:cubicBezTo>
                  <a:pt x="19192" y="3786"/>
                  <a:pt x="19178" y="3293"/>
                  <a:pt x="19169" y="2729"/>
                </a:cubicBezTo>
                <a:cubicBezTo>
                  <a:pt x="19154" y="1672"/>
                  <a:pt x="19127" y="1448"/>
                  <a:pt x="19003" y="1154"/>
                </a:cubicBezTo>
                <a:cubicBezTo>
                  <a:pt x="18926" y="970"/>
                  <a:pt x="18592" y="594"/>
                  <a:pt x="18437" y="516"/>
                </a:cubicBezTo>
                <a:cubicBezTo>
                  <a:pt x="18385" y="490"/>
                  <a:pt x="18293" y="435"/>
                  <a:pt x="18231" y="394"/>
                </a:cubicBezTo>
                <a:cubicBezTo>
                  <a:pt x="18109" y="312"/>
                  <a:pt x="18022" y="262"/>
                  <a:pt x="17659" y="102"/>
                </a:cubicBezTo>
                <a:cubicBezTo>
                  <a:pt x="17439" y="6"/>
                  <a:pt x="17369" y="0"/>
                  <a:pt x="16974" y="0"/>
                </a:cubicBezTo>
                <a:lnTo>
                  <a:pt x="16541" y="0"/>
                </a:lnTo>
                <a:close/>
              </a:path>
            </a:pathLst>
          </a:custGeom>
          <a:ln w="12700">
            <a:miter lim="400000"/>
          </a:ln>
        </p:spPr>
      </p:pic>
      <p:sp>
        <p:nvSpPr>
          <p:cNvPr id="222" name="Enfermedad renal crónica por Fabry  0.01%.*"/>
          <p:cNvSpPr txBox="1"/>
          <p:nvPr/>
        </p:nvSpPr>
        <p:spPr>
          <a:xfrm>
            <a:off x="4989758" y="2520158"/>
            <a:ext cx="1508607" cy="3381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a:latin typeface="Arial"/>
                <a:ea typeface="Arial"/>
                <a:cs typeface="Arial"/>
                <a:sym typeface="Arial"/>
              </a:defRPr>
            </a:lvl1pPr>
          </a:lstStyle>
          <a:p>
            <a:r>
              <a:t>Mesangial</a:t>
            </a:r>
          </a:p>
        </p:txBody>
      </p:sp>
      <p:sp>
        <p:nvSpPr>
          <p:cNvPr id="223" name="Fuente:  The Kidney in Fabry Disease: More Than Mere Sphingolipids Overload. Hernan Trimarchi. Journal of Inborn Errors of Metabolism &amp; Screening. 2016"/>
          <p:cNvSpPr txBox="1"/>
          <p:nvPr/>
        </p:nvSpPr>
        <p:spPr>
          <a:xfrm>
            <a:off x="3305112" y="5813296"/>
            <a:ext cx="8883997" cy="173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49" tIns="19049" rIns="19049" bIns="19049" anchor="ctr">
            <a:spAutoFit/>
          </a:bodyPr>
          <a:lstStyle>
            <a:lvl1pPr defTabSz="412749">
              <a:spcBef>
                <a:spcPts val="2900"/>
              </a:spcBef>
              <a:defRPr sz="1000">
                <a:latin typeface="Arial"/>
                <a:ea typeface="Arial"/>
                <a:cs typeface="Arial"/>
                <a:sym typeface="Arial"/>
              </a:defRPr>
            </a:lvl1pPr>
          </a:lstStyle>
          <a:p>
            <a:r>
              <a:t>Fuente:  The Kidney in Fabry Disease: More Than Mere Sphingolipids Overload. Hernan Trimarchi. Journal of Inborn Errors of Metabolism &amp; Screening. 2016</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Enfermedad renal crónica por Fabry  0.01%.*"/>
          <p:cNvSpPr txBox="1"/>
          <p:nvPr/>
        </p:nvSpPr>
        <p:spPr>
          <a:xfrm>
            <a:off x="190491" y="316910"/>
            <a:ext cx="6244273"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2500">
                <a:latin typeface="Arial"/>
                <a:ea typeface="Arial"/>
                <a:cs typeface="Arial"/>
                <a:sym typeface="Arial"/>
              </a:defRPr>
            </a:lvl1pPr>
          </a:lstStyle>
          <a:p>
            <a:r>
              <a:t>Enfermedad de Fabry: Daño Renal</a:t>
            </a:r>
          </a:p>
        </p:txBody>
      </p:sp>
      <p:sp>
        <p:nvSpPr>
          <p:cNvPr id="226" name="Enfermedad renal crónica por Fabry  0.01%.*"/>
          <p:cNvSpPr txBox="1"/>
          <p:nvPr/>
        </p:nvSpPr>
        <p:spPr>
          <a:xfrm>
            <a:off x="115505" y="1998955"/>
            <a:ext cx="2437220" cy="3381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a:latin typeface="Arial"/>
                <a:ea typeface="Arial"/>
                <a:cs typeface="Arial"/>
                <a:sym typeface="Arial"/>
              </a:defRPr>
            </a:lvl1pPr>
          </a:lstStyle>
          <a:p>
            <a:r>
              <a:t>Túbulo - Intersticio</a:t>
            </a:r>
          </a:p>
        </p:txBody>
      </p:sp>
      <p:sp>
        <p:nvSpPr>
          <p:cNvPr id="227" name="Dato: Gb-3 es expresada principalmente en tubulo proximal."/>
          <p:cNvSpPr txBox="1"/>
          <p:nvPr/>
        </p:nvSpPr>
        <p:spPr>
          <a:xfrm>
            <a:off x="7611762" y="4310794"/>
            <a:ext cx="4108171" cy="4636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49" tIns="19049" rIns="19049" bIns="19049" anchor="ctr">
            <a:spAutoFit/>
          </a:bodyPr>
          <a:lstStyle>
            <a:lvl1pPr algn="ctr" defTabSz="320633">
              <a:defRPr sz="1500">
                <a:latin typeface="Arial"/>
                <a:ea typeface="Arial"/>
                <a:cs typeface="Arial"/>
                <a:sym typeface="Arial"/>
              </a:defRPr>
            </a:lvl1pPr>
          </a:lstStyle>
          <a:p>
            <a:r>
              <a:t>Dato: Gb-3 es expresada principalmente en tubulo proximal.</a:t>
            </a:r>
          </a:p>
        </p:txBody>
      </p:sp>
      <p:pic>
        <p:nvPicPr>
          <p:cNvPr id="228" name="Captura de pantalla 2024-03-09 a las 11.27.07.png" descr="Captura de pantalla 2024-03-09 a las 11.27.07.png"/>
          <p:cNvPicPr>
            <a:picLocks noChangeAspect="1"/>
          </p:cNvPicPr>
          <p:nvPr/>
        </p:nvPicPr>
        <p:blipFill>
          <a:blip r:embed="rId2"/>
          <a:srcRect l="3967" t="3328" r="5975" b="4392"/>
          <a:stretch>
            <a:fillRect/>
          </a:stretch>
        </p:blipFill>
        <p:spPr>
          <a:xfrm>
            <a:off x="4326599" y="1220779"/>
            <a:ext cx="2652330" cy="4210108"/>
          </a:xfrm>
          <a:custGeom>
            <a:avLst/>
            <a:gdLst/>
            <a:ahLst/>
            <a:cxnLst>
              <a:cxn ang="0">
                <a:pos x="wd2" y="hd2"/>
              </a:cxn>
              <a:cxn ang="5400000">
                <a:pos x="wd2" y="hd2"/>
              </a:cxn>
              <a:cxn ang="10800000">
                <a:pos x="wd2" y="hd2"/>
              </a:cxn>
              <a:cxn ang="16200000">
                <a:pos x="wd2" y="hd2"/>
              </a:cxn>
            </a:cxnLst>
            <a:rect l="0" t="0" r="r" b="b"/>
            <a:pathLst>
              <a:path w="21599" h="21597" extrusionOk="0">
                <a:moveTo>
                  <a:pt x="11173" y="0"/>
                </a:moveTo>
                <a:cubicBezTo>
                  <a:pt x="10590" y="-3"/>
                  <a:pt x="10010" y="17"/>
                  <a:pt x="9596" y="57"/>
                </a:cubicBezTo>
                <a:cubicBezTo>
                  <a:pt x="9505" y="67"/>
                  <a:pt x="9419" y="78"/>
                  <a:pt x="9331" y="88"/>
                </a:cubicBezTo>
                <a:cubicBezTo>
                  <a:pt x="8724" y="165"/>
                  <a:pt x="8141" y="268"/>
                  <a:pt x="7576" y="405"/>
                </a:cubicBezTo>
                <a:cubicBezTo>
                  <a:pt x="7542" y="414"/>
                  <a:pt x="7506" y="421"/>
                  <a:pt x="7472" y="430"/>
                </a:cubicBezTo>
                <a:cubicBezTo>
                  <a:pt x="7411" y="445"/>
                  <a:pt x="7352" y="460"/>
                  <a:pt x="7291" y="476"/>
                </a:cubicBezTo>
                <a:cubicBezTo>
                  <a:pt x="7197" y="501"/>
                  <a:pt x="7102" y="528"/>
                  <a:pt x="7007" y="556"/>
                </a:cubicBezTo>
                <a:cubicBezTo>
                  <a:pt x="6977" y="564"/>
                  <a:pt x="6946" y="574"/>
                  <a:pt x="6916" y="582"/>
                </a:cubicBezTo>
                <a:cubicBezTo>
                  <a:pt x="6827" y="609"/>
                  <a:pt x="6737" y="636"/>
                  <a:pt x="6645" y="664"/>
                </a:cubicBezTo>
                <a:cubicBezTo>
                  <a:pt x="6571" y="687"/>
                  <a:pt x="6496" y="712"/>
                  <a:pt x="6422" y="737"/>
                </a:cubicBezTo>
                <a:cubicBezTo>
                  <a:pt x="6402" y="743"/>
                  <a:pt x="6384" y="748"/>
                  <a:pt x="6364" y="755"/>
                </a:cubicBezTo>
                <a:cubicBezTo>
                  <a:pt x="5637" y="1000"/>
                  <a:pt x="4914" y="1309"/>
                  <a:pt x="4163" y="1690"/>
                </a:cubicBezTo>
                <a:cubicBezTo>
                  <a:pt x="4127" y="1709"/>
                  <a:pt x="4090" y="1727"/>
                  <a:pt x="4053" y="1747"/>
                </a:cubicBezTo>
                <a:cubicBezTo>
                  <a:pt x="3933" y="1808"/>
                  <a:pt x="3810" y="1876"/>
                  <a:pt x="3688" y="1942"/>
                </a:cubicBezTo>
                <a:cubicBezTo>
                  <a:pt x="3505" y="2043"/>
                  <a:pt x="3312" y="2151"/>
                  <a:pt x="3112" y="2266"/>
                </a:cubicBezTo>
                <a:cubicBezTo>
                  <a:pt x="2671" y="2524"/>
                  <a:pt x="1961" y="2959"/>
                  <a:pt x="1315" y="3374"/>
                </a:cubicBezTo>
                <a:lnTo>
                  <a:pt x="688" y="3777"/>
                </a:lnTo>
                <a:cubicBezTo>
                  <a:pt x="304" y="4032"/>
                  <a:pt x="0" y="4241"/>
                  <a:pt x="0" y="4263"/>
                </a:cubicBezTo>
                <a:cubicBezTo>
                  <a:pt x="0" y="4290"/>
                  <a:pt x="276" y="4466"/>
                  <a:pt x="543" y="4609"/>
                </a:cubicBezTo>
                <a:cubicBezTo>
                  <a:pt x="676" y="4680"/>
                  <a:pt x="845" y="4769"/>
                  <a:pt x="915" y="4807"/>
                </a:cubicBezTo>
                <a:cubicBezTo>
                  <a:pt x="985" y="4845"/>
                  <a:pt x="1050" y="4874"/>
                  <a:pt x="1063" y="4870"/>
                </a:cubicBezTo>
                <a:cubicBezTo>
                  <a:pt x="1077" y="4867"/>
                  <a:pt x="1255" y="4746"/>
                  <a:pt x="1461" y="4605"/>
                </a:cubicBezTo>
                <a:cubicBezTo>
                  <a:pt x="2005" y="4232"/>
                  <a:pt x="3733" y="3150"/>
                  <a:pt x="4260" y="2852"/>
                </a:cubicBezTo>
                <a:cubicBezTo>
                  <a:pt x="4765" y="2567"/>
                  <a:pt x="5255" y="2310"/>
                  <a:pt x="5620" y="2138"/>
                </a:cubicBezTo>
                <a:cubicBezTo>
                  <a:pt x="6975" y="1496"/>
                  <a:pt x="8427" y="1096"/>
                  <a:pt x="9928" y="949"/>
                </a:cubicBezTo>
                <a:cubicBezTo>
                  <a:pt x="10288" y="914"/>
                  <a:pt x="10486" y="908"/>
                  <a:pt x="11102" y="908"/>
                </a:cubicBezTo>
                <a:cubicBezTo>
                  <a:pt x="11920" y="908"/>
                  <a:pt x="12292" y="935"/>
                  <a:pt x="12967" y="1048"/>
                </a:cubicBezTo>
                <a:cubicBezTo>
                  <a:pt x="15111" y="1407"/>
                  <a:pt x="16715" y="2379"/>
                  <a:pt x="17233" y="3636"/>
                </a:cubicBezTo>
                <a:cubicBezTo>
                  <a:pt x="17389" y="4017"/>
                  <a:pt x="17422" y="4236"/>
                  <a:pt x="17404" y="4709"/>
                </a:cubicBezTo>
                <a:cubicBezTo>
                  <a:pt x="17395" y="4940"/>
                  <a:pt x="17374" y="5190"/>
                  <a:pt x="17355" y="5263"/>
                </a:cubicBezTo>
                <a:cubicBezTo>
                  <a:pt x="17337" y="5336"/>
                  <a:pt x="17300" y="5480"/>
                  <a:pt x="17275" y="5585"/>
                </a:cubicBezTo>
                <a:cubicBezTo>
                  <a:pt x="17249" y="5689"/>
                  <a:pt x="17182" y="5942"/>
                  <a:pt x="17126" y="6146"/>
                </a:cubicBezTo>
                <a:cubicBezTo>
                  <a:pt x="16887" y="7009"/>
                  <a:pt x="16814" y="7460"/>
                  <a:pt x="16867" y="7818"/>
                </a:cubicBezTo>
                <a:cubicBezTo>
                  <a:pt x="16952" y="8399"/>
                  <a:pt x="17188" y="8737"/>
                  <a:pt x="18050" y="9510"/>
                </a:cubicBezTo>
                <a:cubicBezTo>
                  <a:pt x="18570" y="9975"/>
                  <a:pt x="18914" y="10321"/>
                  <a:pt x="19182" y="10658"/>
                </a:cubicBezTo>
                <a:cubicBezTo>
                  <a:pt x="20439" y="12236"/>
                  <a:pt x="20486" y="14214"/>
                  <a:pt x="19314" y="16088"/>
                </a:cubicBezTo>
                <a:cubicBezTo>
                  <a:pt x="19119" y="16400"/>
                  <a:pt x="18933" y="16646"/>
                  <a:pt x="18881" y="16662"/>
                </a:cubicBezTo>
                <a:cubicBezTo>
                  <a:pt x="18655" y="16958"/>
                  <a:pt x="18404" y="17240"/>
                  <a:pt x="18128" y="17509"/>
                </a:cubicBezTo>
                <a:lnTo>
                  <a:pt x="18144" y="17529"/>
                </a:lnTo>
                <a:lnTo>
                  <a:pt x="18044" y="17633"/>
                </a:lnTo>
                <a:cubicBezTo>
                  <a:pt x="17990" y="17689"/>
                  <a:pt x="17821" y="17839"/>
                  <a:pt x="17669" y="17967"/>
                </a:cubicBezTo>
                <a:cubicBezTo>
                  <a:pt x="15967" y="19403"/>
                  <a:pt x="13596" y="20335"/>
                  <a:pt x="10843" y="20652"/>
                </a:cubicBezTo>
                <a:lnTo>
                  <a:pt x="10452" y="20697"/>
                </a:lnTo>
                <a:lnTo>
                  <a:pt x="10449" y="20819"/>
                </a:lnTo>
                <a:cubicBezTo>
                  <a:pt x="10446" y="20958"/>
                  <a:pt x="10521" y="21368"/>
                  <a:pt x="10555" y="21397"/>
                </a:cubicBezTo>
                <a:cubicBezTo>
                  <a:pt x="10567" y="21408"/>
                  <a:pt x="10590" y="21457"/>
                  <a:pt x="10601" y="21507"/>
                </a:cubicBezTo>
                <a:cubicBezTo>
                  <a:pt x="10606" y="21530"/>
                  <a:pt x="10612" y="21547"/>
                  <a:pt x="10620" y="21562"/>
                </a:cubicBezTo>
                <a:cubicBezTo>
                  <a:pt x="10623" y="21567"/>
                  <a:pt x="10627" y="21573"/>
                  <a:pt x="10630" y="21577"/>
                </a:cubicBezTo>
                <a:cubicBezTo>
                  <a:pt x="10640" y="21589"/>
                  <a:pt x="10649" y="21597"/>
                  <a:pt x="10659" y="21597"/>
                </a:cubicBezTo>
                <a:cubicBezTo>
                  <a:pt x="10669" y="21597"/>
                  <a:pt x="10702" y="21592"/>
                  <a:pt x="10714" y="21591"/>
                </a:cubicBezTo>
                <a:cubicBezTo>
                  <a:pt x="10776" y="21588"/>
                  <a:pt x="10911" y="21574"/>
                  <a:pt x="11079" y="21554"/>
                </a:cubicBezTo>
                <a:cubicBezTo>
                  <a:pt x="11576" y="21491"/>
                  <a:pt x="12351" y="21368"/>
                  <a:pt x="12815" y="21271"/>
                </a:cubicBezTo>
                <a:cubicBezTo>
                  <a:pt x="14040" y="21018"/>
                  <a:pt x="15256" y="20617"/>
                  <a:pt x="16312" y="20127"/>
                </a:cubicBezTo>
                <a:cubicBezTo>
                  <a:pt x="16468" y="20055"/>
                  <a:pt x="16615" y="19979"/>
                  <a:pt x="16764" y="19903"/>
                </a:cubicBezTo>
                <a:cubicBezTo>
                  <a:pt x="17419" y="19562"/>
                  <a:pt x="18021" y="19177"/>
                  <a:pt x="18561" y="18751"/>
                </a:cubicBezTo>
                <a:cubicBezTo>
                  <a:pt x="19045" y="18365"/>
                  <a:pt x="19477" y="17953"/>
                  <a:pt x="19851" y="17525"/>
                </a:cubicBezTo>
                <a:cubicBezTo>
                  <a:pt x="19851" y="17524"/>
                  <a:pt x="19854" y="17525"/>
                  <a:pt x="19854" y="17525"/>
                </a:cubicBezTo>
                <a:cubicBezTo>
                  <a:pt x="19855" y="17524"/>
                  <a:pt x="19854" y="17524"/>
                  <a:pt x="19854" y="17523"/>
                </a:cubicBezTo>
                <a:cubicBezTo>
                  <a:pt x="19972" y="17389"/>
                  <a:pt x="20083" y="17252"/>
                  <a:pt x="20190" y="17114"/>
                </a:cubicBezTo>
                <a:cubicBezTo>
                  <a:pt x="20212" y="17086"/>
                  <a:pt x="20230" y="17055"/>
                  <a:pt x="20251" y="17026"/>
                </a:cubicBezTo>
                <a:cubicBezTo>
                  <a:pt x="20331" y="16920"/>
                  <a:pt x="20408" y="16815"/>
                  <a:pt x="20481" y="16707"/>
                </a:cubicBezTo>
                <a:cubicBezTo>
                  <a:pt x="20520" y="16650"/>
                  <a:pt x="20559" y="16591"/>
                  <a:pt x="20597" y="16532"/>
                </a:cubicBezTo>
                <a:cubicBezTo>
                  <a:pt x="20649" y="16451"/>
                  <a:pt x="20698" y="16368"/>
                  <a:pt x="20746" y="16285"/>
                </a:cubicBezTo>
                <a:cubicBezTo>
                  <a:pt x="20785" y="16218"/>
                  <a:pt x="20825" y="16152"/>
                  <a:pt x="20862" y="16084"/>
                </a:cubicBezTo>
                <a:cubicBezTo>
                  <a:pt x="20933" y="15954"/>
                  <a:pt x="21002" y="15823"/>
                  <a:pt x="21062" y="15691"/>
                </a:cubicBezTo>
                <a:cubicBezTo>
                  <a:pt x="21397" y="14964"/>
                  <a:pt x="21578" y="14218"/>
                  <a:pt x="21599" y="13484"/>
                </a:cubicBezTo>
                <a:cubicBezTo>
                  <a:pt x="21600" y="13327"/>
                  <a:pt x="21594" y="13179"/>
                  <a:pt x="21586" y="13028"/>
                </a:cubicBezTo>
                <a:cubicBezTo>
                  <a:pt x="21561" y="12643"/>
                  <a:pt x="21494" y="12262"/>
                  <a:pt x="21373" y="11890"/>
                </a:cubicBezTo>
                <a:cubicBezTo>
                  <a:pt x="21308" y="11691"/>
                  <a:pt x="21234" y="11504"/>
                  <a:pt x="21150" y="11322"/>
                </a:cubicBezTo>
                <a:cubicBezTo>
                  <a:pt x="21127" y="11273"/>
                  <a:pt x="21106" y="11222"/>
                  <a:pt x="21082" y="11173"/>
                </a:cubicBezTo>
                <a:cubicBezTo>
                  <a:pt x="21051" y="11112"/>
                  <a:pt x="21016" y="11053"/>
                  <a:pt x="20982" y="10992"/>
                </a:cubicBezTo>
                <a:cubicBezTo>
                  <a:pt x="20951" y="10937"/>
                  <a:pt x="20918" y="10882"/>
                  <a:pt x="20885" y="10827"/>
                </a:cubicBezTo>
                <a:cubicBezTo>
                  <a:pt x="20822" y="10725"/>
                  <a:pt x="20755" y="10623"/>
                  <a:pt x="20681" y="10520"/>
                </a:cubicBezTo>
                <a:cubicBezTo>
                  <a:pt x="20373" y="10092"/>
                  <a:pt x="19960" y="9645"/>
                  <a:pt x="19395" y="9111"/>
                </a:cubicBezTo>
                <a:cubicBezTo>
                  <a:pt x="18920" y="8682"/>
                  <a:pt x="18641" y="8413"/>
                  <a:pt x="18545" y="8288"/>
                </a:cubicBezTo>
                <a:cubicBezTo>
                  <a:pt x="18388" y="8082"/>
                  <a:pt x="18315" y="7857"/>
                  <a:pt x="18315" y="7584"/>
                </a:cubicBezTo>
                <a:cubicBezTo>
                  <a:pt x="18315" y="7271"/>
                  <a:pt x="18353" y="7074"/>
                  <a:pt x="18577" y="6234"/>
                </a:cubicBezTo>
                <a:cubicBezTo>
                  <a:pt x="18625" y="6051"/>
                  <a:pt x="18663" y="5908"/>
                  <a:pt x="18697" y="5770"/>
                </a:cubicBezTo>
                <a:cubicBezTo>
                  <a:pt x="18698" y="5766"/>
                  <a:pt x="18696" y="5761"/>
                  <a:pt x="18697" y="5756"/>
                </a:cubicBezTo>
                <a:cubicBezTo>
                  <a:pt x="18961" y="4569"/>
                  <a:pt x="18903" y="3913"/>
                  <a:pt x="18503" y="3133"/>
                </a:cubicBezTo>
                <a:cubicBezTo>
                  <a:pt x="18404" y="2938"/>
                  <a:pt x="18284" y="2750"/>
                  <a:pt x="18147" y="2571"/>
                </a:cubicBezTo>
                <a:cubicBezTo>
                  <a:pt x="18147" y="2570"/>
                  <a:pt x="18148" y="2568"/>
                  <a:pt x="18147" y="2567"/>
                </a:cubicBezTo>
                <a:cubicBezTo>
                  <a:pt x="18147" y="2566"/>
                  <a:pt x="18145" y="2568"/>
                  <a:pt x="18144" y="2567"/>
                </a:cubicBezTo>
                <a:cubicBezTo>
                  <a:pt x="18083" y="2487"/>
                  <a:pt x="18015" y="2406"/>
                  <a:pt x="17947" y="2329"/>
                </a:cubicBezTo>
                <a:cubicBezTo>
                  <a:pt x="17940" y="2322"/>
                  <a:pt x="17937" y="2316"/>
                  <a:pt x="17931" y="2309"/>
                </a:cubicBezTo>
                <a:cubicBezTo>
                  <a:pt x="17905" y="2280"/>
                  <a:pt x="17874" y="2252"/>
                  <a:pt x="17847" y="2223"/>
                </a:cubicBezTo>
                <a:cubicBezTo>
                  <a:pt x="17810" y="2184"/>
                  <a:pt x="17773" y="2146"/>
                  <a:pt x="17734" y="2107"/>
                </a:cubicBezTo>
                <a:cubicBezTo>
                  <a:pt x="17682" y="2057"/>
                  <a:pt x="17630" y="2008"/>
                  <a:pt x="17575" y="1959"/>
                </a:cubicBezTo>
                <a:cubicBezTo>
                  <a:pt x="17561" y="1947"/>
                  <a:pt x="17544" y="1934"/>
                  <a:pt x="17530" y="1922"/>
                </a:cubicBezTo>
                <a:cubicBezTo>
                  <a:pt x="17333" y="1751"/>
                  <a:pt x="17116" y="1588"/>
                  <a:pt x="16880" y="1437"/>
                </a:cubicBezTo>
                <a:cubicBezTo>
                  <a:pt x="16804" y="1388"/>
                  <a:pt x="16728" y="1342"/>
                  <a:pt x="16648" y="1295"/>
                </a:cubicBezTo>
                <a:cubicBezTo>
                  <a:pt x="16633" y="1286"/>
                  <a:pt x="16617" y="1274"/>
                  <a:pt x="16602" y="1266"/>
                </a:cubicBezTo>
                <a:cubicBezTo>
                  <a:pt x="16525" y="1221"/>
                  <a:pt x="16446" y="1180"/>
                  <a:pt x="16367" y="1138"/>
                </a:cubicBezTo>
                <a:cubicBezTo>
                  <a:pt x="16334" y="1120"/>
                  <a:pt x="16299" y="1104"/>
                  <a:pt x="16266" y="1087"/>
                </a:cubicBezTo>
                <a:cubicBezTo>
                  <a:pt x="16208" y="1057"/>
                  <a:pt x="16152" y="1027"/>
                  <a:pt x="16092" y="998"/>
                </a:cubicBezTo>
                <a:cubicBezTo>
                  <a:pt x="16056" y="981"/>
                  <a:pt x="16016" y="964"/>
                  <a:pt x="15979" y="947"/>
                </a:cubicBezTo>
                <a:cubicBezTo>
                  <a:pt x="15888" y="906"/>
                  <a:pt x="15796" y="866"/>
                  <a:pt x="15701" y="827"/>
                </a:cubicBezTo>
                <a:cubicBezTo>
                  <a:pt x="15680" y="818"/>
                  <a:pt x="15660" y="809"/>
                  <a:pt x="15639" y="800"/>
                </a:cubicBezTo>
                <a:cubicBezTo>
                  <a:pt x="15513" y="749"/>
                  <a:pt x="15384" y="700"/>
                  <a:pt x="15251" y="654"/>
                </a:cubicBezTo>
                <a:cubicBezTo>
                  <a:pt x="14679" y="452"/>
                  <a:pt x="14044" y="292"/>
                  <a:pt x="13358" y="171"/>
                </a:cubicBezTo>
                <a:cubicBezTo>
                  <a:pt x="13220" y="147"/>
                  <a:pt x="13079" y="125"/>
                  <a:pt x="12937" y="104"/>
                </a:cubicBezTo>
                <a:cubicBezTo>
                  <a:pt x="12791" y="84"/>
                  <a:pt x="12632" y="66"/>
                  <a:pt x="12472" y="49"/>
                </a:cubicBezTo>
                <a:cubicBezTo>
                  <a:pt x="12105" y="19"/>
                  <a:pt x="11642" y="3"/>
                  <a:pt x="11173" y="0"/>
                </a:cubicBezTo>
                <a:close/>
                <a:moveTo>
                  <a:pt x="10284" y="1853"/>
                </a:moveTo>
                <a:cubicBezTo>
                  <a:pt x="9215" y="1873"/>
                  <a:pt x="8131" y="2048"/>
                  <a:pt x="7091" y="2372"/>
                </a:cubicBezTo>
                <a:cubicBezTo>
                  <a:pt x="7037" y="2389"/>
                  <a:pt x="6983" y="2407"/>
                  <a:pt x="6929" y="2425"/>
                </a:cubicBezTo>
                <a:cubicBezTo>
                  <a:pt x="6866" y="2445"/>
                  <a:pt x="6804" y="2466"/>
                  <a:pt x="6742" y="2488"/>
                </a:cubicBezTo>
                <a:cubicBezTo>
                  <a:pt x="6653" y="2519"/>
                  <a:pt x="6566" y="2551"/>
                  <a:pt x="6477" y="2584"/>
                </a:cubicBezTo>
                <a:cubicBezTo>
                  <a:pt x="6248" y="2671"/>
                  <a:pt x="6021" y="2765"/>
                  <a:pt x="5795" y="2867"/>
                </a:cubicBezTo>
                <a:cubicBezTo>
                  <a:pt x="5760" y="2883"/>
                  <a:pt x="5723" y="2899"/>
                  <a:pt x="5688" y="2915"/>
                </a:cubicBezTo>
                <a:cubicBezTo>
                  <a:pt x="5449" y="3028"/>
                  <a:pt x="5193" y="3160"/>
                  <a:pt x="4925" y="3306"/>
                </a:cubicBezTo>
                <a:cubicBezTo>
                  <a:pt x="4169" y="3722"/>
                  <a:pt x="2990" y="4456"/>
                  <a:pt x="2194" y="5016"/>
                </a:cubicBezTo>
                <a:cubicBezTo>
                  <a:pt x="1749" y="5330"/>
                  <a:pt x="1724" y="5347"/>
                  <a:pt x="1474" y="5424"/>
                </a:cubicBezTo>
                <a:cubicBezTo>
                  <a:pt x="1138" y="5529"/>
                  <a:pt x="822" y="5720"/>
                  <a:pt x="688" y="5900"/>
                </a:cubicBezTo>
                <a:cubicBezTo>
                  <a:pt x="596" y="6022"/>
                  <a:pt x="543" y="6147"/>
                  <a:pt x="530" y="6273"/>
                </a:cubicBezTo>
                <a:cubicBezTo>
                  <a:pt x="530" y="6275"/>
                  <a:pt x="531" y="6279"/>
                  <a:pt x="530" y="6281"/>
                </a:cubicBezTo>
                <a:cubicBezTo>
                  <a:pt x="525" y="6342"/>
                  <a:pt x="530" y="6401"/>
                  <a:pt x="543" y="6462"/>
                </a:cubicBezTo>
                <a:cubicBezTo>
                  <a:pt x="545" y="6471"/>
                  <a:pt x="547" y="6478"/>
                  <a:pt x="549" y="6486"/>
                </a:cubicBezTo>
                <a:cubicBezTo>
                  <a:pt x="562" y="6539"/>
                  <a:pt x="584" y="6594"/>
                  <a:pt x="611" y="6647"/>
                </a:cubicBezTo>
                <a:cubicBezTo>
                  <a:pt x="615" y="6655"/>
                  <a:pt x="617" y="6662"/>
                  <a:pt x="621" y="6670"/>
                </a:cubicBezTo>
                <a:cubicBezTo>
                  <a:pt x="760" y="6924"/>
                  <a:pt x="1053" y="7176"/>
                  <a:pt x="1496" y="7417"/>
                </a:cubicBezTo>
                <a:cubicBezTo>
                  <a:pt x="2362" y="7888"/>
                  <a:pt x="3675" y="8406"/>
                  <a:pt x="4244" y="8500"/>
                </a:cubicBezTo>
                <a:cubicBezTo>
                  <a:pt x="4645" y="8567"/>
                  <a:pt x="5124" y="8528"/>
                  <a:pt x="5423" y="8408"/>
                </a:cubicBezTo>
                <a:cubicBezTo>
                  <a:pt x="5499" y="8378"/>
                  <a:pt x="5588" y="8354"/>
                  <a:pt x="5620" y="8353"/>
                </a:cubicBezTo>
                <a:cubicBezTo>
                  <a:pt x="5620" y="8353"/>
                  <a:pt x="5623" y="8351"/>
                  <a:pt x="5624" y="8351"/>
                </a:cubicBezTo>
                <a:cubicBezTo>
                  <a:pt x="5663" y="8333"/>
                  <a:pt x="5697" y="8314"/>
                  <a:pt x="5733" y="8294"/>
                </a:cubicBezTo>
                <a:cubicBezTo>
                  <a:pt x="5788" y="8256"/>
                  <a:pt x="5861" y="8198"/>
                  <a:pt x="5950" y="8123"/>
                </a:cubicBezTo>
                <a:cubicBezTo>
                  <a:pt x="6692" y="7497"/>
                  <a:pt x="7754" y="6780"/>
                  <a:pt x="8409" y="6464"/>
                </a:cubicBezTo>
                <a:cubicBezTo>
                  <a:pt x="8502" y="6419"/>
                  <a:pt x="8809" y="6285"/>
                  <a:pt x="9091" y="6165"/>
                </a:cubicBezTo>
                <a:cubicBezTo>
                  <a:pt x="9374" y="6046"/>
                  <a:pt x="9709" y="5894"/>
                  <a:pt x="9838" y="5827"/>
                </a:cubicBezTo>
                <a:cubicBezTo>
                  <a:pt x="10191" y="5647"/>
                  <a:pt x="10411" y="5597"/>
                  <a:pt x="10533" y="5666"/>
                </a:cubicBezTo>
                <a:cubicBezTo>
                  <a:pt x="10597" y="5702"/>
                  <a:pt x="10609" y="5883"/>
                  <a:pt x="10555" y="5994"/>
                </a:cubicBezTo>
                <a:cubicBezTo>
                  <a:pt x="10537" y="6031"/>
                  <a:pt x="10511" y="6240"/>
                  <a:pt x="10497" y="6460"/>
                </a:cubicBezTo>
                <a:cubicBezTo>
                  <a:pt x="10482" y="6680"/>
                  <a:pt x="10425" y="7105"/>
                  <a:pt x="10371" y="7403"/>
                </a:cubicBezTo>
                <a:cubicBezTo>
                  <a:pt x="10282" y="7900"/>
                  <a:pt x="10274" y="7997"/>
                  <a:pt x="10271" y="8563"/>
                </a:cubicBezTo>
                <a:cubicBezTo>
                  <a:pt x="10269" y="9077"/>
                  <a:pt x="10277" y="9218"/>
                  <a:pt x="10323" y="9400"/>
                </a:cubicBezTo>
                <a:cubicBezTo>
                  <a:pt x="10431" y="9822"/>
                  <a:pt x="10614" y="10196"/>
                  <a:pt x="10879" y="10532"/>
                </a:cubicBezTo>
                <a:cubicBezTo>
                  <a:pt x="10926" y="10592"/>
                  <a:pt x="10979" y="10649"/>
                  <a:pt x="11031" y="10707"/>
                </a:cubicBezTo>
                <a:cubicBezTo>
                  <a:pt x="11056" y="10734"/>
                  <a:pt x="11082" y="10760"/>
                  <a:pt x="11108" y="10786"/>
                </a:cubicBezTo>
                <a:cubicBezTo>
                  <a:pt x="11134" y="10815"/>
                  <a:pt x="11161" y="10843"/>
                  <a:pt x="11189" y="10872"/>
                </a:cubicBezTo>
                <a:cubicBezTo>
                  <a:pt x="11283" y="10962"/>
                  <a:pt x="11532" y="11180"/>
                  <a:pt x="11755" y="11367"/>
                </a:cubicBezTo>
                <a:cubicBezTo>
                  <a:pt x="12464" y="11963"/>
                  <a:pt x="12744" y="12253"/>
                  <a:pt x="12937" y="12598"/>
                </a:cubicBezTo>
                <a:cubicBezTo>
                  <a:pt x="13384" y="13400"/>
                  <a:pt x="13243" y="14325"/>
                  <a:pt x="12572" y="15011"/>
                </a:cubicBezTo>
                <a:lnTo>
                  <a:pt x="12511" y="15074"/>
                </a:lnTo>
                <a:lnTo>
                  <a:pt x="12495" y="15064"/>
                </a:lnTo>
                <a:cubicBezTo>
                  <a:pt x="12298" y="15264"/>
                  <a:pt x="12063" y="15453"/>
                  <a:pt x="11784" y="15626"/>
                </a:cubicBezTo>
                <a:cubicBezTo>
                  <a:pt x="11291" y="15931"/>
                  <a:pt x="10801" y="16119"/>
                  <a:pt x="10022" y="16291"/>
                </a:cubicBezTo>
                <a:lnTo>
                  <a:pt x="9983" y="16312"/>
                </a:lnTo>
                <a:cubicBezTo>
                  <a:pt x="9950" y="16329"/>
                  <a:pt x="9808" y="16362"/>
                  <a:pt x="9667" y="16385"/>
                </a:cubicBezTo>
                <a:cubicBezTo>
                  <a:pt x="9436" y="16424"/>
                  <a:pt x="9408" y="16433"/>
                  <a:pt x="9408" y="16473"/>
                </a:cubicBezTo>
                <a:cubicBezTo>
                  <a:pt x="9408" y="16498"/>
                  <a:pt x="9421" y="16534"/>
                  <a:pt x="9437" y="16552"/>
                </a:cubicBezTo>
                <a:cubicBezTo>
                  <a:pt x="9453" y="16570"/>
                  <a:pt x="9684" y="17379"/>
                  <a:pt x="9948" y="18350"/>
                </a:cubicBezTo>
                <a:cubicBezTo>
                  <a:pt x="10211" y="19314"/>
                  <a:pt x="10429" y="20093"/>
                  <a:pt x="10439" y="20109"/>
                </a:cubicBezTo>
                <a:cubicBezTo>
                  <a:pt x="10516" y="20119"/>
                  <a:pt x="10754" y="20092"/>
                  <a:pt x="11299" y="20015"/>
                </a:cubicBezTo>
                <a:cubicBezTo>
                  <a:pt x="12212" y="19886"/>
                  <a:pt x="13052" y="19694"/>
                  <a:pt x="13817" y="19439"/>
                </a:cubicBezTo>
                <a:cubicBezTo>
                  <a:pt x="13965" y="19389"/>
                  <a:pt x="14110" y="19337"/>
                  <a:pt x="14253" y="19282"/>
                </a:cubicBezTo>
                <a:cubicBezTo>
                  <a:pt x="14952" y="19014"/>
                  <a:pt x="15589" y="18689"/>
                  <a:pt x="16163" y="18311"/>
                </a:cubicBezTo>
                <a:cubicBezTo>
                  <a:pt x="16227" y="18268"/>
                  <a:pt x="16292" y="18223"/>
                  <a:pt x="16354" y="18179"/>
                </a:cubicBezTo>
                <a:cubicBezTo>
                  <a:pt x="16434" y="18123"/>
                  <a:pt x="16509" y="18066"/>
                  <a:pt x="16586" y="18008"/>
                </a:cubicBezTo>
                <a:cubicBezTo>
                  <a:pt x="17122" y="17600"/>
                  <a:pt x="17599" y="17135"/>
                  <a:pt x="18012" y="16611"/>
                </a:cubicBezTo>
                <a:cubicBezTo>
                  <a:pt x="18537" y="15944"/>
                  <a:pt x="18894" y="15246"/>
                  <a:pt x="19078" y="14543"/>
                </a:cubicBezTo>
                <a:cubicBezTo>
                  <a:pt x="19083" y="14522"/>
                  <a:pt x="19088" y="14498"/>
                  <a:pt x="19094" y="14477"/>
                </a:cubicBezTo>
                <a:cubicBezTo>
                  <a:pt x="19132" y="14320"/>
                  <a:pt x="19161" y="14165"/>
                  <a:pt x="19182" y="14009"/>
                </a:cubicBezTo>
                <a:cubicBezTo>
                  <a:pt x="19217" y="13677"/>
                  <a:pt x="19217" y="13226"/>
                  <a:pt x="19185" y="12895"/>
                </a:cubicBezTo>
                <a:cubicBezTo>
                  <a:pt x="19150" y="12628"/>
                  <a:pt x="19094" y="12361"/>
                  <a:pt x="19007" y="12099"/>
                </a:cubicBezTo>
                <a:cubicBezTo>
                  <a:pt x="19006" y="12097"/>
                  <a:pt x="19002" y="12095"/>
                  <a:pt x="19001" y="12093"/>
                </a:cubicBezTo>
                <a:cubicBezTo>
                  <a:pt x="18972" y="12006"/>
                  <a:pt x="18941" y="11920"/>
                  <a:pt x="18907" y="11835"/>
                </a:cubicBezTo>
                <a:cubicBezTo>
                  <a:pt x="18890" y="11793"/>
                  <a:pt x="18873" y="11752"/>
                  <a:pt x="18855" y="11711"/>
                </a:cubicBezTo>
                <a:cubicBezTo>
                  <a:pt x="18838" y="11673"/>
                  <a:pt x="18820" y="11635"/>
                  <a:pt x="18803" y="11597"/>
                </a:cubicBezTo>
                <a:cubicBezTo>
                  <a:pt x="18656" y="11291"/>
                  <a:pt x="18474" y="11001"/>
                  <a:pt x="18244" y="10711"/>
                </a:cubicBezTo>
                <a:cubicBezTo>
                  <a:pt x="18181" y="10632"/>
                  <a:pt x="18121" y="10563"/>
                  <a:pt x="18063" y="10495"/>
                </a:cubicBezTo>
                <a:cubicBezTo>
                  <a:pt x="18027" y="10455"/>
                  <a:pt x="17992" y="10413"/>
                  <a:pt x="17953" y="10371"/>
                </a:cubicBezTo>
                <a:cubicBezTo>
                  <a:pt x="17930" y="10345"/>
                  <a:pt x="17907" y="10321"/>
                  <a:pt x="17882" y="10294"/>
                </a:cubicBezTo>
                <a:cubicBezTo>
                  <a:pt x="17880" y="10292"/>
                  <a:pt x="17879" y="10288"/>
                  <a:pt x="17876" y="10285"/>
                </a:cubicBezTo>
                <a:cubicBezTo>
                  <a:pt x="17843" y="10250"/>
                  <a:pt x="17792" y="10205"/>
                  <a:pt x="17756" y="10169"/>
                </a:cubicBezTo>
                <a:cubicBezTo>
                  <a:pt x="17620" y="10030"/>
                  <a:pt x="17473" y="9886"/>
                  <a:pt x="17226" y="9652"/>
                </a:cubicBezTo>
                <a:cubicBezTo>
                  <a:pt x="16406" y="8876"/>
                  <a:pt x="16315" y="8725"/>
                  <a:pt x="16315" y="8182"/>
                </a:cubicBezTo>
                <a:cubicBezTo>
                  <a:pt x="16315" y="7828"/>
                  <a:pt x="16351" y="7621"/>
                  <a:pt x="16528" y="6871"/>
                </a:cubicBezTo>
                <a:cubicBezTo>
                  <a:pt x="16532" y="6850"/>
                  <a:pt x="16533" y="6834"/>
                  <a:pt x="16538" y="6814"/>
                </a:cubicBezTo>
                <a:cubicBezTo>
                  <a:pt x="16656" y="6254"/>
                  <a:pt x="16712" y="5892"/>
                  <a:pt x="16709" y="5607"/>
                </a:cubicBezTo>
                <a:cubicBezTo>
                  <a:pt x="16709" y="5605"/>
                  <a:pt x="16709" y="5601"/>
                  <a:pt x="16709" y="5599"/>
                </a:cubicBezTo>
                <a:cubicBezTo>
                  <a:pt x="16709" y="5597"/>
                  <a:pt x="16709" y="5595"/>
                  <a:pt x="16709" y="5593"/>
                </a:cubicBezTo>
                <a:cubicBezTo>
                  <a:pt x="16708" y="5482"/>
                  <a:pt x="16699" y="5379"/>
                  <a:pt x="16683" y="5273"/>
                </a:cubicBezTo>
                <a:cubicBezTo>
                  <a:pt x="16658" y="5108"/>
                  <a:pt x="16619" y="4945"/>
                  <a:pt x="16564" y="4788"/>
                </a:cubicBezTo>
                <a:cubicBezTo>
                  <a:pt x="16564" y="4787"/>
                  <a:pt x="16564" y="4786"/>
                  <a:pt x="16564" y="4786"/>
                </a:cubicBezTo>
                <a:cubicBezTo>
                  <a:pt x="16563" y="4784"/>
                  <a:pt x="16560" y="4781"/>
                  <a:pt x="16560" y="4780"/>
                </a:cubicBezTo>
                <a:cubicBezTo>
                  <a:pt x="16541" y="4727"/>
                  <a:pt x="16518" y="4678"/>
                  <a:pt x="16496" y="4626"/>
                </a:cubicBezTo>
                <a:cubicBezTo>
                  <a:pt x="16466" y="4558"/>
                  <a:pt x="16436" y="4489"/>
                  <a:pt x="16399" y="4418"/>
                </a:cubicBezTo>
                <a:cubicBezTo>
                  <a:pt x="16008" y="3670"/>
                  <a:pt x="15258" y="3043"/>
                  <a:pt x="14275" y="2596"/>
                </a:cubicBezTo>
                <a:cubicBezTo>
                  <a:pt x="14166" y="2547"/>
                  <a:pt x="14053" y="2500"/>
                  <a:pt x="13939" y="2455"/>
                </a:cubicBezTo>
                <a:cubicBezTo>
                  <a:pt x="13910" y="2444"/>
                  <a:pt x="13882" y="2434"/>
                  <a:pt x="13852" y="2423"/>
                </a:cubicBezTo>
                <a:cubicBezTo>
                  <a:pt x="13782" y="2396"/>
                  <a:pt x="13708" y="2370"/>
                  <a:pt x="13636" y="2345"/>
                </a:cubicBezTo>
                <a:cubicBezTo>
                  <a:pt x="13564" y="2321"/>
                  <a:pt x="13493" y="2299"/>
                  <a:pt x="13419" y="2276"/>
                </a:cubicBezTo>
                <a:cubicBezTo>
                  <a:pt x="12436" y="1973"/>
                  <a:pt x="11370" y="1833"/>
                  <a:pt x="10284" y="1853"/>
                </a:cubicBezTo>
                <a:close/>
                <a:moveTo>
                  <a:pt x="9198" y="7014"/>
                </a:moveTo>
                <a:cubicBezTo>
                  <a:pt x="9082" y="7013"/>
                  <a:pt x="8992" y="7022"/>
                  <a:pt x="8901" y="7038"/>
                </a:cubicBezTo>
                <a:cubicBezTo>
                  <a:pt x="8792" y="7063"/>
                  <a:pt x="8638" y="7117"/>
                  <a:pt x="8432" y="7199"/>
                </a:cubicBezTo>
                <a:cubicBezTo>
                  <a:pt x="8404" y="7212"/>
                  <a:pt x="8382" y="7219"/>
                  <a:pt x="8351" y="7234"/>
                </a:cubicBezTo>
                <a:cubicBezTo>
                  <a:pt x="8210" y="7302"/>
                  <a:pt x="7877" y="7446"/>
                  <a:pt x="7611" y="7557"/>
                </a:cubicBezTo>
                <a:cubicBezTo>
                  <a:pt x="7434" y="7631"/>
                  <a:pt x="7240" y="7720"/>
                  <a:pt x="7071" y="7800"/>
                </a:cubicBezTo>
                <a:cubicBezTo>
                  <a:pt x="6750" y="7965"/>
                  <a:pt x="6414" y="8163"/>
                  <a:pt x="6070" y="8380"/>
                </a:cubicBezTo>
                <a:cubicBezTo>
                  <a:pt x="5828" y="8539"/>
                  <a:pt x="5570" y="8718"/>
                  <a:pt x="5294" y="8915"/>
                </a:cubicBezTo>
                <a:lnTo>
                  <a:pt x="4816" y="9253"/>
                </a:lnTo>
                <a:lnTo>
                  <a:pt x="4896" y="9310"/>
                </a:lnTo>
                <a:cubicBezTo>
                  <a:pt x="4989" y="9379"/>
                  <a:pt x="5469" y="9648"/>
                  <a:pt x="5501" y="9648"/>
                </a:cubicBezTo>
                <a:cubicBezTo>
                  <a:pt x="5513" y="9648"/>
                  <a:pt x="5560" y="9670"/>
                  <a:pt x="5604" y="9697"/>
                </a:cubicBezTo>
                <a:lnTo>
                  <a:pt x="5633" y="9713"/>
                </a:lnTo>
                <a:cubicBezTo>
                  <a:pt x="5644" y="9717"/>
                  <a:pt x="5661" y="9724"/>
                  <a:pt x="5666" y="9724"/>
                </a:cubicBezTo>
                <a:cubicBezTo>
                  <a:pt x="5683" y="9724"/>
                  <a:pt x="5750" y="9687"/>
                  <a:pt x="5837" y="9634"/>
                </a:cubicBezTo>
                <a:lnTo>
                  <a:pt x="6212" y="9367"/>
                </a:lnTo>
                <a:cubicBezTo>
                  <a:pt x="6864" y="8905"/>
                  <a:pt x="7379" y="8576"/>
                  <a:pt x="7718" y="8406"/>
                </a:cubicBezTo>
                <a:cubicBezTo>
                  <a:pt x="8060" y="8233"/>
                  <a:pt x="8673" y="7987"/>
                  <a:pt x="8717" y="8005"/>
                </a:cubicBezTo>
                <a:cubicBezTo>
                  <a:pt x="8760" y="8021"/>
                  <a:pt x="8741" y="8199"/>
                  <a:pt x="8639" y="8716"/>
                </a:cubicBezTo>
                <a:cubicBezTo>
                  <a:pt x="8459" y="9629"/>
                  <a:pt x="8471" y="10272"/>
                  <a:pt x="8694" y="10811"/>
                </a:cubicBezTo>
                <a:cubicBezTo>
                  <a:pt x="8695" y="10812"/>
                  <a:pt x="8693" y="10814"/>
                  <a:pt x="8694" y="10815"/>
                </a:cubicBezTo>
                <a:cubicBezTo>
                  <a:pt x="8768" y="10994"/>
                  <a:pt x="8866" y="11160"/>
                  <a:pt x="8988" y="11322"/>
                </a:cubicBezTo>
                <a:cubicBezTo>
                  <a:pt x="9191" y="11589"/>
                  <a:pt x="9247" y="11642"/>
                  <a:pt x="9848" y="12150"/>
                </a:cubicBezTo>
                <a:cubicBezTo>
                  <a:pt x="10413" y="12627"/>
                  <a:pt x="10538" y="12751"/>
                  <a:pt x="10659" y="12944"/>
                </a:cubicBezTo>
                <a:cubicBezTo>
                  <a:pt x="10822" y="13204"/>
                  <a:pt x="10842" y="13288"/>
                  <a:pt x="10840" y="13635"/>
                </a:cubicBezTo>
                <a:cubicBezTo>
                  <a:pt x="10838" y="13930"/>
                  <a:pt x="10833" y="13973"/>
                  <a:pt x="10759" y="14125"/>
                </a:cubicBezTo>
                <a:cubicBezTo>
                  <a:pt x="10603" y="14446"/>
                  <a:pt x="10336" y="14731"/>
                  <a:pt x="9958" y="14980"/>
                </a:cubicBezTo>
                <a:cubicBezTo>
                  <a:pt x="9694" y="15154"/>
                  <a:pt x="9425" y="15282"/>
                  <a:pt x="9108" y="15389"/>
                </a:cubicBezTo>
                <a:cubicBezTo>
                  <a:pt x="8873" y="15468"/>
                  <a:pt x="8449" y="15570"/>
                  <a:pt x="8254" y="15593"/>
                </a:cubicBezTo>
                <a:lnTo>
                  <a:pt x="8138" y="15607"/>
                </a:lnTo>
                <a:lnTo>
                  <a:pt x="8154" y="15723"/>
                </a:lnTo>
                <a:cubicBezTo>
                  <a:pt x="8169" y="15874"/>
                  <a:pt x="8257" y="16178"/>
                  <a:pt x="8293" y="16202"/>
                </a:cubicBezTo>
                <a:cubicBezTo>
                  <a:pt x="8309" y="16212"/>
                  <a:pt x="8322" y="16239"/>
                  <a:pt x="8322" y="16261"/>
                </a:cubicBezTo>
                <a:cubicBezTo>
                  <a:pt x="8322" y="16283"/>
                  <a:pt x="8327" y="16306"/>
                  <a:pt x="8335" y="16312"/>
                </a:cubicBezTo>
                <a:cubicBezTo>
                  <a:pt x="8338" y="16313"/>
                  <a:pt x="8352" y="16312"/>
                  <a:pt x="8358" y="16312"/>
                </a:cubicBezTo>
                <a:cubicBezTo>
                  <a:pt x="8376" y="16313"/>
                  <a:pt x="8391" y="16314"/>
                  <a:pt x="8416" y="16312"/>
                </a:cubicBezTo>
                <a:cubicBezTo>
                  <a:pt x="8422" y="16312"/>
                  <a:pt x="8429" y="16313"/>
                  <a:pt x="8435" y="16312"/>
                </a:cubicBezTo>
                <a:cubicBezTo>
                  <a:pt x="8482" y="16308"/>
                  <a:pt x="8555" y="16292"/>
                  <a:pt x="8620" y="16281"/>
                </a:cubicBezTo>
                <a:cubicBezTo>
                  <a:pt x="8682" y="16270"/>
                  <a:pt x="8737" y="16264"/>
                  <a:pt x="8810" y="16249"/>
                </a:cubicBezTo>
                <a:cubicBezTo>
                  <a:pt x="8817" y="16248"/>
                  <a:pt x="8826" y="16246"/>
                  <a:pt x="8833" y="16245"/>
                </a:cubicBezTo>
                <a:cubicBezTo>
                  <a:pt x="9096" y="16189"/>
                  <a:pt x="9411" y="16105"/>
                  <a:pt x="9705" y="16010"/>
                </a:cubicBezTo>
                <a:cubicBezTo>
                  <a:pt x="10672" y="15696"/>
                  <a:pt x="11447" y="15122"/>
                  <a:pt x="11826" y="14435"/>
                </a:cubicBezTo>
                <a:cubicBezTo>
                  <a:pt x="11834" y="14414"/>
                  <a:pt x="11834" y="14402"/>
                  <a:pt x="11851" y="14363"/>
                </a:cubicBezTo>
                <a:cubicBezTo>
                  <a:pt x="11925" y="14198"/>
                  <a:pt x="11970" y="14031"/>
                  <a:pt x="11994" y="13863"/>
                </a:cubicBezTo>
                <a:cubicBezTo>
                  <a:pt x="11997" y="13795"/>
                  <a:pt x="12003" y="13720"/>
                  <a:pt x="12003" y="13624"/>
                </a:cubicBezTo>
                <a:cubicBezTo>
                  <a:pt x="12003" y="13522"/>
                  <a:pt x="12000" y="13443"/>
                  <a:pt x="11997" y="13372"/>
                </a:cubicBezTo>
                <a:cubicBezTo>
                  <a:pt x="11969" y="13181"/>
                  <a:pt x="11908" y="12993"/>
                  <a:pt x="11813" y="12814"/>
                </a:cubicBezTo>
                <a:cubicBezTo>
                  <a:pt x="11617" y="12445"/>
                  <a:pt x="11383" y="12205"/>
                  <a:pt x="10659" y="11615"/>
                </a:cubicBezTo>
                <a:cubicBezTo>
                  <a:pt x="10252" y="11283"/>
                  <a:pt x="10067" y="11088"/>
                  <a:pt x="9932" y="10862"/>
                </a:cubicBezTo>
                <a:cubicBezTo>
                  <a:pt x="9625" y="10347"/>
                  <a:pt x="9582" y="9744"/>
                  <a:pt x="9786" y="8773"/>
                </a:cubicBezTo>
                <a:cubicBezTo>
                  <a:pt x="9827" y="8580"/>
                  <a:pt x="9870" y="8298"/>
                  <a:pt x="9880" y="8146"/>
                </a:cubicBezTo>
                <a:cubicBezTo>
                  <a:pt x="9892" y="7968"/>
                  <a:pt x="9917" y="7820"/>
                  <a:pt x="9954" y="7734"/>
                </a:cubicBezTo>
                <a:cubicBezTo>
                  <a:pt x="10033" y="7550"/>
                  <a:pt x="10020" y="7396"/>
                  <a:pt x="9922" y="7272"/>
                </a:cubicBezTo>
                <a:cubicBezTo>
                  <a:pt x="9885" y="7233"/>
                  <a:pt x="9849" y="7194"/>
                  <a:pt x="9806" y="7164"/>
                </a:cubicBezTo>
                <a:cubicBezTo>
                  <a:pt x="9806" y="7163"/>
                  <a:pt x="9803" y="7162"/>
                  <a:pt x="9802" y="7162"/>
                </a:cubicBezTo>
                <a:cubicBezTo>
                  <a:pt x="9740" y="7120"/>
                  <a:pt x="9664" y="7084"/>
                  <a:pt x="9573" y="7054"/>
                </a:cubicBezTo>
                <a:cubicBezTo>
                  <a:pt x="9477" y="7022"/>
                  <a:pt x="9402" y="7014"/>
                  <a:pt x="9198" y="7014"/>
                </a:cubicBezTo>
                <a:close/>
              </a:path>
            </a:pathLst>
          </a:custGeom>
          <a:ln w="12700">
            <a:miter lim="400000"/>
          </a:ln>
        </p:spPr>
      </p:pic>
      <p:sp>
        <p:nvSpPr>
          <p:cNvPr id="229" name="Hit 1. Alteraciones isquémicas"/>
          <p:cNvSpPr txBox="1"/>
          <p:nvPr/>
        </p:nvSpPr>
        <p:spPr>
          <a:xfrm>
            <a:off x="1018834" y="2775259"/>
            <a:ext cx="2930766" cy="2850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49" tIns="19049" rIns="19049" bIns="19049" anchor="ctr">
            <a:spAutoFit/>
          </a:bodyPr>
          <a:lstStyle>
            <a:lvl1pPr algn="ctr" defTabSz="412749">
              <a:defRPr sz="1700">
                <a:latin typeface="Arial"/>
                <a:ea typeface="Arial"/>
                <a:cs typeface="Arial"/>
                <a:sym typeface="Arial"/>
              </a:defRPr>
            </a:lvl1pPr>
          </a:lstStyle>
          <a:p>
            <a:r>
              <a:t>Hit 1. Alteraciones isquémicas</a:t>
            </a:r>
          </a:p>
        </p:txBody>
      </p:sp>
      <p:pic>
        <p:nvPicPr>
          <p:cNvPr id="230" name="Captura de pantalla 2024-03-09 a las 10.44.39.png" descr="Captura de pantalla 2024-03-09 a las 10.44.39.png"/>
          <p:cNvPicPr>
            <a:picLocks noChangeAspect="1"/>
          </p:cNvPicPr>
          <p:nvPr/>
        </p:nvPicPr>
        <p:blipFill>
          <a:blip r:embed="rId3"/>
          <a:srcRect l="14600" t="7982" r="14828" b="4937"/>
          <a:stretch>
            <a:fillRect/>
          </a:stretch>
        </p:blipFill>
        <p:spPr>
          <a:xfrm>
            <a:off x="4227356" y="1801298"/>
            <a:ext cx="402092" cy="394833"/>
          </a:xfrm>
          <a:custGeom>
            <a:avLst/>
            <a:gdLst/>
            <a:ahLst/>
            <a:cxnLst>
              <a:cxn ang="0">
                <a:pos x="wd2" y="hd2"/>
              </a:cxn>
              <a:cxn ang="5400000">
                <a:pos x="wd2" y="hd2"/>
              </a:cxn>
              <a:cxn ang="10800000">
                <a:pos x="wd2" y="hd2"/>
              </a:cxn>
              <a:cxn ang="16200000">
                <a:pos x="wd2" y="hd2"/>
              </a:cxn>
            </a:cxnLst>
            <a:rect l="0" t="0" r="r" b="b"/>
            <a:pathLst>
              <a:path w="20274" h="21476" extrusionOk="0">
                <a:moveTo>
                  <a:pt x="9829" y="4"/>
                </a:moveTo>
                <a:cubicBezTo>
                  <a:pt x="8965" y="25"/>
                  <a:pt x="8100" y="131"/>
                  <a:pt x="7488" y="306"/>
                </a:cubicBezTo>
                <a:cubicBezTo>
                  <a:pt x="5746" y="804"/>
                  <a:pt x="3568" y="2227"/>
                  <a:pt x="2505" y="3566"/>
                </a:cubicBezTo>
                <a:cubicBezTo>
                  <a:pt x="1424" y="4928"/>
                  <a:pt x="615" y="6598"/>
                  <a:pt x="244" y="8229"/>
                </a:cubicBezTo>
                <a:cubicBezTo>
                  <a:pt x="109" y="8819"/>
                  <a:pt x="22" y="9651"/>
                  <a:pt x="4" y="10474"/>
                </a:cubicBezTo>
                <a:cubicBezTo>
                  <a:pt x="-14" y="11295"/>
                  <a:pt x="35" y="12110"/>
                  <a:pt x="144" y="12697"/>
                </a:cubicBezTo>
                <a:cubicBezTo>
                  <a:pt x="925" y="16899"/>
                  <a:pt x="3785" y="20115"/>
                  <a:pt x="7648" y="21137"/>
                </a:cubicBezTo>
                <a:cubicBezTo>
                  <a:pt x="8118" y="21261"/>
                  <a:pt x="8654" y="21396"/>
                  <a:pt x="8849" y="21418"/>
                </a:cubicBezTo>
                <a:cubicBezTo>
                  <a:pt x="10241" y="21582"/>
                  <a:pt x="12037" y="21388"/>
                  <a:pt x="13291" y="20943"/>
                </a:cubicBezTo>
                <a:cubicBezTo>
                  <a:pt x="16478" y="19812"/>
                  <a:pt x="18829" y="17279"/>
                  <a:pt x="19815" y="13906"/>
                </a:cubicBezTo>
                <a:cubicBezTo>
                  <a:pt x="21586" y="7848"/>
                  <a:pt x="18064" y="1503"/>
                  <a:pt x="12211" y="198"/>
                </a:cubicBezTo>
                <a:cubicBezTo>
                  <a:pt x="11568" y="55"/>
                  <a:pt x="10695" y="-18"/>
                  <a:pt x="9829" y="4"/>
                </a:cubicBezTo>
                <a:close/>
              </a:path>
            </a:pathLst>
          </a:custGeom>
          <a:ln w="12700">
            <a:miter lim="400000"/>
          </a:ln>
        </p:spPr>
      </p:pic>
      <p:pic>
        <p:nvPicPr>
          <p:cNvPr id="231" name="Captura de pantalla 2024-03-09 a las 11.40.02.png" descr="Captura de pantalla 2024-03-09 a las 11.40.02.png"/>
          <p:cNvPicPr>
            <a:picLocks noChangeAspect="1"/>
          </p:cNvPicPr>
          <p:nvPr/>
        </p:nvPicPr>
        <p:blipFill>
          <a:blip r:embed="rId4"/>
          <a:srcRect l="10281" t="7654" r="29854" b="14869"/>
          <a:stretch>
            <a:fillRect/>
          </a:stretch>
        </p:blipFill>
        <p:spPr>
          <a:xfrm>
            <a:off x="3851047" y="2261906"/>
            <a:ext cx="539388" cy="707630"/>
          </a:xfrm>
          <a:custGeom>
            <a:avLst/>
            <a:gdLst/>
            <a:ahLst/>
            <a:cxnLst>
              <a:cxn ang="0">
                <a:pos x="wd2" y="hd2"/>
              </a:cxn>
              <a:cxn ang="5400000">
                <a:pos x="wd2" y="hd2"/>
              </a:cxn>
              <a:cxn ang="10800000">
                <a:pos x="wd2" y="hd2"/>
              </a:cxn>
              <a:cxn ang="16200000">
                <a:pos x="wd2" y="hd2"/>
              </a:cxn>
            </a:cxnLst>
            <a:rect l="0" t="0" r="r" b="b"/>
            <a:pathLst>
              <a:path w="21588" h="21598" extrusionOk="0">
                <a:moveTo>
                  <a:pt x="15837" y="0"/>
                </a:moveTo>
                <a:lnTo>
                  <a:pt x="13947" y="24"/>
                </a:lnTo>
                <a:lnTo>
                  <a:pt x="11691" y="73"/>
                </a:lnTo>
                <a:lnTo>
                  <a:pt x="11643" y="739"/>
                </a:lnTo>
                <a:cubicBezTo>
                  <a:pt x="11615" y="1110"/>
                  <a:pt x="11627" y="1493"/>
                  <a:pt x="11675" y="1587"/>
                </a:cubicBezTo>
                <a:cubicBezTo>
                  <a:pt x="11742" y="1721"/>
                  <a:pt x="12260" y="1756"/>
                  <a:pt x="13994" y="1756"/>
                </a:cubicBezTo>
                <a:lnTo>
                  <a:pt x="16218" y="1756"/>
                </a:lnTo>
                <a:lnTo>
                  <a:pt x="16218" y="884"/>
                </a:lnTo>
                <a:lnTo>
                  <a:pt x="16218" y="872"/>
                </a:lnTo>
                <a:lnTo>
                  <a:pt x="16218" y="0"/>
                </a:lnTo>
                <a:lnTo>
                  <a:pt x="15837" y="0"/>
                </a:lnTo>
                <a:close/>
                <a:moveTo>
                  <a:pt x="15821" y="3573"/>
                </a:moveTo>
                <a:cubicBezTo>
                  <a:pt x="15624" y="3576"/>
                  <a:pt x="15340" y="3642"/>
                  <a:pt x="15043" y="3743"/>
                </a:cubicBezTo>
                <a:cubicBezTo>
                  <a:pt x="14733" y="3849"/>
                  <a:pt x="14331" y="3947"/>
                  <a:pt x="14153" y="3973"/>
                </a:cubicBezTo>
                <a:cubicBezTo>
                  <a:pt x="13975" y="3999"/>
                  <a:pt x="13661" y="4111"/>
                  <a:pt x="13454" y="4215"/>
                </a:cubicBezTo>
                <a:cubicBezTo>
                  <a:pt x="13247" y="4318"/>
                  <a:pt x="13089" y="4368"/>
                  <a:pt x="13089" y="4324"/>
                </a:cubicBezTo>
                <a:cubicBezTo>
                  <a:pt x="13089" y="4280"/>
                  <a:pt x="12902" y="4333"/>
                  <a:pt x="12676" y="4446"/>
                </a:cubicBezTo>
                <a:cubicBezTo>
                  <a:pt x="12449" y="4559"/>
                  <a:pt x="12263" y="4612"/>
                  <a:pt x="12263" y="4567"/>
                </a:cubicBezTo>
                <a:cubicBezTo>
                  <a:pt x="12263" y="4523"/>
                  <a:pt x="12161" y="4565"/>
                  <a:pt x="12025" y="4652"/>
                </a:cubicBezTo>
                <a:cubicBezTo>
                  <a:pt x="11890" y="4738"/>
                  <a:pt x="11770" y="4763"/>
                  <a:pt x="11770" y="4712"/>
                </a:cubicBezTo>
                <a:cubicBezTo>
                  <a:pt x="11770" y="4661"/>
                  <a:pt x="11584" y="4708"/>
                  <a:pt x="11357" y="4821"/>
                </a:cubicBezTo>
                <a:cubicBezTo>
                  <a:pt x="11131" y="4934"/>
                  <a:pt x="10944" y="4987"/>
                  <a:pt x="10944" y="4942"/>
                </a:cubicBezTo>
                <a:cubicBezTo>
                  <a:pt x="10944" y="4898"/>
                  <a:pt x="10826" y="4941"/>
                  <a:pt x="10690" y="5027"/>
                </a:cubicBezTo>
                <a:cubicBezTo>
                  <a:pt x="10554" y="5113"/>
                  <a:pt x="10452" y="5145"/>
                  <a:pt x="10452" y="5100"/>
                </a:cubicBezTo>
                <a:cubicBezTo>
                  <a:pt x="10452" y="5055"/>
                  <a:pt x="10291" y="5086"/>
                  <a:pt x="10087" y="5172"/>
                </a:cubicBezTo>
                <a:cubicBezTo>
                  <a:pt x="9883" y="5259"/>
                  <a:pt x="9662" y="5343"/>
                  <a:pt x="9594" y="5354"/>
                </a:cubicBezTo>
                <a:cubicBezTo>
                  <a:pt x="9526" y="5365"/>
                  <a:pt x="9442" y="5376"/>
                  <a:pt x="9419" y="5390"/>
                </a:cubicBezTo>
                <a:cubicBezTo>
                  <a:pt x="9396" y="5404"/>
                  <a:pt x="9217" y="5445"/>
                  <a:pt x="9006" y="5475"/>
                </a:cubicBezTo>
                <a:cubicBezTo>
                  <a:pt x="8795" y="5504"/>
                  <a:pt x="8457" y="5598"/>
                  <a:pt x="8260" y="5681"/>
                </a:cubicBezTo>
                <a:cubicBezTo>
                  <a:pt x="8064" y="5764"/>
                  <a:pt x="7830" y="5819"/>
                  <a:pt x="7752" y="5802"/>
                </a:cubicBezTo>
                <a:cubicBezTo>
                  <a:pt x="7675" y="5785"/>
                  <a:pt x="7363" y="5880"/>
                  <a:pt x="7053" y="6020"/>
                </a:cubicBezTo>
                <a:cubicBezTo>
                  <a:pt x="6742" y="6159"/>
                  <a:pt x="6299" y="6303"/>
                  <a:pt x="6068" y="6335"/>
                </a:cubicBezTo>
                <a:cubicBezTo>
                  <a:pt x="5837" y="6367"/>
                  <a:pt x="5572" y="6449"/>
                  <a:pt x="5464" y="6517"/>
                </a:cubicBezTo>
                <a:cubicBezTo>
                  <a:pt x="5356" y="6586"/>
                  <a:pt x="5069" y="6667"/>
                  <a:pt x="4845" y="6699"/>
                </a:cubicBezTo>
                <a:cubicBezTo>
                  <a:pt x="4621" y="6731"/>
                  <a:pt x="4220" y="6846"/>
                  <a:pt x="3955" y="6953"/>
                </a:cubicBezTo>
                <a:cubicBezTo>
                  <a:pt x="3690" y="7059"/>
                  <a:pt x="3416" y="7112"/>
                  <a:pt x="3336" y="7074"/>
                </a:cubicBezTo>
                <a:cubicBezTo>
                  <a:pt x="3256" y="7036"/>
                  <a:pt x="3045" y="7102"/>
                  <a:pt x="2875" y="7220"/>
                </a:cubicBezTo>
                <a:cubicBezTo>
                  <a:pt x="2706" y="7337"/>
                  <a:pt x="2521" y="7412"/>
                  <a:pt x="2446" y="7377"/>
                </a:cubicBezTo>
                <a:cubicBezTo>
                  <a:pt x="2372" y="7342"/>
                  <a:pt x="2047" y="7389"/>
                  <a:pt x="1731" y="7498"/>
                </a:cubicBezTo>
                <a:cubicBezTo>
                  <a:pt x="1084" y="7720"/>
                  <a:pt x="986" y="7755"/>
                  <a:pt x="683" y="7777"/>
                </a:cubicBezTo>
                <a:cubicBezTo>
                  <a:pt x="565" y="7786"/>
                  <a:pt x="348" y="7859"/>
                  <a:pt x="191" y="7946"/>
                </a:cubicBezTo>
                <a:cubicBezTo>
                  <a:pt x="63" y="8018"/>
                  <a:pt x="-4" y="8070"/>
                  <a:pt x="0" y="8164"/>
                </a:cubicBezTo>
                <a:cubicBezTo>
                  <a:pt x="0" y="8172"/>
                  <a:pt x="-1" y="8180"/>
                  <a:pt x="0" y="8189"/>
                </a:cubicBezTo>
                <a:cubicBezTo>
                  <a:pt x="15" y="8293"/>
                  <a:pt x="100" y="8448"/>
                  <a:pt x="270" y="8734"/>
                </a:cubicBezTo>
                <a:cubicBezTo>
                  <a:pt x="474" y="9078"/>
                  <a:pt x="652" y="9396"/>
                  <a:pt x="667" y="9448"/>
                </a:cubicBezTo>
                <a:cubicBezTo>
                  <a:pt x="682" y="9499"/>
                  <a:pt x="703" y="9571"/>
                  <a:pt x="715" y="9606"/>
                </a:cubicBezTo>
                <a:cubicBezTo>
                  <a:pt x="717" y="9614"/>
                  <a:pt x="725" y="9624"/>
                  <a:pt x="731" y="9630"/>
                </a:cubicBezTo>
                <a:cubicBezTo>
                  <a:pt x="754" y="9648"/>
                  <a:pt x="792" y="9649"/>
                  <a:pt x="810" y="9654"/>
                </a:cubicBezTo>
                <a:cubicBezTo>
                  <a:pt x="824" y="9657"/>
                  <a:pt x="826" y="9666"/>
                  <a:pt x="842" y="9666"/>
                </a:cubicBezTo>
                <a:cubicBezTo>
                  <a:pt x="856" y="9666"/>
                  <a:pt x="1004" y="9623"/>
                  <a:pt x="1032" y="9618"/>
                </a:cubicBezTo>
                <a:cubicBezTo>
                  <a:pt x="1063" y="9606"/>
                  <a:pt x="1103" y="9602"/>
                  <a:pt x="1128" y="9582"/>
                </a:cubicBezTo>
                <a:cubicBezTo>
                  <a:pt x="1190" y="9535"/>
                  <a:pt x="1403" y="9482"/>
                  <a:pt x="1588" y="9460"/>
                </a:cubicBezTo>
                <a:cubicBezTo>
                  <a:pt x="1774" y="9438"/>
                  <a:pt x="2074" y="9350"/>
                  <a:pt x="2271" y="9267"/>
                </a:cubicBezTo>
                <a:cubicBezTo>
                  <a:pt x="2468" y="9185"/>
                  <a:pt x="2758" y="9106"/>
                  <a:pt x="2923" y="9085"/>
                </a:cubicBezTo>
                <a:cubicBezTo>
                  <a:pt x="3089" y="9064"/>
                  <a:pt x="3393" y="8974"/>
                  <a:pt x="3590" y="8891"/>
                </a:cubicBezTo>
                <a:cubicBezTo>
                  <a:pt x="3787" y="8809"/>
                  <a:pt x="4095" y="8720"/>
                  <a:pt x="4273" y="8697"/>
                </a:cubicBezTo>
                <a:cubicBezTo>
                  <a:pt x="4313" y="8692"/>
                  <a:pt x="4364" y="8674"/>
                  <a:pt x="4416" y="8661"/>
                </a:cubicBezTo>
                <a:cubicBezTo>
                  <a:pt x="4490" y="8637"/>
                  <a:pt x="4666" y="8595"/>
                  <a:pt x="4718" y="8576"/>
                </a:cubicBezTo>
                <a:cubicBezTo>
                  <a:pt x="4806" y="8543"/>
                  <a:pt x="4899" y="8503"/>
                  <a:pt x="4972" y="8467"/>
                </a:cubicBezTo>
                <a:cubicBezTo>
                  <a:pt x="5178" y="8363"/>
                  <a:pt x="5353" y="8307"/>
                  <a:pt x="5353" y="8346"/>
                </a:cubicBezTo>
                <a:cubicBezTo>
                  <a:pt x="5353" y="8384"/>
                  <a:pt x="5514" y="8347"/>
                  <a:pt x="5718" y="8261"/>
                </a:cubicBezTo>
                <a:cubicBezTo>
                  <a:pt x="5922" y="8175"/>
                  <a:pt x="6143" y="8103"/>
                  <a:pt x="6211" y="8092"/>
                </a:cubicBezTo>
                <a:cubicBezTo>
                  <a:pt x="6279" y="8081"/>
                  <a:pt x="6397" y="8047"/>
                  <a:pt x="6465" y="8031"/>
                </a:cubicBezTo>
                <a:cubicBezTo>
                  <a:pt x="6533" y="8014"/>
                  <a:pt x="6656" y="8020"/>
                  <a:pt x="6735" y="8031"/>
                </a:cubicBezTo>
                <a:cubicBezTo>
                  <a:pt x="6815" y="8042"/>
                  <a:pt x="7010" y="7954"/>
                  <a:pt x="7180" y="7837"/>
                </a:cubicBezTo>
                <a:cubicBezTo>
                  <a:pt x="7350" y="7720"/>
                  <a:pt x="7482" y="7663"/>
                  <a:pt x="7482" y="7716"/>
                </a:cubicBezTo>
                <a:cubicBezTo>
                  <a:pt x="7482" y="7770"/>
                  <a:pt x="7582" y="7757"/>
                  <a:pt x="7704" y="7680"/>
                </a:cubicBezTo>
                <a:cubicBezTo>
                  <a:pt x="7825" y="7603"/>
                  <a:pt x="7979" y="7574"/>
                  <a:pt x="8038" y="7619"/>
                </a:cubicBezTo>
                <a:cubicBezTo>
                  <a:pt x="8097" y="7665"/>
                  <a:pt x="8301" y="7599"/>
                  <a:pt x="8482" y="7474"/>
                </a:cubicBezTo>
                <a:cubicBezTo>
                  <a:pt x="8664" y="7349"/>
                  <a:pt x="8816" y="7288"/>
                  <a:pt x="8816" y="7341"/>
                </a:cubicBezTo>
                <a:cubicBezTo>
                  <a:pt x="8816" y="7395"/>
                  <a:pt x="8901" y="7381"/>
                  <a:pt x="9022" y="7304"/>
                </a:cubicBezTo>
                <a:cubicBezTo>
                  <a:pt x="9144" y="7227"/>
                  <a:pt x="9289" y="7193"/>
                  <a:pt x="9340" y="7232"/>
                </a:cubicBezTo>
                <a:cubicBezTo>
                  <a:pt x="9391" y="7271"/>
                  <a:pt x="9672" y="7208"/>
                  <a:pt x="9975" y="7086"/>
                </a:cubicBezTo>
                <a:cubicBezTo>
                  <a:pt x="10278" y="6965"/>
                  <a:pt x="10650" y="6847"/>
                  <a:pt x="10786" y="6832"/>
                </a:cubicBezTo>
                <a:cubicBezTo>
                  <a:pt x="10922" y="6817"/>
                  <a:pt x="11431" y="6680"/>
                  <a:pt x="11929" y="6529"/>
                </a:cubicBezTo>
                <a:cubicBezTo>
                  <a:pt x="12427" y="6379"/>
                  <a:pt x="13037" y="6213"/>
                  <a:pt x="13264" y="6154"/>
                </a:cubicBezTo>
                <a:cubicBezTo>
                  <a:pt x="13769" y="6023"/>
                  <a:pt x="15136" y="5607"/>
                  <a:pt x="15805" y="5390"/>
                </a:cubicBezTo>
                <a:cubicBezTo>
                  <a:pt x="16076" y="5302"/>
                  <a:pt x="16399" y="5228"/>
                  <a:pt x="16520" y="5209"/>
                </a:cubicBezTo>
                <a:cubicBezTo>
                  <a:pt x="16642" y="5191"/>
                  <a:pt x="16707" y="5158"/>
                  <a:pt x="16758" y="5124"/>
                </a:cubicBezTo>
                <a:cubicBezTo>
                  <a:pt x="16784" y="5086"/>
                  <a:pt x="16792" y="5005"/>
                  <a:pt x="16758" y="4870"/>
                </a:cubicBezTo>
                <a:cubicBezTo>
                  <a:pt x="16728" y="4824"/>
                  <a:pt x="16698" y="4771"/>
                  <a:pt x="16647" y="4712"/>
                </a:cubicBezTo>
                <a:cubicBezTo>
                  <a:pt x="16497" y="4537"/>
                  <a:pt x="16421" y="4397"/>
                  <a:pt x="16472" y="4397"/>
                </a:cubicBezTo>
                <a:cubicBezTo>
                  <a:pt x="16522" y="4397"/>
                  <a:pt x="16474" y="4261"/>
                  <a:pt x="16361" y="4106"/>
                </a:cubicBezTo>
                <a:cubicBezTo>
                  <a:pt x="16248" y="3950"/>
                  <a:pt x="16142" y="3782"/>
                  <a:pt x="16139" y="3719"/>
                </a:cubicBezTo>
                <a:cubicBezTo>
                  <a:pt x="16134" y="3624"/>
                  <a:pt x="16017" y="3569"/>
                  <a:pt x="15821" y="3573"/>
                </a:cubicBezTo>
                <a:close/>
                <a:moveTo>
                  <a:pt x="16615" y="6687"/>
                </a:moveTo>
                <a:cubicBezTo>
                  <a:pt x="16397" y="6663"/>
                  <a:pt x="15318" y="7395"/>
                  <a:pt x="13105" y="9085"/>
                </a:cubicBezTo>
                <a:lnTo>
                  <a:pt x="10214" y="11290"/>
                </a:lnTo>
                <a:cubicBezTo>
                  <a:pt x="10211" y="11293"/>
                  <a:pt x="10201" y="11299"/>
                  <a:pt x="10198" y="11302"/>
                </a:cubicBezTo>
                <a:lnTo>
                  <a:pt x="9960" y="11496"/>
                </a:lnTo>
                <a:cubicBezTo>
                  <a:pt x="9962" y="11509"/>
                  <a:pt x="9951" y="11516"/>
                  <a:pt x="9960" y="11532"/>
                </a:cubicBezTo>
                <a:lnTo>
                  <a:pt x="10674" y="12077"/>
                </a:lnTo>
                <a:lnTo>
                  <a:pt x="11357" y="12610"/>
                </a:lnTo>
                <a:cubicBezTo>
                  <a:pt x="11378" y="12620"/>
                  <a:pt x="11421" y="12640"/>
                  <a:pt x="11437" y="12646"/>
                </a:cubicBezTo>
                <a:lnTo>
                  <a:pt x="14677" y="10163"/>
                </a:lnTo>
                <a:lnTo>
                  <a:pt x="17918" y="7668"/>
                </a:lnTo>
                <a:lnTo>
                  <a:pt x="17425" y="7195"/>
                </a:lnTo>
                <a:cubicBezTo>
                  <a:pt x="17149" y="6934"/>
                  <a:pt x="16786" y="6706"/>
                  <a:pt x="16615" y="6687"/>
                </a:cubicBezTo>
                <a:close/>
                <a:moveTo>
                  <a:pt x="20142" y="9594"/>
                </a:moveTo>
                <a:cubicBezTo>
                  <a:pt x="20031" y="9580"/>
                  <a:pt x="19915" y="9584"/>
                  <a:pt x="19824" y="9606"/>
                </a:cubicBezTo>
                <a:cubicBezTo>
                  <a:pt x="19746" y="9625"/>
                  <a:pt x="19697" y="9656"/>
                  <a:pt x="19649" y="9679"/>
                </a:cubicBezTo>
                <a:cubicBezTo>
                  <a:pt x="19631" y="9696"/>
                  <a:pt x="19593" y="9740"/>
                  <a:pt x="19570" y="9763"/>
                </a:cubicBezTo>
                <a:cubicBezTo>
                  <a:pt x="19611" y="9807"/>
                  <a:pt x="19401" y="10071"/>
                  <a:pt x="19093" y="10357"/>
                </a:cubicBezTo>
                <a:cubicBezTo>
                  <a:pt x="18781" y="10648"/>
                  <a:pt x="18574" y="10919"/>
                  <a:pt x="18632" y="10963"/>
                </a:cubicBezTo>
                <a:cubicBezTo>
                  <a:pt x="18689" y="11007"/>
                  <a:pt x="18606" y="11089"/>
                  <a:pt x="18458" y="11132"/>
                </a:cubicBezTo>
                <a:cubicBezTo>
                  <a:pt x="18309" y="11176"/>
                  <a:pt x="18224" y="11249"/>
                  <a:pt x="18267" y="11302"/>
                </a:cubicBezTo>
                <a:cubicBezTo>
                  <a:pt x="18310" y="11355"/>
                  <a:pt x="18164" y="11549"/>
                  <a:pt x="17949" y="11726"/>
                </a:cubicBezTo>
                <a:cubicBezTo>
                  <a:pt x="17734" y="11903"/>
                  <a:pt x="17615" y="12064"/>
                  <a:pt x="17664" y="12101"/>
                </a:cubicBezTo>
                <a:cubicBezTo>
                  <a:pt x="17712" y="12138"/>
                  <a:pt x="17622" y="12215"/>
                  <a:pt x="17473" y="12259"/>
                </a:cubicBezTo>
                <a:cubicBezTo>
                  <a:pt x="17325" y="12302"/>
                  <a:pt x="17239" y="12375"/>
                  <a:pt x="17282" y="12428"/>
                </a:cubicBezTo>
                <a:cubicBezTo>
                  <a:pt x="17325" y="12481"/>
                  <a:pt x="17185" y="12671"/>
                  <a:pt x="16965" y="12852"/>
                </a:cubicBezTo>
                <a:cubicBezTo>
                  <a:pt x="16745" y="13034"/>
                  <a:pt x="16616" y="13189"/>
                  <a:pt x="16679" y="13191"/>
                </a:cubicBezTo>
                <a:cubicBezTo>
                  <a:pt x="16743" y="13193"/>
                  <a:pt x="16648" y="13284"/>
                  <a:pt x="16472" y="13385"/>
                </a:cubicBezTo>
                <a:cubicBezTo>
                  <a:pt x="16296" y="13486"/>
                  <a:pt x="16217" y="13555"/>
                  <a:pt x="16297" y="13555"/>
                </a:cubicBezTo>
                <a:cubicBezTo>
                  <a:pt x="16376" y="13555"/>
                  <a:pt x="16256" y="13716"/>
                  <a:pt x="16027" y="13906"/>
                </a:cubicBezTo>
                <a:cubicBezTo>
                  <a:pt x="15799" y="14095"/>
                  <a:pt x="15141" y="14788"/>
                  <a:pt x="14566" y="15444"/>
                </a:cubicBezTo>
                <a:cubicBezTo>
                  <a:pt x="13992" y="16101"/>
                  <a:pt x="12895" y="17341"/>
                  <a:pt x="12136" y="18194"/>
                </a:cubicBezTo>
                <a:cubicBezTo>
                  <a:pt x="11376" y="19047"/>
                  <a:pt x="10693" y="19869"/>
                  <a:pt x="10611" y="20035"/>
                </a:cubicBezTo>
                <a:cubicBezTo>
                  <a:pt x="10528" y="20200"/>
                  <a:pt x="10399" y="20350"/>
                  <a:pt x="10325" y="20350"/>
                </a:cubicBezTo>
                <a:cubicBezTo>
                  <a:pt x="10287" y="20403"/>
                  <a:pt x="10220" y="20485"/>
                  <a:pt x="10198" y="20520"/>
                </a:cubicBezTo>
                <a:cubicBezTo>
                  <a:pt x="10192" y="20542"/>
                  <a:pt x="10169" y="20556"/>
                  <a:pt x="10166" y="20580"/>
                </a:cubicBezTo>
                <a:cubicBezTo>
                  <a:pt x="10140" y="20851"/>
                  <a:pt x="10472" y="21115"/>
                  <a:pt x="11199" y="21404"/>
                </a:cubicBezTo>
                <a:cubicBezTo>
                  <a:pt x="11471" y="21512"/>
                  <a:pt x="11734" y="21598"/>
                  <a:pt x="11786" y="21598"/>
                </a:cubicBezTo>
                <a:cubicBezTo>
                  <a:pt x="11975" y="21600"/>
                  <a:pt x="12590" y="21012"/>
                  <a:pt x="12485" y="20932"/>
                </a:cubicBezTo>
                <a:cubicBezTo>
                  <a:pt x="12426" y="20887"/>
                  <a:pt x="12512" y="20818"/>
                  <a:pt x="12660" y="20774"/>
                </a:cubicBezTo>
                <a:cubicBezTo>
                  <a:pt x="12809" y="20731"/>
                  <a:pt x="12894" y="20658"/>
                  <a:pt x="12851" y="20605"/>
                </a:cubicBezTo>
                <a:cubicBezTo>
                  <a:pt x="12808" y="20552"/>
                  <a:pt x="12936" y="20358"/>
                  <a:pt x="13152" y="20181"/>
                </a:cubicBezTo>
                <a:cubicBezTo>
                  <a:pt x="13367" y="20004"/>
                  <a:pt x="13503" y="19831"/>
                  <a:pt x="13454" y="19793"/>
                </a:cubicBezTo>
                <a:cubicBezTo>
                  <a:pt x="13407" y="19758"/>
                  <a:pt x="13491" y="19691"/>
                  <a:pt x="13629" y="19648"/>
                </a:cubicBezTo>
                <a:cubicBezTo>
                  <a:pt x="13634" y="19646"/>
                  <a:pt x="13625" y="19638"/>
                  <a:pt x="13629" y="19636"/>
                </a:cubicBezTo>
                <a:cubicBezTo>
                  <a:pt x="13640" y="19630"/>
                  <a:pt x="13650" y="19628"/>
                  <a:pt x="13661" y="19624"/>
                </a:cubicBezTo>
                <a:cubicBezTo>
                  <a:pt x="13693" y="19610"/>
                  <a:pt x="13766" y="19541"/>
                  <a:pt x="13819" y="19502"/>
                </a:cubicBezTo>
                <a:cubicBezTo>
                  <a:pt x="13820" y="19490"/>
                  <a:pt x="13843" y="19476"/>
                  <a:pt x="13835" y="19466"/>
                </a:cubicBezTo>
                <a:cubicBezTo>
                  <a:pt x="13792" y="19413"/>
                  <a:pt x="13932" y="19223"/>
                  <a:pt x="14153" y="19042"/>
                </a:cubicBezTo>
                <a:cubicBezTo>
                  <a:pt x="14373" y="18861"/>
                  <a:pt x="14513" y="18715"/>
                  <a:pt x="14455" y="18715"/>
                </a:cubicBezTo>
                <a:cubicBezTo>
                  <a:pt x="14397" y="18715"/>
                  <a:pt x="14511" y="18602"/>
                  <a:pt x="14709" y="18461"/>
                </a:cubicBezTo>
                <a:cubicBezTo>
                  <a:pt x="14907" y="18320"/>
                  <a:pt x="15058" y="18115"/>
                  <a:pt x="15058" y="18012"/>
                </a:cubicBezTo>
                <a:cubicBezTo>
                  <a:pt x="15058" y="17909"/>
                  <a:pt x="15178" y="17798"/>
                  <a:pt x="15313" y="17758"/>
                </a:cubicBezTo>
                <a:cubicBezTo>
                  <a:pt x="15449" y="17718"/>
                  <a:pt x="15518" y="17633"/>
                  <a:pt x="15471" y="17576"/>
                </a:cubicBezTo>
                <a:cubicBezTo>
                  <a:pt x="15425" y="17518"/>
                  <a:pt x="15482" y="17426"/>
                  <a:pt x="15599" y="17370"/>
                </a:cubicBezTo>
                <a:cubicBezTo>
                  <a:pt x="15716" y="17314"/>
                  <a:pt x="16254" y="16757"/>
                  <a:pt x="16806" y="16135"/>
                </a:cubicBezTo>
                <a:cubicBezTo>
                  <a:pt x="17358" y="15514"/>
                  <a:pt x="18305" y="14458"/>
                  <a:pt x="18903" y="13785"/>
                </a:cubicBezTo>
                <a:cubicBezTo>
                  <a:pt x="19500" y="13112"/>
                  <a:pt x="19935" y="12563"/>
                  <a:pt x="19871" y="12561"/>
                </a:cubicBezTo>
                <a:cubicBezTo>
                  <a:pt x="19807" y="12559"/>
                  <a:pt x="19902" y="12470"/>
                  <a:pt x="20078" y="12368"/>
                </a:cubicBezTo>
                <a:cubicBezTo>
                  <a:pt x="20253" y="12267"/>
                  <a:pt x="20332" y="12186"/>
                  <a:pt x="20253" y="12186"/>
                </a:cubicBezTo>
                <a:cubicBezTo>
                  <a:pt x="20173" y="12186"/>
                  <a:pt x="20310" y="12018"/>
                  <a:pt x="20570" y="11810"/>
                </a:cubicBezTo>
                <a:cubicBezTo>
                  <a:pt x="20830" y="11603"/>
                  <a:pt x="20989" y="11426"/>
                  <a:pt x="20904" y="11423"/>
                </a:cubicBezTo>
                <a:cubicBezTo>
                  <a:pt x="20819" y="11421"/>
                  <a:pt x="20887" y="11342"/>
                  <a:pt x="21063" y="11241"/>
                </a:cubicBezTo>
                <a:cubicBezTo>
                  <a:pt x="21239" y="11139"/>
                  <a:pt x="21334" y="11047"/>
                  <a:pt x="21269" y="11047"/>
                </a:cubicBezTo>
                <a:cubicBezTo>
                  <a:pt x="21205" y="11047"/>
                  <a:pt x="21268" y="10913"/>
                  <a:pt x="21412" y="10744"/>
                </a:cubicBezTo>
                <a:cubicBezTo>
                  <a:pt x="21535" y="10602"/>
                  <a:pt x="21596" y="10528"/>
                  <a:pt x="21587" y="10454"/>
                </a:cubicBezTo>
                <a:cubicBezTo>
                  <a:pt x="21577" y="10380"/>
                  <a:pt x="21503" y="10305"/>
                  <a:pt x="21349" y="10187"/>
                </a:cubicBezTo>
                <a:cubicBezTo>
                  <a:pt x="20896" y="9842"/>
                  <a:pt x="20476" y="9637"/>
                  <a:pt x="20142" y="9594"/>
                </a:cubicBezTo>
                <a:close/>
              </a:path>
            </a:pathLst>
          </a:custGeom>
          <a:ln w="12700">
            <a:miter lim="400000"/>
          </a:ln>
        </p:spPr>
      </p:pic>
      <p:sp>
        <p:nvSpPr>
          <p:cNvPr id="232" name="Hit 2. Pérdida podocitaria"/>
          <p:cNvSpPr txBox="1"/>
          <p:nvPr/>
        </p:nvSpPr>
        <p:spPr>
          <a:xfrm>
            <a:off x="1074426" y="3822615"/>
            <a:ext cx="2475036" cy="2850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49" tIns="19049" rIns="19049" bIns="19049" anchor="ctr">
            <a:spAutoFit/>
          </a:bodyPr>
          <a:lstStyle>
            <a:lvl1pPr algn="ctr" defTabSz="412749">
              <a:defRPr sz="1700">
                <a:latin typeface="Arial"/>
                <a:ea typeface="Arial"/>
                <a:cs typeface="Arial"/>
                <a:sym typeface="Arial"/>
              </a:defRPr>
            </a:lvl1pPr>
          </a:lstStyle>
          <a:p>
            <a:r>
              <a:t>Hit 2. Pérdida podocitaria</a:t>
            </a:r>
          </a:p>
        </p:txBody>
      </p:sp>
      <p:pic>
        <p:nvPicPr>
          <p:cNvPr id="233" name="Imagen" descr="Imagen"/>
          <p:cNvPicPr>
            <a:picLocks noChangeAspect="1"/>
          </p:cNvPicPr>
          <p:nvPr/>
        </p:nvPicPr>
        <p:blipFill>
          <a:blip r:embed="rId5"/>
          <a:srcRect l="57044" t="14323" r="1" b="67076"/>
          <a:stretch>
            <a:fillRect/>
          </a:stretch>
        </p:blipFill>
        <p:spPr>
          <a:xfrm>
            <a:off x="2401028" y="4118294"/>
            <a:ext cx="2018129" cy="668963"/>
          </a:xfrm>
          <a:custGeom>
            <a:avLst/>
            <a:gdLst/>
            <a:ahLst/>
            <a:cxnLst>
              <a:cxn ang="0">
                <a:pos x="wd2" y="hd2"/>
              </a:cxn>
              <a:cxn ang="5400000">
                <a:pos x="wd2" y="hd2"/>
              </a:cxn>
              <a:cxn ang="10800000">
                <a:pos x="wd2" y="hd2"/>
              </a:cxn>
              <a:cxn ang="16200000">
                <a:pos x="wd2" y="hd2"/>
              </a:cxn>
            </a:cxnLst>
            <a:rect l="0" t="0" r="r" b="b"/>
            <a:pathLst>
              <a:path w="21598" h="21492" extrusionOk="0">
                <a:moveTo>
                  <a:pt x="2667" y="0"/>
                </a:moveTo>
                <a:cubicBezTo>
                  <a:pt x="2663" y="41"/>
                  <a:pt x="2659" y="68"/>
                  <a:pt x="2659" y="115"/>
                </a:cubicBezTo>
                <a:cubicBezTo>
                  <a:pt x="2659" y="615"/>
                  <a:pt x="2734" y="794"/>
                  <a:pt x="3020" y="944"/>
                </a:cubicBezTo>
                <a:cubicBezTo>
                  <a:pt x="3134" y="1004"/>
                  <a:pt x="3331" y="1155"/>
                  <a:pt x="3457" y="1275"/>
                </a:cubicBezTo>
                <a:cubicBezTo>
                  <a:pt x="4364" y="2144"/>
                  <a:pt x="5198" y="2907"/>
                  <a:pt x="5271" y="2945"/>
                </a:cubicBezTo>
                <a:cubicBezTo>
                  <a:pt x="5319" y="2970"/>
                  <a:pt x="5459" y="3167"/>
                  <a:pt x="5585" y="3379"/>
                </a:cubicBezTo>
                <a:cubicBezTo>
                  <a:pt x="5894" y="3899"/>
                  <a:pt x="6300" y="3593"/>
                  <a:pt x="6307" y="2831"/>
                </a:cubicBezTo>
                <a:cubicBezTo>
                  <a:pt x="6308" y="2652"/>
                  <a:pt x="6189" y="2402"/>
                  <a:pt x="6057" y="2231"/>
                </a:cubicBezTo>
                <a:cubicBezTo>
                  <a:pt x="6066" y="2255"/>
                  <a:pt x="6074" y="2269"/>
                  <a:pt x="6082" y="2295"/>
                </a:cubicBezTo>
                <a:cubicBezTo>
                  <a:pt x="6247" y="2821"/>
                  <a:pt x="6245" y="2825"/>
                  <a:pt x="6091" y="3073"/>
                </a:cubicBezTo>
                <a:cubicBezTo>
                  <a:pt x="5878" y="3415"/>
                  <a:pt x="5820" y="3378"/>
                  <a:pt x="5666" y="2869"/>
                </a:cubicBezTo>
                <a:cubicBezTo>
                  <a:pt x="5567" y="2539"/>
                  <a:pt x="5565" y="2259"/>
                  <a:pt x="5615" y="2078"/>
                </a:cubicBezTo>
                <a:cubicBezTo>
                  <a:pt x="5562" y="2054"/>
                  <a:pt x="5507" y="2005"/>
                  <a:pt x="5466" y="1938"/>
                </a:cubicBezTo>
                <a:cubicBezTo>
                  <a:pt x="5416" y="1858"/>
                  <a:pt x="5337" y="1817"/>
                  <a:pt x="5263" y="1747"/>
                </a:cubicBezTo>
                <a:cubicBezTo>
                  <a:pt x="5422" y="1933"/>
                  <a:pt x="5585" y="2118"/>
                  <a:pt x="5585" y="2180"/>
                </a:cubicBezTo>
                <a:cubicBezTo>
                  <a:pt x="5585" y="2345"/>
                  <a:pt x="5551" y="2504"/>
                  <a:pt x="5509" y="2537"/>
                </a:cubicBezTo>
                <a:cubicBezTo>
                  <a:pt x="5467" y="2570"/>
                  <a:pt x="4836" y="2069"/>
                  <a:pt x="4107" y="1415"/>
                </a:cubicBezTo>
                <a:cubicBezTo>
                  <a:pt x="3321" y="710"/>
                  <a:pt x="2950" y="300"/>
                  <a:pt x="2820" y="0"/>
                </a:cubicBezTo>
                <a:lnTo>
                  <a:pt x="2667" y="0"/>
                </a:lnTo>
                <a:close/>
                <a:moveTo>
                  <a:pt x="12636" y="0"/>
                </a:moveTo>
                <a:cubicBezTo>
                  <a:pt x="12545" y="345"/>
                  <a:pt x="12408" y="675"/>
                  <a:pt x="12330" y="638"/>
                </a:cubicBezTo>
                <a:cubicBezTo>
                  <a:pt x="12290" y="801"/>
                  <a:pt x="12235" y="804"/>
                  <a:pt x="12199" y="523"/>
                </a:cubicBezTo>
                <a:cubicBezTo>
                  <a:pt x="12194" y="739"/>
                  <a:pt x="12194" y="949"/>
                  <a:pt x="12216" y="1071"/>
                </a:cubicBezTo>
                <a:cubicBezTo>
                  <a:pt x="12231" y="1154"/>
                  <a:pt x="12313" y="1164"/>
                  <a:pt x="12398" y="1097"/>
                </a:cubicBezTo>
                <a:cubicBezTo>
                  <a:pt x="12552" y="976"/>
                  <a:pt x="12726" y="356"/>
                  <a:pt x="12729" y="0"/>
                </a:cubicBezTo>
                <a:lnTo>
                  <a:pt x="12636" y="0"/>
                </a:lnTo>
                <a:close/>
                <a:moveTo>
                  <a:pt x="17049" y="893"/>
                </a:moveTo>
                <a:cubicBezTo>
                  <a:pt x="16963" y="868"/>
                  <a:pt x="16902" y="875"/>
                  <a:pt x="16879" y="918"/>
                </a:cubicBezTo>
                <a:cubicBezTo>
                  <a:pt x="16845" y="981"/>
                  <a:pt x="16421" y="1089"/>
                  <a:pt x="15932" y="1148"/>
                </a:cubicBezTo>
                <a:cubicBezTo>
                  <a:pt x="15442" y="1207"/>
                  <a:pt x="14995" y="1359"/>
                  <a:pt x="14942" y="1492"/>
                </a:cubicBezTo>
                <a:cubicBezTo>
                  <a:pt x="14795" y="1857"/>
                  <a:pt x="14757" y="3232"/>
                  <a:pt x="14845" y="5139"/>
                </a:cubicBezTo>
                <a:cubicBezTo>
                  <a:pt x="14922" y="6793"/>
                  <a:pt x="15087" y="7985"/>
                  <a:pt x="15206" y="7765"/>
                </a:cubicBezTo>
                <a:cubicBezTo>
                  <a:pt x="15237" y="7706"/>
                  <a:pt x="15327" y="7864"/>
                  <a:pt x="15401" y="8109"/>
                </a:cubicBezTo>
                <a:cubicBezTo>
                  <a:pt x="15475" y="8354"/>
                  <a:pt x="15562" y="8505"/>
                  <a:pt x="15596" y="8441"/>
                </a:cubicBezTo>
                <a:cubicBezTo>
                  <a:pt x="15630" y="8378"/>
                  <a:pt x="15716" y="8597"/>
                  <a:pt x="15788" y="8926"/>
                </a:cubicBezTo>
                <a:cubicBezTo>
                  <a:pt x="15909" y="9480"/>
                  <a:pt x="15912" y="9586"/>
                  <a:pt x="15800" y="10252"/>
                </a:cubicBezTo>
                <a:cubicBezTo>
                  <a:pt x="15683" y="10940"/>
                  <a:pt x="15546" y="12597"/>
                  <a:pt x="15575" y="12980"/>
                </a:cubicBezTo>
                <a:cubicBezTo>
                  <a:pt x="15583" y="13079"/>
                  <a:pt x="15552" y="13363"/>
                  <a:pt x="15507" y="13618"/>
                </a:cubicBezTo>
                <a:cubicBezTo>
                  <a:pt x="15442" y="13981"/>
                  <a:pt x="15358" y="14068"/>
                  <a:pt x="15108" y="14039"/>
                </a:cubicBezTo>
                <a:cubicBezTo>
                  <a:pt x="14621" y="13982"/>
                  <a:pt x="14612" y="14000"/>
                  <a:pt x="14586" y="14791"/>
                </a:cubicBezTo>
                <a:lnTo>
                  <a:pt x="14564" y="15530"/>
                </a:lnTo>
                <a:lnTo>
                  <a:pt x="13766" y="15530"/>
                </a:lnTo>
                <a:lnTo>
                  <a:pt x="12963" y="15530"/>
                </a:lnTo>
                <a:lnTo>
                  <a:pt x="12938" y="14791"/>
                </a:lnTo>
                <a:lnTo>
                  <a:pt x="12916" y="14051"/>
                </a:lnTo>
                <a:lnTo>
                  <a:pt x="12407" y="14051"/>
                </a:lnTo>
                <a:cubicBezTo>
                  <a:pt x="11868" y="14051"/>
                  <a:pt x="11529" y="13618"/>
                  <a:pt x="11604" y="13031"/>
                </a:cubicBezTo>
                <a:cubicBezTo>
                  <a:pt x="11626" y="12858"/>
                  <a:pt x="11590" y="12412"/>
                  <a:pt x="11523" y="12024"/>
                </a:cubicBezTo>
                <a:cubicBezTo>
                  <a:pt x="11424" y="11448"/>
                  <a:pt x="11353" y="11310"/>
                  <a:pt x="11145" y="11310"/>
                </a:cubicBezTo>
                <a:cubicBezTo>
                  <a:pt x="10722" y="11310"/>
                  <a:pt x="10684" y="10848"/>
                  <a:pt x="11009" y="9729"/>
                </a:cubicBezTo>
                <a:cubicBezTo>
                  <a:pt x="11164" y="9193"/>
                  <a:pt x="11408" y="8610"/>
                  <a:pt x="11553" y="8428"/>
                </a:cubicBezTo>
                <a:cubicBezTo>
                  <a:pt x="11803" y="8114"/>
                  <a:pt x="11825" y="8125"/>
                  <a:pt x="11952" y="8620"/>
                </a:cubicBezTo>
                <a:cubicBezTo>
                  <a:pt x="12026" y="8907"/>
                  <a:pt x="12087" y="9227"/>
                  <a:pt x="12088" y="9334"/>
                </a:cubicBezTo>
                <a:cubicBezTo>
                  <a:pt x="12089" y="9440"/>
                  <a:pt x="12144" y="9875"/>
                  <a:pt x="12211" y="10303"/>
                </a:cubicBezTo>
                <a:cubicBezTo>
                  <a:pt x="12327" y="11038"/>
                  <a:pt x="12359" y="11083"/>
                  <a:pt x="12729" y="11080"/>
                </a:cubicBezTo>
                <a:cubicBezTo>
                  <a:pt x="13329" y="11074"/>
                  <a:pt x="13425" y="10653"/>
                  <a:pt x="13052" y="9691"/>
                </a:cubicBezTo>
                <a:cubicBezTo>
                  <a:pt x="12840" y="9143"/>
                  <a:pt x="12839" y="9076"/>
                  <a:pt x="12819" y="6388"/>
                </a:cubicBezTo>
                <a:cubicBezTo>
                  <a:pt x="12804" y="4474"/>
                  <a:pt x="12757" y="3408"/>
                  <a:pt x="12670" y="2818"/>
                </a:cubicBezTo>
                <a:cubicBezTo>
                  <a:pt x="12538" y="1924"/>
                  <a:pt x="12587" y="1972"/>
                  <a:pt x="11629" y="1632"/>
                </a:cubicBezTo>
                <a:cubicBezTo>
                  <a:pt x="11460" y="1571"/>
                  <a:pt x="11258" y="1710"/>
                  <a:pt x="11064" y="2002"/>
                </a:cubicBezTo>
                <a:cubicBezTo>
                  <a:pt x="10696" y="2560"/>
                  <a:pt x="10408" y="3207"/>
                  <a:pt x="10461" y="3366"/>
                </a:cubicBezTo>
                <a:cubicBezTo>
                  <a:pt x="10482" y="3430"/>
                  <a:pt x="10462" y="3938"/>
                  <a:pt x="10419" y="4488"/>
                </a:cubicBezTo>
                <a:cubicBezTo>
                  <a:pt x="10377" y="5037"/>
                  <a:pt x="10327" y="6199"/>
                  <a:pt x="10308" y="7077"/>
                </a:cubicBezTo>
                <a:cubicBezTo>
                  <a:pt x="10278" y="8460"/>
                  <a:pt x="10251" y="8741"/>
                  <a:pt x="10079" y="9155"/>
                </a:cubicBezTo>
                <a:cubicBezTo>
                  <a:pt x="9922" y="9529"/>
                  <a:pt x="9882" y="9783"/>
                  <a:pt x="9913" y="10290"/>
                </a:cubicBezTo>
                <a:cubicBezTo>
                  <a:pt x="9965" y="11162"/>
                  <a:pt x="10077" y="11425"/>
                  <a:pt x="10364" y="11425"/>
                </a:cubicBezTo>
                <a:cubicBezTo>
                  <a:pt x="10594" y="11425"/>
                  <a:pt x="10601" y="11472"/>
                  <a:pt x="10610" y="12343"/>
                </a:cubicBezTo>
                <a:cubicBezTo>
                  <a:pt x="10623" y="13677"/>
                  <a:pt x="10742" y="14205"/>
                  <a:pt x="11035" y="14230"/>
                </a:cubicBezTo>
                <a:cubicBezTo>
                  <a:pt x="11170" y="14241"/>
                  <a:pt x="11339" y="14163"/>
                  <a:pt x="11409" y="14051"/>
                </a:cubicBezTo>
                <a:cubicBezTo>
                  <a:pt x="11559" y="13810"/>
                  <a:pt x="11710" y="14178"/>
                  <a:pt x="11710" y="14778"/>
                </a:cubicBezTo>
                <a:cubicBezTo>
                  <a:pt x="11710" y="15456"/>
                  <a:pt x="11444" y="15663"/>
                  <a:pt x="10703" y="15594"/>
                </a:cubicBezTo>
                <a:cubicBezTo>
                  <a:pt x="10061" y="15534"/>
                  <a:pt x="9993" y="15494"/>
                  <a:pt x="9926" y="15033"/>
                </a:cubicBezTo>
                <a:cubicBezTo>
                  <a:pt x="9861" y="14591"/>
                  <a:pt x="9783" y="14517"/>
                  <a:pt x="9315" y="14459"/>
                </a:cubicBezTo>
                <a:lnTo>
                  <a:pt x="8779" y="14383"/>
                </a:lnTo>
                <a:lnTo>
                  <a:pt x="8771" y="13478"/>
                </a:lnTo>
                <a:cubicBezTo>
                  <a:pt x="8766" y="12975"/>
                  <a:pt x="8755" y="12100"/>
                  <a:pt x="8750" y="11527"/>
                </a:cubicBezTo>
                <a:cubicBezTo>
                  <a:pt x="8744" y="10810"/>
                  <a:pt x="8691" y="10315"/>
                  <a:pt x="8580" y="9958"/>
                </a:cubicBezTo>
                <a:cubicBezTo>
                  <a:pt x="8435" y="9491"/>
                  <a:pt x="8363" y="9447"/>
                  <a:pt x="7841" y="9512"/>
                </a:cubicBezTo>
                <a:cubicBezTo>
                  <a:pt x="7317" y="9576"/>
                  <a:pt x="7243" y="9653"/>
                  <a:pt x="7085" y="10213"/>
                </a:cubicBezTo>
                <a:cubicBezTo>
                  <a:pt x="6878" y="10948"/>
                  <a:pt x="6823" y="11483"/>
                  <a:pt x="6804" y="13019"/>
                </a:cubicBezTo>
                <a:lnTo>
                  <a:pt x="6792" y="14166"/>
                </a:lnTo>
                <a:lnTo>
                  <a:pt x="6248" y="14179"/>
                </a:lnTo>
                <a:cubicBezTo>
                  <a:pt x="5685" y="14201"/>
                  <a:pt x="5453" y="14501"/>
                  <a:pt x="5488" y="15161"/>
                </a:cubicBezTo>
                <a:cubicBezTo>
                  <a:pt x="5506" y="15480"/>
                  <a:pt x="5407" y="15530"/>
                  <a:pt x="4749" y="15530"/>
                </a:cubicBezTo>
                <a:cubicBezTo>
                  <a:pt x="4033" y="15530"/>
                  <a:pt x="3982" y="15503"/>
                  <a:pt x="3912" y="15020"/>
                </a:cubicBezTo>
                <a:cubicBezTo>
                  <a:pt x="3846" y="14569"/>
                  <a:pt x="3781" y="14513"/>
                  <a:pt x="3381" y="14510"/>
                </a:cubicBezTo>
                <a:cubicBezTo>
                  <a:pt x="2736" y="14505"/>
                  <a:pt x="2706" y="14392"/>
                  <a:pt x="2689" y="12317"/>
                </a:cubicBezTo>
                <a:cubicBezTo>
                  <a:pt x="2669" y="10041"/>
                  <a:pt x="2524" y="9530"/>
                  <a:pt x="1882" y="9448"/>
                </a:cubicBezTo>
                <a:cubicBezTo>
                  <a:pt x="1614" y="9414"/>
                  <a:pt x="1403" y="9506"/>
                  <a:pt x="1329" y="9691"/>
                </a:cubicBezTo>
                <a:cubicBezTo>
                  <a:pt x="1264" y="9854"/>
                  <a:pt x="1211" y="9924"/>
                  <a:pt x="1211" y="9831"/>
                </a:cubicBezTo>
                <a:cubicBezTo>
                  <a:pt x="1211" y="9737"/>
                  <a:pt x="1165" y="9767"/>
                  <a:pt x="1109" y="9907"/>
                </a:cubicBezTo>
                <a:cubicBezTo>
                  <a:pt x="1053" y="10047"/>
                  <a:pt x="983" y="10091"/>
                  <a:pt x="956" y="10009"/>
                </a:cubicBezTo>
                <a:cubicBezTo>
                  <a:pt x="928" y="9926"/>
                  <a:pt x="903" y="10010"/>
                  <a:pt x="896" y="10188"/>
                </a:cubicBezTo>
                <a:cubicBezTo>
                  <a:pt x="871" y="10891"/>
                  <a:pt x="864" y="10974"/>
                  <a:pt x="807" y="11246"/>
                </a:cubicBezTo>
                <a:cubicBezTo>
                  <a:pt x="775" y="11400"/>
                  <a:pt x="748" y="12115"/>
                  <a:pt x="743" y="12840"/>
                </a:cubicBezTo>
                <a:cubicBezTo>
                  <a:pt x="737" y="13977"/>
                  <a:pt x="702" y="14265"/>
                  <a:pt x="501" y="14906"/>
                </a:cubicBezTo>
                <a:cubicBezTo>
                  <a:pt x="374" y="15315"/>
                  <a:pt x="206" y="15645"/>
                  <a:pt x="132" y="15645"/>
                </a:cubicBezTo>
                <a:cubicBezTo>
                  <a:pt x="9" y="15645"/>
                  <a:pt x="-2" y="15910"/>
                  <a:pt x="0" y="18387"/>
                </a:cubicBezTo>
                <a:lnTo>
                  <a:pt x="4" y="21128"/>
                </a:lnTo>
                <a:lnTo>
                  <a:pt x="1712" y="21128"/>
                </a:lnTo>
                <a:cubicBezTo>
                  <a:pt x="3285" y="21128"/>
                  <a:pt x="3417" y="21101"/>
                  <a:pt x="3423" y="20733"/>
                </a:cubicBezTo>
                <a:cubicBezTo>
                  <a:pt x="3427" y="20513"/>
                  <a:pt x="3439" y="20026"/>
                  <a:pt x="3445" y="19649"/>
                </a:cubicBezTo>
                <a:cubicBezTo>
                  <a:pt x="3463" y="18635"/>
                  <a:pt x="3548" y="18387"/>
                  <a:pt x="3886" y="18387"/>
                </a:cubicBezTo>
                <a:cubicBezTo>
                  <a:pt x="4383" y="18387"/>
                  <a:pt x="4485" y="18672"/>
                  <a:pt x="4485" y="20070"/>
                </a:cubicBezTo>
                <a:cubicBezTo>
                  <a:pt x="4485" y="20735"/>
                  <a:pt x="4494" y="21331"/>
                  <a:pt x="4511" y="21383"/>
                </a:cubicBezTo>
                <a:cubicBezTo>
                  <a:pt x="4584" y="21600"/>
                  <a:pt x="8287" y="21463"/>
                  <a:pt x="8295" y="21243"/>
                </a:cubicBezTo>
                <a:cubicBezTo>
                  <a:pt x="8300" y="21118"/>
                  <a:pt x="8307" y="20566"/>
                  <a:pt x="8312" y="20006"/>
                </a:cubicBezTo>
                <a:cubicBezTo>
                  <a:pt x="8321" y="19167"/>
                  <a:pt x="8357" y="18918"/>
                  <a:pt x="8520" y="18642"/>
                </a:cubicBezTo>
                <a:cubicBezTo>
                  <a:pt x="8761" y="18232"/>
                  <a:pt x="9034" y="18455"/>
                  <a:pt x="8898" y="18948"/>
                </a:cubicBezTo>
                <a:cubicBezTo>
                  <a:pt x="8849" y="19125"/>
                  <a:pt x="8818" y="19742"/>
                  <a:pt x="8830" y="20325"/>
                </a:cubicBezTo>
                <a:lnTo>
                  <a:pt x="8856" y="21383"/>
                </a:lnTo>
                <a:lnTo>
                  <a:pt x="10551" y="21383"/>
                </a:lnTo>
                <a:cubicBezTo>
                  <a:pt x="11482" y="21379"/>
                  <a:pt x="12347" y="21361"/>
                  <a:pt x="12475" y="21358"/>
                </a:cubicBezTo>
                <a:lnTo>
                  <a:pt x="12712" y="21358"/>
                </a:lnTo>
                <a:lnTo>
                  <a:pt x="12691" y="19929"/>
                </a:lnTo>
                <a:lnTo>
                  <a:pt x="12670" y="18501"/>
                </a:lnTo>
                <a:lnTo>
                  <a:pt x="13192" y="18501"/>
                </a:lnTo>
                <a:lnTo>
                  <a:pt x="13715" y="18501"/>
                </a:lnTo>
                <a:lnTo>
                  <a:pt x="13698" y="19980"/>
                </a:lnTo>
                <a:lnTo>
                  <a:pt x="13677" y="21472"/>
                </a:lnTo>
                <a:lnTo>
                  <a:pt x="15376" y="21421"/>
                </a:lnTo>
                <a:lnTo>
                  <a:pt x="17070" y="21358"/>
                </a:lnTo>
                <a:lnTo>
                  <a:pt x="17113" y="20503"/>
                </a:lnTo>
                <a:cubicBezTo>
                  <a:pt x="17136" y="20030"/>
                  <a:pt x="17129" y="19413"/>
                  <a:pt x="17096" y="19126"/>
                </a:cubicBezTo>
                <a:cubicBezTo>
                  <a:pt x="17027" y="18518"/>
                  <a:pt x="17133" y="18311"/>
                  <a:pt x="17465" y="18425"/>
                </a:cubicBezTo>
                <a:cubicBezTo>
                  <a:pt x="17591" y="18468"/>
                  <a:pt x="17673" y="18624"/>
                  <a:pt x="17661" y="18795"/>
                </a:cubicBezTo>
                <a:cubicBezTo>
                  <a:pt x="17639" y="19116"/>
                  <a:pt x="17621" y="20878"/>
                  <a:pt x="17635" y="21243"/>
                </a:cubicBezTo>
                <a:cubicBezTo>
                  <a:pt x="17641" y="21389"/>
                  <a:pt x="18357" y="21472"/>
                  <a:pt x="19619" y="21472"/>
                </a:cubicBezTo>
                <a:lnTo>
                  <a:pt x="21598" y="21472"/>
                </a:lnTo>
                <a:lnTo>
                  <a:pt x="21598" y="18667"/>
                </a:lnTo>
                <a:cubicBezTo>
                  <a:pt x="21598" y="16629"/>
                  <a:pt x="21574" y="15834"/>
                  <a:pt x="21505" y="15760"/>
                </a:cubicBezTo>
                <a:cubicBezTo>
                  <a:pt x="21452" y="15704"/>
                  <a:pt x="20845" y="15629"/>
                  <a:pt x="20158" y="15594"/>
                </a:cubicBezTo>
                <a:lnTo>
                  <a:pt x="18914" y="15530"/>
                </a:lnTo>
                <a:lnTo>
                  <a:pt x="18897" y="14561"/>
                </a:lnTo>
                <a:cubicBezTo>
                  <a:pt x="18880" y="13435"/>
                  <a:pt x="18784" y="13034"/>
                  <a:pt x="18400" y="12445"/>
                </a:cubicBezTo>
                <a:cubicBezTo>
                  <a:pt x="18054" y="11916"/>
                  <a:pt x="17987" y="11454"/>
                  <a:pt x="18149" y="10711"/>
                </a:cubicBezTo>
                <a:cubicBezTo>
                  <a:pt x="18267" y="10167"/>
                  <a:pt x="18706" y="9316"/>
                  <a:pt x="18706" y="9627"/>
                </a:cubicBezTo>
                <a:cubicBezTo>
                  <a:pt x="18706" y="9708"/>
                  <a:pt x="18751" y="9666"/>
                  <a:pt x="18803" y="9538"/>
                </a:cubicBezTo>
                <a:cubicBezTo>
                  <a:pt x="18855" y="9409"/>
                  <a:pt x="19167" y="9167"/>
                  <a:pt x="19496" y="9002"/>
                </a:cubicBezTo>
                <a:cubicBezTo>
                  <a:pt x="19962" y="8769"/>
                  <a:pt x="20145" y="8561"/>
                  <a:pt x="20320" y="8071"/>
                </a:cubicBezTo>
                <a:cubicBezTo>
                  <a:pt x="20512" y="7532"/>
                  <a:pt x="20542" y="7331"/>
                  <a:pt x="20498" y="6694"/>
                </a:cubicBezTo>
                <a:cubicBezTo>
                  <a:pt x="20439" y="5852"/>
                  <a:pt x="20285" y="5346"/>
                  <a:pt x="19980" y="4960"/>
                </a:cubicBezTo>
                <a:cubicBezTo>
                  <a:pt x="19788" y="4717"/>
                  <a:pt x="19764" y="4746"/>
                  <a:pt x="19661" y="5343"/>
                </a:cubicBezTo>
                <a:cubicBezTo>
                  <a:pt x="19599" y="5701"/>
                  <a:pt x="19563" y="6043"/>
                  <a:pt x="19580" y="6095"/>
                </a:cubicBezTo>
                <a:cubicBezTo>
                  <a:pt x="19598" y="6148"/>
                  <a:pt x="19536" y="6488"/>
                  <a:pt x="19440" y="6847"/>
                </a:cubicBezTo>
                <a:cubicBezTo>
                  <a:pt x="19276" y="7465"/>
                  <a:pt x="19257" y="7470"/>
                  <a:pt x="19045" y="7166"/>
                </a:cubicBezTo>
                <a:cubicBezTo>
                  <a:pt x="18923" y="6989"/>
                  <a:pt x="18819" y="6754"/>
                  <a:pt x="18816" y="6630"/>
                </a:cubicBezTo>
                <a:cubicBezTo>
                  <a:pt x="18813" y="6506"/>
                  <a:pt x="18777" y="5778"/>
                  <a:pt x="18740" y="5024"/>
                </a:cubicBezTo>
                <a:cubicBezTo>
                  <a:pt x="18704" y="4270"/>
                  <a:pt x="18674" y="3573"/>
                  <a:pt x="18672" y="3468"/>
                </a:cubicBezTo>
                <a:cubicBezTo>
                  <a:pt x="18665" y="3124"/>
                  <a:pt x="18241" y="1987"/>
                  <a:pt x="17983" y="1619"/>
                </a:cubicBezTo>
                <a:cubicBezTo>
                  <a:pt x="17766" y="1310"/>
                  <a:pt x="17304" y="968"/>
                  <a:pt x="17049" y="893"/>
                </a:cubicBezTo>
                <a:close/>
                <a:moveTo>
                  <a:pt x="13927" y="1505"/>
                </a:moveTo>
                <a:cubicBezTo>
                  <a:pt x="13802" y="1490"/>
                  <a:pt x="13670" y="1595"/>
                  <a:pt x="13562" y="1823"/>
                </a:cubicBezTo>
                <a:cubicBezTo>
                  <a:pt x="13446" y="2067"/>
                  <a:pt x="13407" y="2386"/>
                  <a:pt x="13413" y="3022"/>
                </a:cubicBezTo>
                <a:cubicBezTo>
                  <a:pt x="13419" y="3770"/>
                  <a:pt x="13456" y="3948"/>
                  <a:pt x="13681" y="4284"/>
                </a:cubicBezTo>
                <a:cubicBezTo>
                  <a:pt x="13946" y="4681"/>
                  <a:pt x="14002" y="4647"/>
                  <a:pt x="14237" y="4042"/>
                </a:cubicBezTo>
                <a:cubicBezTo>
                  <a:pt x="14405" y="3609"/>
                  <a:pt x="14411" y="2460"/>
                  <a:pt x="14246" y="1913"/>
                </a:cubicBezTo>
                <a:cubicBezTo>
                  <a:pt x="14170" y="1662"/>
                  <a:pt x="14052" y="1521"/>
                  <a:pt x="13927" y="1505"/>
                </a:cubicBezTo>
                <a:close/>
                <a:moveTo>
                  <a:pt x="7034" y="2384"/>
                </a:moveTo>
                <a:cubicBezTo>
                  <a:pt x="6742" y="2469"/>
                  <a:pt x="6554" y="3157"/>
                  <a:pt x="6596" y="4016"/>
                </a:cubicBezTo>
                <a:cubicBezTo>
                  <a:pt x="6634" y="4786"/>
                  <a:pt x="6732" y="5071"/>
                  <a:pt x="6995" y="5190"/>
                </a:cubicBezTo>
                <a:cubicBezTo>
                  <a:pt x="7099" y="5237"/>
                  <a:pt x="7288" y="5110"/>
                  <a:pt x="7416" y="4922"/>
                </a:cubicBezTo>
                <a:cubicBezTo>
                  <a:pt x="7615" y="4627"/>
                  <a:pt x="7646" y="4481"/>
                  <a:pt x="7628" y="3812"/>
                </a:cubicBezTo>
                <a:cubicBezTo>
                  <a:pt x="7603" y="2868"/>
                  <a:pt x="7362" y="2289"/>
                  <a:pt x="7034" y="2384"/>
                </a:cubicBezTo>
                <a:close/>
                <a:moveTo>
                  <a:pt x="4842" y="5126"/>
                </a:moveTo>
                <a:cubicBezTo>
                  <a:pt x="4445" y="5093"/>
                  <a:pt x="4303" y="5176"/>
                  <a:pt x="4124" y="5559"/>
                </a:cubicBezTo>
                <a:cubicBezTo>
                  <a:pt x="3766" y="6324"/>
                  <a:pt x="3716" y="6609"/>
                  <a:pt x="3695" y="8160"/>
                </a:cubicBezTo>
                <a:cubicBezTo>
                  <a:pt x="3681" y="9269"/>
                  <a:pt x="3640" y="9792"/>
                  <a:pt x="3513" y="10277"/>
                </a:cubicBezTo>
                <a:cubicBezTo>
                  <a:pt x="3313" y="11040"/>
                  <a:pt x="3306" y="11160"/>
                  <a:pt x="3462" y="11629"/>
                </a:cubicBezTo>
                <a:cubicBezTo>
                  <a:pt x="3657" y="12214"/>
                  <a:pt x="3855" y="12058"/>
                  <a:pt x="4188" y="11029"/>
                </a:cubicBezTo>
                <a:cubicBezTo>
                  <a:pt x="4360" y="10495"/>
                  <a:pt x="4529" y="10048"/>
                  <a:pt x="4562" y="10048"/>
                </a:cubicBezTo>
                <a:cubicBezTo>
                  <a:pt x="4595" y="10048"/>
                  <a:pt x="4646" y="9985"/>
                  <a:pt x="4676" y="9895"/>
                </a:cubicBezTo>
                <a:cubicBezTo>
                  <a:pt x="4753" y="9665"/>
                  <a:pt x="5016" y="10129"/>
                  <a:pt x="5016" y="10494"/>
                </a:cubicBezTo>
                <a:cubicBezTo>
                  <a:pt x="5016" y="10661"/>
                  <a:pt x="5102" y="11046"/>
                  <a:pt x="5207" y="11361"/>
                </a:cubicBezTo>
                <a:cubicBezTo>
                  <a:pt x="5363" y="11828"/>
                  <a:pt x="5441" y="11906"/>
                  <a:pt x="5641" y="11782"/>
                </a:cubicBezTo>
                <a:cubicBezTo>
                  <a:pt x="5933" y="11603"/>
                  <a:pt x="6003" y="11019"/>
                  <a:pt x="5806" y="10366"/>
                </a:cubicBezTo>
                <a:cubicBezTo>
                  <a:pt x="5658" y="9874"/>
                  <a:pt x="5565" y="6878"/>
                  <a:pt x="5692" y="6643"/>
                </a:cubicBezTo>
                <a:cubicBezTo>
                  <a:pt x="5729" y="6574"/>
                  <a:pt x="5667" y="6212"/>
                  <a:pt x="5551" y="5840"/>
                </a:cubicBezTo>
                <a:cubicBezTo>
                  <a:pt x="5363" y="5235"/>
                  <a:pt x="5286" y="5162"/>
                  <a:pt x="4842" y="5126"/>
                </a:cubicBezTo>
                <a:close/>
                <a:moveTo>
                  <a:pt x="14004" y="8581"/>
                </a:moveTo>
                <a:cubicBezTo>
                  <a:pt x="13733" y="8561"/>
                  <a:pt x="13451" y="8848"/>
                  <a:pt x="13558" y="9168"/>
                </a:cubicBezTo>
                <a:cubicBezTo>
                  <a:pt x="13588" y="9259"/>
                  <a:pt x="13558" y="9504"/>
                  <a:pt x="13494" y="9716"/>
                </a:cubicBezTo>
                <a:cubicBezTo>
                  <a:pt x="13388" y="10068"/>
                  <a:pt x="13398" y="10174"/>
                  <a:pt x="13600" y="10825"/>
                </a:cubicBezTo>
                <a:cubicBezTo>
                  <a:pt x="13723" y="11220"/>
                  <a:pt x="13875" y="11539"/>
                  <a:pt x="13940" y="11539"/>
                </a:cubicBezTo>
                <a:cubicBezTo>
                  <a:pt x="14166" y="11539"/>
                  <a:pt x="14440" y="11017"/>
                  <a:pt x="14484" y="10494"/>
                </a:cubicBezTo>
                <a:cubicBezTo>
                  <a:pt x="14540" y="9824"/>
                  <a:pt x="14422" y="8897"/>
                  <a:pt x="14259" y="8709"/>
                </a:cubicBezTo>
                <a:cubicBezTo>
                  <a:pt x="14186" y="8626"/>
                  <a:pt x="14095" y="8587"/>
                  <a:pt x="14004" y="8581"/>
                </a:cubicBezTo>
                <a:close/>
              </a:path>
            </a:pathLst>
          </a:custGeom>
          <a:ln w="12700">
            <a:miter lim="400000"/>
          </a:ln>
        </p:spPr>
      </p:pic>
      <p:pic>
        <p:nvPicPr>
          <p:cNvPr id="234" name="Captura de pantalla 2024-03-07 a las 13.42.49.png" descr="Captura de pantalla 2024-03-07 a las 13.42.49.png"/>
          <p:cNvPicPr>
            <a:picLocks noChangeAspect="1"/>
          </p:cNvPicPr>
          <p:nvPr/>
        </p:nvPicPr>
        <p:blipFill>
          <a:blip r:embed="rId6"/>
          <a:srcRect l="12973" t="27173" r="14022" b="14197"/>
          <a:stretch>
            <a:fillRect/>
          </a:stretch>
        </p:blipFill>
        <p:spPr>
          <a:xfrm>
            <a:off x="3204927" y="4509134"/>
            <a:ext cx="215401" cy="159148"/>
          </a:xfrm>
          <a:custGeom>
            <a:avLst/>
            <a:gdLst/>
            <a:ahLst/>
            <a:cxnLst>
              <a:cxn ang="0">
                <a:pos x="wd2" y="hd2"/>
              </a:cxn>
              <a:cxn ang="5400000">
                <a:pos x="wd2" y="hd2"/>
              </a:cxn>
              <a:cxn ang="10800000">
                <a:pos x="wd2" y="hd2"/>
              </a:cxn>
              <a:cxn ang="16200000">
                <a:pos x="wd2" y="hd2"/>
              </a:cxn>
            </a:cxnLst>
            <a:rect l="0" t="0" r="r" b="b"/>
            <a:pathLst>
              <a:path w="20651" h="21595" extrusionOk="0">
                <a:moveTo>
                  <a:pt x="5507" y="0"/>
                </a:moveTo>
                <a:cubicBezTo>
                  <a:pt x="3747" y="0"/>
                  <a:pt x="2801" y="567"/>
                  <a:pt x="1664" y="2262"/>
                </a:cubicBezTo>
                <a:cubicBezTo>
                  <a:pt x="-943" y="6147"/>
                  <a:pt x="-401" y="13699"/>
                  <a:pt x="2692" y="16264"/>
                </a:cubicBezTo>
                <a:cubicBezTo>
                  <a:pt x="3365" y="16822"/>
                  <a:pt x="4407" y="17372"/>
                  <a:pt x="4975" y="17502"/>
                </a:cubicBezTo>
                <a:cubicBezTo>
                  <a:pt x="5613" y="17649"/>
                  <a:pt x="6155" y="18061"/>
                  <a:pt x="6421" y="18633"/>
                </a:cubicBezTo>
                <a:cubicBezTo>
                  <a:pt x="6656" y="19142"/>
                  <a:pt x="7490" y="20011"/>
                  <a:pt x="8285" y="20572"/>
                </a:cubicBezTo>
                <a:cubicBezTo>
                  <a:pt x="9080" y="21133"/>
                  <a:pt x="10205" y="21600"/>
                  <a:pt x="10758" y="21595"/>
                </a:cubicBezTo>
                <a:cubicBezTo>
                  <a:pt x="12071" y="21584"/>
                  <a:pt x="13798" y="20457"/>
                  <a:pt x="14829" y="18902"/>
                </a:cubicBezTo>
                <a:cubicBezTo>
                  <a:pt x="15284" y="18219"/>
                  <a:pt x="16099" y="17435"/>
                  <a:pt x="16656" y="17179"/>
                </a:cubicBezTo>
                <a:cubicBezTo>
                  <a:pt x="19198" y="16013"/>
                  <a:pt x="20646" y="12887"/>
                  <a:pt x="20651" y="8563"/>
                </a:cubicBezTo>
                <a:cubicBezTo>
                  <a:pt x="20657" y="3395"/>
                  <a:pt x="18480" y="0"/>
                  <a:pt x="15172" y="0"/>
                </a:cubicBezTo>
                <a:cubicBezTo>
                  <a:pt x="13321" y="0"/>
                  <a:pt x="12699" y="360"/>
                  <a:pt x="11291" y="2262"/>
                </a:cubicBezTo>
                <a:lnTo>
                  <a:pt x="10302" y="3608"/>
                </a:lnTo>
                <a:lnTo>
                  <a:pt x="9465" y="2370"/>
                </a:lnTo>
                <a:cubicBezTo>
                  <a:pt x="8255" y="570"/>
                  <a:pt x="7294" y="0"/>
                  <a:pt x="5507" y="0"/>
                </a:cubicBezTo>
                <a:close/>
              </a:path>
            </a:pathLst>
          </a:custGeom>
          <a:ln w="12700">
            <a:miter lim="400000"/>
          </a:ln>
        </p:spPr>
      </p:pic>
      <p:pic>
        <p:nvPicPr>
          <p:cNvPr id="235" name="Captura de pantalla 2024-03-07 a las 13.42.49.png" descr="Captura de pantalla 2024-03-07 a las 13.42.49.png"/>
          <p:cNvPicPr>
            <a:picLocks noChangeAspect="1"/>
          </p:cNvPicPr>
          <p:nvPr/>
        </p:nvPicPr>
        <p:blipFill>
          <a:blip r:embed="rId6"/>
          <a:srcRect l="12973" t="27173" r="14022" b="14197"/>
          <a:stretch>
            <a:fillRect/>
          </a:stretch>
        </p:blipFill>
        <p:spPr>
          <a:xfrm>
            <a:off x="3632719" y="4463054"/>
            <a:ext cx="215401" cy="159148"/>
          </a:xfrm>
          <a:custGeom>
            <a:avLst/>
            <a:gdLst/>
            <a:ahLst/>
            <a:cxnLst>
              <a:cxn ang="0">
                <a:pos x="wd2" y="hd2"/>
              </a:cxn>
              <a:cxn ang="5400000">
                <a:pos x="wd2" y="hd2"/>
              </a:cxn>
              <a:cxn ang="10800000">
                <a:pos x="wd2" y="hd2"/>
              </a:cxn>
              <a:cxn ang="16200000">
                <a:pos x="wd2" y="hd2"/>
              </a:cxn>
            </a:cxnLst>
            <a:rect l="0" t="0" r="r" b="b"/>
            <a:pathLst>
              <a:path w="20651" h="21595" extrusionOk="0">
                <a:moveTo>
                  <a:pt x="5507" y="0"/>
                </a:moveTo>
                <a:cubicBezTo>
                  <a:pt x="3747" y="0"/>
                  <a:pt x="2801" y="567"/>
                  <a:pt x="1664" y="2262"/>
                </a:cubicBezTo>
                <a:cubicBezTo>
                  <a:pt x="-943" y="6147"/>
                  <a:pt x="-401" y="13699"/>
                  <a:pt x="2692" y="16264"/>
                </a:cubicBezTo>
                <a:cubicBezTo>
                  <a:pt x="3365" y="16822"/>
                  <a:pt x="4407" y="17372"/>
                  <a:pt x="4975" y="17502"/>
                </a:cubicBezTo>
                <a:cubicBezTo>
                  <a:pt x="5613" y="17649"/>
                  <a:pt x="6155" y="18061"/>
                  <a:pt x="6421" y="18633"/>
                </a:cubicBezTo>
                <a:cubicBezTo>
                  <a:pt x="6656" y="19142"/>
                  <a:pt x="7490" y="20011"/>
                  <a:pt x="8285" y="20572"/>
                </a:cubicBezTo>
                <a:cubicBezTo>
                  <a:pt x="9080" y="21133"/>
                  <a:pt x="10205" y="21600"/>
                  <a:pt x="10758" y="21595"/>
                </a:cubicBezTo>
                <a:cubicBezTo>
                  <a:pt x="12071" y="21584"/>
                  <a:pt x="13798" y="20457"/>
                  <a:pt x="14829" y="18902"/>
                </a:cubicBezTo>
                <a:cubicBezTo>
                  <a:pt x="15284" y="18219"/>
                  <a:pt x="16099" y="17435"/>
                  <a:pt x="16656" y="17179"/>
                </a:cubicBezTo>
                <a:cubicBezTo>
                  <a:pt x="19198" y="16013"/>
                  <a:pt x="20646" y="12887"/>
                  <a:pt x="20651" y="8563"/>
                </a:cubicBezTo>
                <a:cubicBezTo>
                  <a:pt x="20657" y="3395"/>
                  <a:pt x="18480" y="0"/>
                  <a:pt x="15172" y="0"/>
                </a:cubicBezTo>
                <a:cubicBezTo>
                  <a:pt x="13321" y="0"/>
                  <a:pt x="12699" y="360"/>
                  <a:pt x="11291" y="2262"/>
                </a:cubicBezTo>
                <a:lnTo>
                  <a:pt x="10302" y="3608"/>
                </a:lnTo>
                <a:lnTo>
                  <a:pt x="9465" y="2370"/>
                </a:lnTo>
                <a:cubicBezTo>
                  <a:pt x="8255" y="570"/>
                  <a:pt x="7294" y="0"/>
                  <a:pt x="5507" y="0"/>
                </a:cubicBezTo>
                <a:close/>
              </a:path>
            </a:pathLst>
          </a:custGeom>
          <a:ln w="12700">
            <a:miter lim="400000"/>
          </a:ln>
        </p:spPr>
      </p:pic>
      <p:pic>
        <p:nvPicPr>
          <p:cNvPr id="236" name="Captura de pantalla 2024-03-07 a las 13.42.49.png" descr="Captura de pantalla 2024-03-07 a las 13.42.49.png"/>
          <p:cNvPicPr>
            <a:picLocks noChangeAspect="1"/>
          </p:cNvPicPr>
          <p:nvPr/>
        </p:nvPicPr>
        <p:blipFill>
          <a:blip r:embed="rId6"/>
          <a:srcRect l="12973" t="27173" r="14022" b="14197"/>
          <a:stretch>
            <a:fillRect/>
          </a:stretch>
        </p:blipFill>
        <p:spPr>
          <a:xfrm>
            <a:off x="3979756" y="4560000"/>
            <a:ext cx="215401" cy="159149"/>
          </a:xfrm>
          <a:custGeom>
            <a:avLst/>
            <a:gdLst/>
            <a:ahLst/>
            <a:cxnLst>
              <a:cxn ang="0">
                <a:pos x="wd2" y="hd2"/>
              </a:cxn>
              <a:cxn ang="5400000">
                <a:pos x="wd2" y="hd2"/>
              </a:cxn>
              <a:cxn ang="10800000">
                <a:pos x="wd2" y="hd2"/>
              </a:cxn>
              <a:cxn ang="16200000">
                <a:pos x="wd2" y="hd2"/>
              </a:cxn>
            </a:cxnLst>
            <a:rect l="0" t="0" r="r" b="b"/>
            <a:pathLst>
              <a:path w="20651" h="21595" extrusionOk="0">
                <a:moveTo>
                  <a:pt x="5507" y="0"/>
                </a:moveTo>
                <a:cubicBezTo>
                  <a:pt x="3747" y="0"/>
                  <a:pt x="2801" y="567"/>
                  <a:pt x="1664" y="2262"/>
                </a:cubicBezTo>
                <a:cubicBezTo>
                  <a:pt x="-943" y="6147"/>
                  <a:pt x="-401" y="13699"/>
                  <a:pt x="2692" y="16264"/>
                </a:cubicBezTo>
                <a:cubicBezTo>
                  <a:pt x="3365" y="16822"/>
                  <a:pt x="4407" y="17372"/>
                  <a:pt x="4975" y="17502"/>
                </a:cubicBezTo>
                <a:cubicBezTo>
                  <a:pt x="5613" y="17649"/>
                  <a:pt x="6155" y="18061"/>
                  <a:pt x="6421" y="18633"/>
                </a:cubicBezTo>
                <a:cubicBezTo>
                  <a:pt x="6656" y="19142"/>
                  <a:pt x="7490" y="20011"/>
                  <a:pt x="8285" y="20572"/>
                </a:cubicBezTo>
                <a:cubicBezTo>
                  <a:pt x="9080" y="21133"/>
                  <a:pt x="10205" y="21600"/>
                  <a:pt x="10758" y="21595"/>
                </a:cubicBezTo>
                <a:cubicBezTo>
                  <a:pt x="12071" y="21584"/>
                  <a:pt x="13798" y="20457"/>
                  <a:pt x="14829" y="18902"/>
                </a:cubicBezTo>
                <a:cubicBezTo>
                  <a:pt x="15284" y="18219"/>
                  <a:pt x="16099" y="17435"/>
                  <a:pt x="16656" y="17179"/>
                </a:cubicBezTo>
                <a:cubicBezTo>
                  <a:pt x="19198" y="16013"/>
                  <a:pt x="20646" y="12887"/>
                  <a:pt x="20651" y="8563"/>
                </a:cubicBezTo>
                <a:cubicBezTo>
                  <a:pt x="20657" y="3395"/>
                  <a:pt x="18480" y="0"/>
                  <a:pt x="15172" y="0"/>
                </a:cubicBezTo>
                <a:cubicBezTo>
                  <a:pt x="13321" y="0"/>
                  <a:pt x="12699" y="360"/>
                  <a:pt x="11291" y="2262"/>
                </a:cubicBezTo>
                <a:lnTo>
                  <a:pt x="10302" y="3608"/>
                </a:lnTo>
                <a:lnTo>
                  <a:pt x="9465" y="2370"/>
                </a:lnTo>
                <a:cubicBezTo>
                  <a:pt x="8255" y="570"/>
                  <a:pt x="7294" y="0"/>
                  <a:pt x="5507" y="0"/>
                </a:cubicBezTo>
                <a:close/>
              </a:path>
            </a:pathLst>
          </a:custGeom>
          <a:ln w="12700">
            <a:miter lim="400000"/>
          </a:ln>
        </p:spPr>
      </p:pic>
      <p:pic>
        <p:nvPicPr>
          <p:cNvPr id="237" name="Captura de pantalla 2024-03-07 a las 13.42.49.png" descr="Captura de pantalla 2024-03-07 a las 13.42.49.png"/>
          <p:cNvPicPr>
            <a:picLocks noChangeAspect="1"/>
          </p:cNvPicPr>
          <p:nvPr/>
        </p:nvPicPr>
        <p:blipFill>
          <a:blip r:embed="rId6"/>
          <a:srcRect l="12973" t="27173" r="14023" b="14197"/>
          <a:stretch>
            <a:fillRect/>
          </a:stretch>
        </p:blipFill>
        <p:spPr>
          <a:xfrm>
            <a:off x="4241240" y="4509134"/>
            <a:ext cx="215400" cy="159148"/>
          </a:xfrm>
          <a:custGeom>
            <a:avLst/>
            <a:gdLst/>
            <a:ahLst/>
            <a:cxnLst>
              <a:cxn ang="0">
                <a:pos x="wd2" y="hd2"/>
              </a:cxn>
              <a:cxn ang="5400000">
                <a:pos x="wd2" y="hd2"/>
              </a:cxn>
              <a:cxn ang="10800000">
                <a:pos x="wd2" y="hd2"/>
              </a:cxn>
              <a:cxn ang="16200000">
                <a:pos x="wd2" y="hd2"/>
              </a:cxn>
            </a:cxnLst>
            <a:rect l="0" t="0" r="r" b="b"/>
            <a:pathLst>
              <a:path w="20651" h="21595" extrusionOk="0">
                <a:moveTo>
                  <a:pt x="5507" y="0"/>
                </a:moveTo>
                <a:cubicBezTo>
                  <a:pt x="3747" y="0"/>
                  <a:pt x="2801" y="567"/>
                  <a:pt x="1664" y="2262"/>
                </a:cubicBezTo>
                <a:cubicBezTo>
                  <a:pt x="-943" y="6147"/>
                  <a:pt x="-401" y="13699"/>
                  <a:pt x="2692" y="16264"/>
                </a:cubicBezTo>
                <a:cubicBezTo>
                  <a:pt x="3365" y="16822"/>
                  <a:pt x="4407" y="17372"/>
                  <a:pt x="4975" y="17502"/>
                </a:cubicBezTo>
                <a:cubicBezTo>
                  <a:pt x="5613" y="17649"/>
                  <a:pt x="6155" y="18061"/>
                  <a:pt x="6421" y="18633"/>
                </a:cubicBezTo>
                <a:cubicBezTo>
                  <a:pt x="6656" y="19142"/>
                  <a:pt x="7490" y="20011"/>
                  <a:pt x="8285" y="20572"/>
                </a:cubicBezTo>
                <a:cubicBezTo>
                  <a:pt x="9080" y="21133"/>
                  <a:pt x="10205" y="21600"/>
                  <a:pt x="10758" y="21595"/>
                </a:cubicBezTo>
                <a:cubicBezTo>
                  <a:pt x="12071" y="21584"/>
                  <a:pt x="13798" y="20457"/>
                  <a:pt x="14829" y="18902"/>
                </a:cubicBezTo>
                <a:cubicBezTo>
                  <a:pt x="15284" y="18219"/>
                  <a:pt x="16099" y="17435"/>
                  <a:pt x="16656" y="17179"/>
                </a:cubicBezTo>
                <a:cubicBezTo>
                  <a:pt x="19198" y="16013"/>
                  <a:pt x="20646" y="12887"/>
                  <a:pt x="20651" y="8563"/>
                </a:cubicBezTo>
                <a:cubicBezTo>
                  <a:pt x="20657" y="3395"/>
                  <a:pt x="18480" y="0"/>
                  <a:pt x="15172" y="0"/>
                </a:cubicBezTo>
                <a:cubicBezTo>
                  <a:pt x="13321" y="0"/>
                  <a:pt x="12699" y="360"/>
                  <a:pt x="11291" y="2262"/>
                </a:cubicBezTo>
                <a:lnTo>
                  <a:pt x="10302" y="3608"/>
                </a:lnTo>
                <a:lnTo>
                  <a:pt x="9465" y="2370"/>
                </a:lnTo>
                <a:cubicBezTo>
                  <a:pt x="8255" y="570"/>
                  <a:pt x="7294" y="0"/>
                  <a:pt x="5507" y="0"/>
                </a:cubicBezTo>
                <a:close/>
              </a:path>
            </a:pathLst>
          </a:custGeom>
          <a:ln w="12700">
            <a:miter lim="400000"/>
          </a:ln>
        </p:spPr>
      </p:pic>
      <p:sp>
        <p:nvSpPr>
          <p:cNvPr id="238" name="Figura"/>
          <p:cNvSpPr/>
          <p:nvPr/>
        </p:nvSpPr>
        <p:spPr>
          <a:xfrm>
            <a:off x="3931145" y="4238373"/>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39" name="Figura"/>
          <p:cNvSpPr/>
          <p:nvPr/>
        </p:nvSpPr>
        <p:spPr>
          <a:xfrm>
            <a:off x="3997385" y="3780680"/>
            <a:ext cx="62037"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0" name="Figura"/>
          <p:cNvSpPr/>
          <p:nvPr/>
        </p:nvSpPr>
        <p:spPr>
          <a:xfrm>
            <a:off x="4128793" y="3721836"/>
            <a:ext cx="62038" cy="86022"/>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1" name="Figura"/>
          <p:cNvSpPr/>
          <p:nvPr/>
        </p:nvSpPr>
        <p:spPr>
          <a:xfrm>
            <a:off x="4206445" y="3558796"/>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2" name="Figura"/>
          <p:cNvSpPr/>
          <p:nvPr/>
        </p:nvSpPr>
        <p:spPr>
          <a:xfrm>
            <a:off x="4317855" y="3282769"/>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3" name="Figura"/>
          <p:cNvSpPr/>
          <p:nvPr/>
        </p:nvSpPr>
        <p:spPr>
          <a:xfrm>
            <a:off x="4331144" y="3780680"/>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4" name="Figura"/>
          <p:cNvSpPr/>
          <p:nvPr/>
        </p:nvSpPr>
        <p:spPr>
          <a:xfrm>
            <a:off x="4397383" y="3558796"/>
            <a:ext cx="62039"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5" name="Figura"/>
          <p:cNvSpPr/>
          <p:nvPr/>
        </p:nvSpPr>
        <p:spPr>
          <a:xfrm>
            <a:off x="4486448" y="3065820"/>
            <a:ext cx="62039"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6" name="Figura"/>
          <p:cNvSpPr/>
          <p:nvPr/>
        </p:nvSpPr>
        <p:spPr>
          <a:xfrm>
            <a:off x="4598338" y="2789683"/>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7" name="Figura"/>
          <p:cNvSpPr/>
          <p:nvPr/>
        </p:nvSpPr>
        <p:spPr>
          <a:xfrm>
            <a:off x="4687403" y="2572788"/>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8" name="Figura"/>
          <p:cNvSpPr/>
          <p:nvPr/>
        </p:nvSpPr>
        <p:spPr>
          <a:xfrm>
            <a:off x="4782174" y="2445014"/>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49" name="Figura"/>
          <p:cNvSpPr/>
          <p:nvPr/>
        </p:nvSpPr>
        <p:spPr>
          <a:xfrm>
            <a:off x="4928302" y="2220234"/>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0" name="Figura"/>
          <p:cNvSpPr/>
          <p:nvPr/>
        </p:nvSpPr>
        <p:spPr>
          <a:xfrm>
            <a:off x="5234205" y="2220234"/>
            <a:ext cx="62039"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1" name="Figura"/>
          <p:cNvSpPr/>
          <p:nvPr/>
        </p:nvSpPr>
        <p:spPr>
          <a:xfrm>
            <a:off x="5460221" y="1847091"/>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2" name="Figura"/>
          <p:cNvSpPr/>
          <p:nvPr/>
        </p:nvSpPr>
        <p:spPr>
          <a:xfrm>
            <a:off x="5860896" y="2641499"/>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3" name="Figura"/>
          <p:cNvSpPr/>
          <p:nvPr/>
        </p:nvSpPr>
        <p:spPr>
          <a:xfrm>
            <a:off x="6267277" y="3013952"/>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4" name="Figura"/>
          <p:cNvSpPr/>
          <p:nvPr/>
        </p:nvSpPr>
        <p:spPr>
          <a:xfrm>
            <a:off x="6267277" y="2874766"/>
            <a:ext cx="62038"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5" name="Figura"/>
          <p:cNvSpPr/>
          <p:nvPr/>
        </p:nvSpPr>
        <p:spPr>
          <a:xfrm>
            <a:off x="6355106" y="3065820"/>
            <a:ext cx="62039"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6" name="Figura"/>
          <p:cNvSpPr/>
          <p:nvPr/>
        </p:nvSpPr>
        <p:spPr>
          <a:xfrm>
            <a:off x="6564003" y="3775855"/>
            <a:ext cx="62039"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7" name="Figura"/>
          <p:cNvSpPr/>
          <p:nvPr/>
        </p:nvSpPr>
        <p:spPr>
          <a:xfrm>
            <a:off x="6564003" y="4064640"/>
            <a:ext cx="62039" cy="86022"/>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8" name="Figura"/>
          <p:cNvSpPr/>
          <p:nvPr/>
        </p:nvSpPr>
        <p:spPr>
          <a:xfrm>
            <a:off x="6564003" y="3947826"/>
            <a:ext cx="62039"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59" name="Figura"/>
          <p:cNvSpPr/>
          <p:nvPr/>
        </p:nvSpPr>
        <p:spPr>
          <a:xfrm>
            <a:off x="6458681" y="3839859"/>
            <a:ext cx="62039" cy="86023"/>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sp>
        <p:nvSpPr>
          <p:cNvPr id="260" name="Figura"/>
          <p:cNvSpPr/>
          <p:nvPr/>
        </p:nvSpPr>
        <p:spPr>
          <a:xfrm>
            <a:off x="6410796" y="4008813"/>
            <a:ext cx="62038" cy="86022"/>
          </a:xfrm>
          <a:custGeom>
            <a:avLst/>
            <a:gdLst/>
            <a:ahLst/>
            <a:cxnLst>
              <a:cxn ang="0">
                <a:pos x="wd2" y="hd2"/>
              </a:cxn>
              <a:cxn ang="5400000">
                <a:pos x="wd2" y="hd2"/>
              </a:cxn>
              <a:cxn ang="10800000">
                <a:pos x="wd2" y="hd2"/>
              </a:cxn>
              <a:cxn ang="16200000">
                <a:pos x="wd2" y="hd2"/>
              </a:cxn>
            </a:cxnLst>
            <a:rect l="0" t="0" r="r" b="b"/>
            <a:pathLst>
              <a:path w="20764" h="20333" extrusionOk="0">
                <a:moveTo>
                  <a:pt x="19478" y="3316"/>
                </a:moveTo>
                <a:cubicBezTo>
                  <a:pt x="21462" y="5095"/>
                  <a:pt x="20734" y="7801"/>
                  <a:pt x="20040" y="10238"/>
                </a:cubicBezTo>
                <a:cubicBezTo>
                  <a:pt x="19656" y="11584"/>
                  <a:pt x="19301" y="13034"/>
                  <a:pt x="19265" y="14435"/>
                </a:cubicBezTo>
                <a:cubicBezTo>
                  <a:pt x="19232" y="15706"/>
                  <a:pt x="19406" y="16971"/>
                  <a:pt x="18599" y="18077"/>
                </a:cubicBezTo>
                <a:cubicBezTo>
                  <a:pt x="17107" y="20119"/>
                  <a:pt x="13973" y="19689"/>
                  <a:pt x="11354" y="19838"/>
                </a:cubicBezTo>
                <a:cubicBezTo>
                  <a:pt x="8207" y="20018"/>
                  <a:pt x="4719" y="21183"/>
                  <a:pt x="2274" y="19148"/>
                </a:cubicBezTo>
                <a:cubicBezTo>
                  <a:pt x="986" y="18076"/>
                  <a:pt x="680" y="16523"/>
                  <a:pt x="405" y="15034"/>
                </a:cubicBezTo>
                <a:cubicBezTo>
                  <a:pt x="147" y="13639"/>
                  <a:pt x="-138" y="12180"/>
                  <a:pt x="74" y="10744"/>
                </a:cubicBezTo>
                <a:cubicBezTo>
                  <a:pt x="295" y="9244"/>
                  <a:pt x="1068" y="7817"/>
                  <a:pt x="1578" y="6365"/>
                </a:cubicBezTo>
                <a:cubicBezTo>
                  <a:pt x="2034" y="5069"/>
                  <a:pt x="2304" y="3722"/>
                  <a:pt x="3181" y="2560"/>
                </a:cubicBezTo>
                <a:cubicBezTo>
                  <a:pt x="4927" y="246"/>
                  <a:pt x="8216" y="-417"/>
                  <a:pt x="11169" y="240"/>
                </a:cubicBezTo>
                <a:cubicBezTo>
                  <a:pt x="12639" y="567"/>
                  <a:pt x="14031" y="1239"/>
                  <a:pt x="15446" y="1664"/>
                </a:cubicBezTo>
                <a:cubicBezTo>
                  <a:pt x="16866" y="2090"/>
                  <a:pt x="18374" y="2326"/>
                  <a:pt x="19478" y="3316"/>
                </a:cubicBezTo>
                <a:close/>
              </a:path>
            </a:pathLst>
          </a:custGeom>
          <a:solidFill>
            <a:srgbClr val="56C1FF"/>
          </a:solidFill>
          <a:ln w="3175">
            <a:solidFill>
              <a:srgbClr val="0076BA"/>
            </a:solidFill>
            <a:miter lim="400000"/>
          </a:ln>
        </p:spPr>
        <p:txBody>
          <a:bodyPr lIns="0" tIns="0" rIns="0" bIns="0" anchor="ctr"/>
          <a:lstStyle/>
          <a:p>
            <a:pPr algn="ctr" defTabSz="412749">
              <a:defRPr sz="1400">
                <a:solidFill>
                  <a:srgbClr val="FFFFFF"/>
                </a:solidFill>
                <a:latin typeface="Helvetica Neue Medium"/>
                <a:ea typeface="Helvetica Neue Medium"/>
                <a:cs typeface="Helvetica Neue Medium"/>
                <a:sym typeface="Helvetica Neue Medium"/>
              </a:defRPr>
            </a:pPr>
            <a:endParaRPr/>
          </a:p>
        </p:txBody>
      </p:sp>
      <p:pic>
        <p:nvPicPr>
          <p:cNvPr id="261" name="Captura de pantalla 2024-03-09 a las 11.40.02.png" descr="Captura de pantalla 2024-03-09 a las 11.40.02.png"/>
          <p:cNvPicPr>
            <a:picLocks noChangeAspect="1"/>
          </p:cNvPicPr>
          <p:nvPr/>
        </p:nvPicPr>
        <p:blipFill>
          <a:blip r:embed="rId4"/>
          <a:srcRect l="10282" t="7654" r="29810" b="14834"/>
          <a:stretch>
            <a:fillRect/>
          </a:stretch>
        </p:blipFill>
        <p:spPr>
          <a:xfrm>
            <a:off x="6032958" y="3002291"/>
            <a:ext cx="231786" cy="304007"/>
          </a:xfrm>
          <a:custGeom>
            <a:avLst/>
            <a:gdLst/>
            <a:ahLst/>
            <a:cxnLst>
              <a:cxn ang="0">
                <a:pos x="wd2" y="hd2"/>
              </a:cxn>
              <a:cxn ang="5400000">
                <a:pos x="wd2" y="hd2"/>
              </a:cxn>
              <a:cxn ang="10800000">
                <a:pos x="wd2" y="hd2"/>
              </a:cxn>
              <a:cxn ang="16200000">
                <a:pos x="wd2" y="hd2"/>
              </a:cxn>
            </a:cxnLst>
            <a:rect l="0" t="0" r="r" b="b"/>
            <a:pathLst>
              <a:path w="21588" h="21598" extrusionOk="0">
                <a:moveTo>
                  <a:pt x="15858" y="0"/>
                </a:moveTo>
                <a:lnTo>
                  <a:pt x="13935" y="28"/>
                </a:lnTo>
                <a:lnTo>
                  <a:pt x="11681" y="56"/>
                </a:lnTo>
                <a:lnTo>
                  <a:pt x="11644" y="733"/>
                </a:lnTo>
                <a:cubicBezTo>
                  <a:pt x="11617" y="1104"/>
                  <a:pt x="11634" y="1485"/>
                  <a:pt x="11681" y="1579"/>
                </a:cubicBezTo>
                <a:cubicBezTo>
                  <a:pt x="11749" y="1713"/>
                  <a:pt x="12240" y="1748"/>
                  <a:pt x="13972" y="1748"/>
                </a:cubicBezTo>
                <a:lnTo>
                  <a:pt x="16190" y="1748"/>
                </a:lnTo>
                <a:lnTo>
                  <a:pt x="16190" y="874"/>
                </a:lnTo>
                <a:lnTo>
                  <a:pt x="16190" y="0"/>
                </a:lnTo>
                <a:lnTo>
                  <a:pt x="15858" y="0"/>
                </a:lnTo>
                <a:close/>
                <a:moveTo>
                  <a:pt x="15821" y="3581"/>
                </a:moveTo>
                <a:cubicBezTo>
                  <a:pt x="15624" y="3585"/>
                  <a:pt x="15342" y="3649"/>
                  <a:pt x="15044" y="3750"/>
                </a:cubicBezTo>
                <a:cubicBezTo>
                  <a:pt x="14735" y="3856"/>
                  <a:pt x="14335" y="3949"/>
                  <a:pt x="14157" y="3976"/>
                </a:cubicBezTo>
                <a:cubicBezTo>
                  <a:pt x="13979" y="4002"/>
                  <a:pt x="13661" y="4098"/>
                  <a:pt x="13455" y="4201"/>
                </a:cubicBezTo>
                <a:cubicBezTo>
                  <a:pt x="13248" y="4304"/>
                  <a:pt x="13048" y="4358"/>
                  <a:pt x="13048" y="4314"/>
                </a:cubicBezTo>
                <a:cubicBezTo>
                  <a:pt x="13048" y="4270"/>
                  <a:pt x="12905" y="4342"/>
                  <a:pt x="12679" y="4455"/>
                </a:cubicBezTo>
                <a:cubicBezTo>
                  <a:pt x="12453" y="4568"/>
                  <a:pt x="12272" y="4612"/>
                  <a:pt x="12272" y="4568"/>
                </a:cubicBezTo>
                <a:cubicBezTo>
                  <a:pt x="12272" y="4523"/>
                  <a:pt x="12148" y="4566"/>
                  <a:pt x="12013" y="4652"/>
                </a:cubicBezTo>
                <a:cubicBezTo>
                  <a:pt x="11877" y="4738"/>
                  <a:pt x="11755" y="4760"/>
                  <a:pt x="11755" y="4709"/>
                </a:cubicBezTo>
                <a:cubicBezTo>
                  <a:pt x="11755" y="4658"/>
                  <a:pt x="11574" y="4709"/>
                  <a:pt x="11348" y="4821"/>
                </a:cubicBezTo>
                <a:cubicBezTo>
                  <a:pt x="11121" y="4934"/>
                  <a:pt x="10941" y="4978"/>
                  <a:pt x="10941" y="4934"/>
                </a:cubicBezTo>
                <a:cubicBezTo>
                  <a:pt x="10941" y="4889"/>
                  <a:pt x="10818" y="4933"/>
                  <a:pt x="10683" y="5019"/>
                </a:cubicBezTo>
                <a:cubicBezTo>
                  <a:pt x="10547" y="5105"/>
                  <a:pt x="10461" y="5148"/>
                  <a:pt x="10461" y="5103"/>
                </a:cubicBezTo>
                <a:cubicBezTo>
                  <a:pt x="10461" y="5058"/>
                  <a:pt x="10294" y="5074"/>
                  <a:pt x="10091" y="5160"/>
                </a:cubicBezTo>
                <a:cubicBezTo>
                  <a:pt x="9887" y="5247"/>
                  <a:pt x="9642" y="5318"/>
                  <a:pt x="9574" y="5329"/>
                </a:cubicBezTo>
                <a:cubicBezTo>
                  <a:pt x="9506" y="5340"/>
                  <a:pt x="9449" y="5371"/>
                  <a:pt x="9426" y="5385"/>
                </a:cubicBezTo>
                <a:cubicBezTo>
                  <a:pt x="9403" y="5398"/>
                  <a:pt x="9193" y="5440"/>
                  <a:pt x="8982" y="5470"/>
                </a:cubicBezTo>
                <a:cubicBezTo>
                  <a:pt x="8771" y="5499"/>
                  <a:pt x="8440" y="5583"/>
                  <a:pt x="8243" y="5667"/>
                </a:cubicBezTo>
                <a:cubicBezTo>
                  <a:pt x="8046" y="5750"/>
                  <a:pt x="7840" y="5797"/>
                  <a:pt x="7762" y="5780"/>
                </a:cubicBezTo>
                <a:cubicBezTo>
                  <a:pt x="7686" y="5763"/>
                  <a:pt x="7370" y="5866"/>
                  <a:pt x="7060" y="6006"/>
                </a:cubicBezTo>
                <a:cubicBezTo>
                  <a:pt x="6749" y="6145"/>
                  <a:pt x="6293" y="6284"/>
                  <a:pt x="6062" y="6316"/>
                </a:cubicBezTo>
                <a:cubicBezTo>
                  <a:pt x="5831" y="6348"/>
                  <a:pt x="5542" y="6445"/>
                  <a:pt x="5434" y="6513"/>
                </a:cubicBezTo>
                <a:cubicBezTo>
                  <a:pt x="5326" y="6582"/>
                  <a:pt x="5065" y="6679"/>
                  <a:pt x="4842" y="6711"/>
                </a:cubicBezTo>
                <a:cubicBezTo>
                  <a:pt x="4618" y="6743"/>
                  <a:pt x="4221" y="6830"/>
                  <a:pt x="3955" y="6936"/>
                </a:cubicBezTo>
                <a:cubicBezTo>
                  <a:pt x="3690" y="7043"/>
                  <a:pt x="3407" y="7115"/>
                  <a:pt x="3327" y="7077"/>
                </a:cubicBezTo>
                <a:cubicBezTo>
                  <a:pt x="3247" y="7039"/>
                  <a:pt x="3052" y="7101"/>
                  <a:pt x="2883" y="7218"/>
                </a:cubicBezTo>
                <a:cubicBezTo>
                  <a:pt x="2713" y="7335"/>
                  <a:pt x="2514" y="7423"/>
                  <a:pt x="2440" y="7387"/>
                </a:cubicBezTo>
                <a:cubicBezTo>
                  <a:pt x="2365" y="7352"/>
                  <a:pt x="2053" y="7392"/>
                  <a:pt x="1737" y="7500"/>
                </a:cubicBezTo>
                <a:cubicBezTo>
                  <a:pt x="1090" y="7723"/>
                  <a:pt x="968" y="7760"/>
                  <a:pt x="665" y="7782"/>
                </a:cubicBezTo>
                <a:cubicBezTo>
                  <a:pt x="547" y="7791"/>
                  <a:pt x="343" y="7863"/>
                  <a:pt x="185" y="7951"/>
                </a:cubicBezTo>
                <a:cubicBezTo>
                  <a:pt x="57" y="8023"/>
                  <a:pt x="-4" y="8083"/>
                  <a:pt x="0" y="8177"/>
                </a:cubicBezTo>
                <a:cubicBezTo>
                  <a:pt x="15" y="8281"/>
                  <a:pt x="89" y="8427"/>
                  <a:pt x="259" y="8713"/>
                </a:cubicBezTo>
                <a:cubicBezTo>
                  <a:pt x="463" y="9056"/>
                  <a:pt x="650" y="9394"/>
                  <a:pt x="665" y="9446"/>
                </a:cubicBezTo>
                <a:cubicBezTo>
                  <a:pt x="680" y="9498"/>
                  <a:pt x="728" y="9580"/>
                  <a:pt x="739" y="9615"/>
                </a:cubicBezTo>
                <a:cubicBezTo>
                  <a:pt x="762" y="9632"/>
                  <a:pt x="795" y="9639"/>
                  <a:pt x="813" y="9643"/>
                </a:cubicBezTo>
                <a:cubicBezTo>
                  <a:pt x="827" y="9646"/>
                  <a:pt x="834" y="9670"/>
                  <a:pt x="850" y="9671"/>
                </a:cubicBezTo>
                <a:cubicBezTo>
                  <a:pt x="863" y="9670"/>
                  <a:pt x="1007" y="9619"/>
                  <a:pt x="1035" y="9615"/>
                </a:cubicBezTo>
                <a:cubicBezTo>
                  <a:pt x="1066" y="9602"/>
                  <a:pt x="1084" y="9577"/>
                  <a:pt x="1109" y="9558"/>
                </a:cubicBezTo>
                <a:cubicBezTo>
                  <a:pt x="1172" y="9510"/>
                  <a:pt x="1405" y="9468"/>
                  <a:pt x="1589" y="9446"/>
                </a:cubicBezTo>
                <a:cubicBezTo>
                  <a:pt x="1775" y="9425"/>
                  <a:pt x="2095" y="9331"/>
                  <a:pt x="2292" y="9248"/>
                </a:cubicBezTo>
                <a:cubicBezTo>
                  <a:pt x="2489" y="9166"/>
                  <a:pt x="2754" y="9100"/>
                  <a:pt x="2920" y="9079"/>
                </a:cubicBezTo>
                <a:cubicBezTo>
                  <a:pt x="3085" y="9058"/>
                  <a:pt x="3389" y="8964"/>
                  <a:pt x="3586" y="8882"/>
                </a:cubicBezTo>
                <a:cubicBezTo>
                  <a:pt x="3782" y="8799"/>
                  <a:pt x="4110" y="8735"/>
                  <a:pt x="4288" y="8713"/>
                </a:cubicBezTo>
                <a:cubicBezTo>
                  <a:pt x="4328" y="8708"/>
                  <a:pt x="4385" y="8669"/>
                  <a:pt x="4436" y="8656"/>
                </a:cubicBezTo>
                <a:cubicBezTo>
                  <a:pt x="4511" y="8632"/>
                  <a:pt x="4679" y="8591"/>
                  <a:pt x="4731" y="8572"/>
                </a:cubicBezTo>
                <a:cubicBezTo>
                  <a:pt x="4819" y="8540"/>
                  <a:pt x="4918" y="8495"/>
                  <a:pt x="4990" y="8459"/>
                </a:cubicBezTo>
                <a:cubicBezTo>
                  <a:pt x="5197" y="8356"/>
                  <a:pt x="5323" y="8307"/>
                  <a:pt x="5323" y="8346"/>
                </a:cubicBezTo>
                <a:cubicBezTo>
                  <a:pt x="5323" y="8384"/>
                  <a:pt x="5489" y="8347"/>
                  <a:pt x="5692" y="8261"/>
                </a:cubicBezTo>
                <a:cubicBezTo>
                  <a:pt x="5896" y="8174"/>
                  <a:pt x="6142" y="8103"/>
                  <a:pt x="6210" y="8092"/>
                </a:cubicBezTo>
                <a:cubicBezTo>
                  <a:pt x="6278" y="8080"/>
                  <a:pt x="6401" y="8053"/>
                  <a:pt x="6469" y="8036"/>
                </a:cubicBezTo>
                <a:cubicBezTo>
                  <a:pt x="6537" y="8019"/>
                  <a:pt x="6648" y="8025"/>
                  <a:pt x="6727" y="8036"/>
                </a:cubicBezTo>
                <a:cubicBezTo>
                  <a:pt x="6806" y="8047"/>
                  <a:pt x="7001" y="7956"/>
                  <a:pt x="7171" y="7838"/>
                </a:cubicBezTo>
                <a:cubicBezTo>
                  <a:pt x="7340" y="7721"/>
                  <a:pt x="7504" y="7672"/>
                  <a:pt x="7504" y="7726"/>
                </a:cubicBezTo>
                <a:cubicBezTo>
                  <a:pt x="7504" y="7779"/>
                  <a:pt x="7567" y="7746"/>
                  <a:pt x="7689" y="7669"/>
                </a:cubicBezTo>
                <a:cubicBezTo>
                  <a:pt x="7809" y="7592"/>
                  <a:pt x="7962" y="7568"/>
                  <a:pt x="8021" y="7613"/>
                </a:cubicBezTo>
                <a:cubicBezTo>
                  <a:pt x="8080" y="7658"/>
                  <a:pt x="8283" y="7598"/>
                  <a:pt x="8465" y="7472"/>
                </a:cubicBezTo>
                <a:cubicBezTo>
                  <a:pt x="8647" y="7347"/>
                  <a:pt x="8797" y="7277"/>
                  <a:pt x="8797" y="7331"/>
                </a:cubicBezTo>
                <a:cubicBezTo>
                  <a:pt x="8797" y="7385"/>
                  <a:pt x="8897" y="7380"/>
                  <a:pt x="9019" y="7303"/>
                </a:cubicBezTo>
                <a:cubicBezTo>
                  <a:pt x="9140" y="7226"/>
                  <a:pt x="9264" y="7207"/>
                  <a:pt x="9315" y="7246"/>
                </a:cubicBezTo>
                <a:cubicBezTo>
                  <a:pt x="9366" y="7285"/>
                  <a:pt x="9678" y="7198"/>
                  <a:pt x="9980" y="7077"/>
                </a:cubicBezTo>
                <a:cubicBezTo>
                  <a:pt x="10283" y="6956"/>
                  <a:pt x="10658" y="6838"/>
                  <a:pt x="10794" y="6823"/>
                </a:cubicBezTo>
                <a:cubicBezTo>
                  <a:pt x="10929" y="6808"/>
                  <a:pt x="11442" y="6663"/>
                  <a:pt x="11939" y="6513"/>
                </a:cubicBezTo>
                <a:cubicBezTo>
                  <a:pt x="12437" y="6363"/>
                  <a:pt x="13006" y="6206"/>
                  <a:pt x="13233" y="6147"/>
                </a:cubicBezTo>
                <a:cubicBezTo>
                  <a:pt x="13738" y="6016"/>
                  <a:pt x="15115" y="5602"/>
                  <a:pt x="15784" y="5385"/>
                </a:cubicBezTo>
                <a:cubicBezTo>
                  <a:pt x="16054" y="5296"/>
                  <a:pt x="16402" y="5207"/>
                  <a:pt x="16523" y="5188"/>
                </a:cubicBezTo>
                <a:cubicBezTo>
                  <a:pt x="16645" y="5169"/>
                  <a:pt x="16694" y="5165"/>
                  <a:pt x="16745" y="5132"/>
                </a:cubicBezTo>
                <a:cubicBezTo>
                  <a:pt x="16770" y="5093"/>
                  <a:pt x="16779" y="5013"/>
                  <a:pt x="16745" y="4878"/>
                </a:cubicBezTo>
                <a:cubicBezTo>
                  <a:pt x="16714" y="4832"/>
                  <a:pt x="16685" y="4769"/>
                  <a:pt x="16634" y="4709"/>
                </a:cubicBezTo>
                <a:cubicBezTo>
                  <a:pt x="16484" y="4535"/>
                  <a:pt x="16399" y="4399"/>
                  <a:pt x="16449" y="4399"/>
                </a:cubicBezTo>
                <a:cubicBezTo>
                  <a:pt x="16500" y="4399"/>
                  <a:pt x="16452" y="4272"/>
                  <a:pt x="16338" y="4117"/>
                </a:cubicBezTo>
                <a:cubicBezTo>
                  <a:pt x="16225" y="3962"/>
                  <a:pt x="16119" y="3785"/>
                  <a:pt x="16116" y="3722"/>
                </a:cubicBezTo>
                <a:cubicBezTo>
                  <a:pt x="16111" y="3627"/>
                  <a:pt x="16016" y="3577"/>
                  <a:pt x="15821" y="3581"/>
                </a:cubicBezTo>
                <a:close/>
                <a:moveTo>
                  <a:pt x="16597" y="6682"/>
                </a:moveTo>
                <a:cubicBezTo>
                  <a:pt x="16380" y="6658"/>
                  <a:pt x="15334" y="7389"/>
                  <a:pt x="13122" y="9079"/>
                </a:cubicBezTo>
                <a:lnTo>
                  <a:pt x="10202" y="11278"/>
                </a:lnTo>
                <a:lnTo>
                  <a:pt x="9943" y="11476"/>
                </a:lnTo>
                <a:cubicBezTo>
                  <a:pt x="9945" y="11489"/>
                  <a:pt x="9934" y="11516"/>
                  <a:pt x="9943" y="11532"/>
                </a:cubicBezTo>
                <a:lnTo>
                  <a:pt x="10683" y="12096"/>
                </a:lnTo>
                <a:lnTo>
                  <a:pt x="11348" y="12604"/>
                </a:lnTo>
                <a:cubicBezTo>
                  <a:pt x="11368" y="12614"/>
                  <a:pt x="11406" y="12626"/>
                  <a:pt x="11422" y="12632"/>
                </a:cubicBezTo>
                <a:lnTo>
                  <a:pt x="14675" y="10150"/>
                </a:lnTo>
                <a:lnTo>
                  <a:pt x="17928" y="7669"/>
                </a:lnTo>
                <a:lnTo>
                  <a:pt x="17410" y="7190"/>
                </a:lnTo>
                <a:cubicBezTo>
                  <a:pt x="17134" y="6930"/>
                  <a:pt x="16769" y="6701"/>
                  <a:pt x="16597" y="6682"/>
                </a:cubicBezTo>
                <a:close/>
                <a:moveTo>
                  <a:pt x="20108" y="9587"/>
                </a:moveTo>
                <a:cubicBezTo>
                  <a:pt x="19997" y="9572"/>
                  <a:pt x="19904" y="9592"/>
                  <a:pt x="19813" y="9615"/>
                </a:cubicBezTo>
                <a:cubicBezTo>
                  <a:pt x="19735" y="9633"/>
                  <a:pt x="19712" y="9648"/>
                  <a:pt x="19665" y="9671"/>
                </a:cubicBezTo>
                <a:cubicBezTo>
                  <a:pt x="19647" y="9688"/>
                  <a:pt x="19577" y="9733"/>
                  <a:pt x="19554" y="9756"/>
                </a:cubicBezTo>
                <a:cubicBezTo>
                  <a:pt x="19590" y="9805"/>
                  <a:pt x="19381" y="10062"/>
                  <a:pt x="19073" y="10348"/>
                </a:cubicBezTo>
                <a:cubicBezTo>
                  <a:pt x="18761" y="10639"/>
                  <a:pt x="18572" y="10925"/>
                  <a:pt x="18630" y="10968"/>
                </a:cubicBezTo>
                <a:cubicBezTo>
                  <a:pt x="18687" y="11012"/>
                  <a:pt x="18593" y="11065"/>
                  <a:pt x="18445" y="11109"/>
                </a:cubicBezTo>
                <a:cubicBezTo>
                  <a:pt x="18297" y="11152"/>
                  <a:pt x="18217" y="11225"/>
                  <a:pt x="18260" y="11278"/>
                </a:cubicBezTo>
                <a:cubicBezTo>
                  <a:pt x="18304" y="11331"/>
                  <a:pt x="18142" y="11524"/>
                  <a:pt x="17928" y="11701"/>
                </a:cubicBezTo>
                <a:cubicBezTo>
                  <a:pt x="17713" y="11878"/>
                  <a:pt x="17620" y="12058"/>
                  <a:pt x="17669" y="12096"/>
                </a:cubicBezTo>
                <a:cubicBezTo>
                  <a:pt x="17717" y="12133"/>
                  <a:pt x="17632" y="12194"/>
                  <a:pt x="17484" y="12237"/>
                </a:cubicBezTo>
                <a:cubicBezTo>
                  <a:pt x="17336" y="12280"/>
                  <a:pt x="17218" y="12353"/>
                  <a:pt x="17262" y="12406"/>
                </a:cubicBezTo>
                <a:cubicBezTo>
                  <a:pt x="17305" y="12459"/>
                  <a:pt x="17187" y="12676"/>
                  <a:pt x="16967" y="12857"/>
                </a:cubicBezTo>
                <a:cubicBezTo>
                  <a:pt x="16747" y="13039"/>
                  <a:pt x="16607" y="13194"/>
                  <a:pt x="16671" y="13196"/>
                </a:cubicBezTo>
                <a:cubicBezTo>
                  <a:pt x="16734" y="13199"/>
                  <a:pt x="16625" y="13264"/>
                  <a:pt x="16449" y="13365"/>
                </a:cubicBezTo>
                <a:cubicBezTo>
                  <a:pt x="16273" y="13467"/>
                  <a:pt x="16184" y="13562"/>
                  <a:pt x="16264" y="13562"/>
                </a:cubicBezTo>
                <a:cubicBezTo>
                  <a:pt x="16343" y="13562"/>
                  <a:pt x="16233" y="13711"/>
                  <a:pt x="16005" y="13901"/>
                </a:cubicBezTo>
                <a:cubicBezTo>
                  <a:pt x="15778" y="14089"/>
                  <a:pt x="15138" y="14795"/>
                  <a:pt x="14564" y="15451"/>
                </a:cubicBezTo>
                <a:cubicBezTo>
                  <a:pt x="13990" y="16107"/>
                  <a:pt x="12884" y="17333"/>
                  <a:pt x="12124" y="18186"/>
                </a:cubicBezTo>
                <a:cubicBezTo>
                  <a:pt x="11366" y="19039"/>
                  <a:pt x="10692" y="19853"/>
                  <a:pt x="10609" y="20019"/>
                </a:cubicBezTo>
                <a:cubicBezTo>
                  <a:pt x="10527" y="20184"/>
                  <a:pt x="10387" y="20329"/>
                  <a:pt x="10313" y="20329"/>
                </a:cubicBezTo>
                <a:cubicBezTo>
                  <a:pt x="10271" y="20384"/>
                  <a:pt x="10225" y="20463"/>
                  <a:pt x="10202" y="20498"/>
                </a:cubicBezTo>
                <a:cubicBezTo>
                  <a:pt x="10196" y="20520"/>
                  <a:pt x="10168" y="20559"/>
                  <a:pt x="10165" y="20583"/>
                </a:cubicBezTo>
                <a:cubicBezTo>
                  <a:pt x="10139" y="20853"/>
                  <a:pt x="10438" y="21112"/>
                  <a:pt x="11163" y="21401"/>
                </a:cubicBezTo>
                <a:cubicBezTo>
                  <a:pt x="11435" y="21509"/>
                  <a:pt x="11703" y="21598"/>
                  <a:pt x="11755" y="21598"/>
                </a:cubicBezTo>
                <a:cubicBezTo>
                  <a:pt x="11942" y="21600"/>
                  <a:pt x="12561" y="21001"/>
                  <a:pt x="12457" y="20921"/>
                </a:cubicBezTo>
                <a:cubicBezTo>
                  <a:pt x="12397" y="20876"/>
                  <a:pt x="12494" y="20795"/>
                  <a:pt x="12642" y="20752"/>
                </a:cubicBezTo>
                <a:cubicBezTo>
                  <a:pt x="12791" y="20708"/>
                  <a:pt x="12869" y="20636"/>
                  <a:pt x="12827" y="20583"/>
                </a:cubicBezTo>
                <a:cubicBezTo>
                  <a:pt x="12784" y="20530"/>
                  <a:pt x="12944" y="20337"/>
                  <a:pt x="13159" y="20160"/>
                </a:cubicBezTo>
                <a:cubicBezTo>
                  <a:pt x="13374" y="19983"/>
                  <a:pt x="13503" y="19802"/>
                  <a:pt x="13455" y="19765"/>
                </a:cubicBezTo>
                <a:cubicBezTo>
                  <a:pt x="13408" y="19729"/>
                  <a:pt x="13465" y="19668"/>
                  <a:pt x="13603" y="19624"/>
                </a:cubicBezTo>
                <a:cubicBezTo>
                  <a:pt x="13607" y="19622"/>
                  <a:pt x="13636" y="19627"/>
                  <a:pt x="13640" y="19624"/>
                </a:cubicBezTo>
                <a:cubicBezTo>
                  <a:pt x="13650" y="19619"/>
                  <a:pt x="13666" y="19628"/>
                  <a:pt x="13677" y="19624"/>
                </a:cubicBezTo>
                <a:cubicBezTo>
                  <a:pt x="13710" y="19610"/>
                  <a:pt x="13772" y="19552"/>
                  <a:pt x="13825" y="19512"/>
                </a:cubicBezTo>
                <a:cubicBezTo>
                  <a:pt x="13826" y="19500"/>
                  <a:pt x="13833" y="19466"/>
                  <a:pt x="13825" y="19455"/>
                </a:cubicBezTo>
                <a:cubicBezTo>
                  <a:pt x="13782" y="19402"/>
                  <a:pt x="13937" y="19213"/>
                  <a:pt x="14157" y="19032"/>
                </a:cubicBezTo>
                <a:cubicBezTo>
                  <a:pt x="14377" y="18851"/>
                  <a:pt x="14511" y="18694"/>
                  <a:pt x="14453" y="18694"/>
                </a:cubicBezTo>
                <a:cubicBezTo>
                  <a:pt x="14395" y="18694"/>
                  <a:pt x="14514" y="18580"/>
                  <a:pt x="14712" y="18440"/>
                </a:cubicBezTo>
                <a:cubicBezTo>
                  <a:pt x="14910" y="18299"/>
                  <a:pt x="15044" y="18092"/>
                  <a:pt x="15044" y="17989"/>
                </a:cubicBezTo>
                <a:cubicBezTo>
                  <a:pt x="15044" y="17886"/>
                  <a:pt x="15167" y="17774"/>
                  <a:pt x="15303" y="17735"/>
                </a:cubicBezTo>
                <a:cubicBezTo>
                  <a:pt x="15438" y="17695"/>
                  <a:pt x="15498" y="17623"/>
                  <a:pt x="15451" y="17566"/>
                </a:cubicBezTo>
                <a:cubicBezTo>
                  <a:pt x="15405" y="17508"/>
                  <a:pt x="15445" y="17425"/>
                  <a:pt x="15562" y="17369"/>
                </a:cubicBezTo>
                <a:cubicBezTo>
                  <a:pt x="15679" y="17313"/>
                  <a:pt x="16231" y="16749"/>
                  <a:pt x="16782" y="16128"/>
                </a:cubicBezTo>
                <a:cubicBezTo>
                  <a:pt x="17333" y="15506"/>
                  <a:pt x="18292" y="14461"/>
                  <a:pt x="18889" y="13788"/>
                </a:cubicBezTo>
                <a:cubicBezTo>
                  <a:pt x="19485" y="13115"/>
                  <a:pt x="19914" y="12549"/>
                  <a:pt x="19850" y="12547"/>
                </a:cubicBezTo>
                <a:cubicBezTo>
                  <a:pt x="19786" y="12544"/>
                  <a:pt x="19896" y="12451"/>
                  <a:pt x="20071" y="12350"/>
                </a:cubicBezTo>
                <a:cubicBezTo>
                  <a:pt x="20246" y="12248"/>
                  <a:pt x="20336" y="12181"/>
                  <a:pt x="20256" y="12181"/>
                </a:cubicBezTo>
                <a:cubicBezTo>
                  <a:pt x="20177" y="12181"/>
                  <a:pt x="20291" y="12021"/>
                  <a:pt x="20552" y="11814"/>
                </a:cubicBezTo>
                <a:cubicBezTo>
                  <a:pt x="20812" y="11607"/>
                  <a:pt x="20970" y="11421"/>
                  <a:pt x="20885" y="11419"/>
                </a:cubicBezTo>
                <a:cubicBezTo>
                  <a:pt x="20800" y="11417"/>
                  <a:pt x="20857" y="11324"/>
                  <a:pt x="21033" y="11222"/>
                </a:cubicBezTo>
                <a:cubicBezTo>
                  <a:pt x="21207" y="11121"/>
                  <a:pt x="21319" y="11053"/>
                  <a:pt x="21254" y="11053"/>
                </a:cubicBezTo>
                <a:cubicBezTo>
                  <a:pt x="21189" y="11053"/>
                  <a:pt x="21258" y="10911"/>
                  <a:pt x="21402" y="10743"/>
                </a:cubicBezTo>
                <a:cubicBezTo>
                  <a:pt x="21524" y="10601"/>
                  <a:pt x="21596" y="10506"/>
                  <a:pt x="21587" y="10432"/>
                </a:cubicBezTo>
                <a:cubicBezTo>
                  <a:pt x="21577" y="10358"/>
                  <a:pt x="21482" y="10296"/>
                  <a:pt x="21328" y="10179"/>
                </a:cubicBezTo>
                <a:cubicBezTo>
                  <a:pt x="20875" y="9833"/>
                  <a:pt x="20441" y="9630"/>
                  <a:pt x="20108" y="9587"/>
                </a:cubicBezTo>
                <a:close/>
              </a:path>
            </a:pathLst>
          </a:custGeom>
          <a:ln w="12700">
            <a:miter lim="400000"/>
          </a:ln>
        </p:spPr>
      </p:pic>
      <p:pic>
        <p:nvPicPr>
          <p:cNvPr id="262" name="Captura de pantalla 2024-03-09 a las 11.40.02.png" descr="Captura de pantalla 2024-03-09 a las 11.40.02.png"/>
          <p:cNvPicPr>
            <a:picLocks noChangeAspect="1"/>
          </p:cNvPicPr>
          <p:nvPr/>
        </p:nvPicPr>
        <p:blipFill>
          <a:blip r:embed="rId4"/>
          <a:srcRect l="10282" t="7654" r="29810" b="14834"/>
          <a:stretch>
            <a:fillRect/>
          </a:stretch>
        </p:blipFill>
        <p:spPr>
          <a:xfrm>
            <a:off x="5657530" y="1624622"/>
            <a:ext cx="231786" cy="304007"/>
          </a:xfrm>
          <a:custGeom>
            <a:avLst/>
            <a:gdLst/>
            <a:ahLst/>
            <a:cxnLst>
              <a:cxn ang="0">
                <a:pos x="wd2" y="hd2"/>
              </a:cxn>
              <a:cxn ang="5400000">
                <a:pos x="wd2" y="hd2"/>
              </a:cxn>
              <a:cxn ang="10800000">
                <a:pos x="wd2" y="hd2"/>
              </a:cxn>
              <a:cxn ang="16200000">
                <a:pos x="wd2" y="hd2"/>
              </a:cxn>
            </a:cxnLst>
            <a:rect l="0" t="0" r="r" b="b"/>
            <a:pathLst>
              <a:path w="21588" h="21598" extrusionOk="0">
                <a:moveTo>
                  <a:pt x="15858" y="0"/>
                </a:moveTo>
                <a:lnTo>
                  <a:pt x="13935" y="28"/>
                </a:lnTo>
                <a:lnTo>
                  <a:pt x="11681" y="56"/>
                </a:lnTo>
                <a:lnTo>
                  <a:pt x="11644" y="733"/>
                </a:lnTo>
                <a:cubicBezTo>
                  <a:pt x="11617" y="1104"/>
                  <a:pt x="11634" y="1485"/>
                  <a:pt x="11681" y="1579"/>
                </a:cubicBezTo>
                <a:cubicBezTo>
                  <a:pt x="11749" y="1713"/>
                  <a:pt x="12240" y="1748"/>
                  <a:pt x="13972" y="1748"/>
                </a:cubicBezTo>
                <a:lnTo>
                  <a:pt x="16190" y="1748"/>
                </a:lnTo>
                <a:lnTo>
                  <a:pt x="16190" y="874"/>
                </a:lnTo>
                <a:lnTo>
                  <a:pt x="16190" y="0"/>
                </a:lnTo>
                <a:lnTo>
                  <a:pt x="15858" y="0"/>
                </a:lnTo>
                <a:close/>
                <a:moveTo>
                  <a:pt x="15821" y="3581"/>
                </a:moveTo>
                <a:cubicBezTo>
                  <a:pt x="15624" y="3585"/>
                  <a:pt x="15342" y="3649"/>
                  <a:pt x="15044" y="3750"/>
                </a:cubicBezTo>
                <a:cubicBezTo>
                  <a:pt x="14735" y="3856"/>
                  <a:pt x="14335" y="3949"/>
                  <a:pt x="14157" y="3976"/>
                </a:cubicBezTo>
                <a:cubicBezTo>
                  <a:pt x="13979" y="4002"/>
                  <a:pt x="13661" y="4098"/>
                  <a:pt x="13455" y="4201"/>
                </a:cubicBezTo>
                <a:cubicBezTo>
                  <a:pt x="13248" y="4304"/>
                  <a:pt x="13048" y="4358"/>
                  <a:pt x="13048" y="4314"/>
                </a:cubicBezTo>
                <a:cubicBezTo>
                  <a:pt x="13048" y="4270"/>
                  <a:pt x="12905" y="4342"/>
                  <a:pt x="12679" y="4455"/>
                </a:cubicBezTo>
                <a:cubicBezTo>
                  <a:pt x="12453" y="4568"/>
                  <a:pt x="12272" y="4612"/>
                  <a:pt x="12272" y="4568"/>
                </a:cubicBezTo>
                <a:cubicBezTo>
                  <a:pt x="12272" y="4523"/>
                  <a:pt x="12148" y="4566"/>
                  <a:pt x="12013" y="4652"/>
                </a:cubicBezTo>
                <a:cubicBezTo>
                  <a:pt x="11877" y="4738"/>
                  <a:pt x="11755" y="4760"/>
                  <a:pt x="11755" y="4709"/>
                </a:cubicBezTo>
                <a:cubicBezTo>
                  <a:pt x="11755" y="4658"/>
                  <a:pt x="11574" y="4709"/>
                  <a:pt x="11348" y="4821"/>
                </a:cubicBezTo>
                <a:cubicBezTo>
                  <a:pt x="11121" y="4934"/>
                  <a:pt x="10941" y="4978"/>
                  <a:pt x="10941" y="4934"/>
                </a:cubicBezTo>
                <a:cubicBezTo>
                  <a:pt x="10941" y="4889"/>
                  <a:pt x="10818" y="4933"/>
                  <a:pt x="10683" y="5019"/>
                </a:cubicBezTo>
                <a:cubicBezTo>
                  <a:pt x="10547" y="5105"/>
                  <a:pt x="10461" y="5148"/>
                  <a:pt x="10461" y="5103"/>
                </a:cubicBezTo>
                <a:cubicBezTo>
                  <a:pt x="10461" y="5058"/>
                  <a:pt x="10294" y="5074"/>
                  <a:pt x="10091" y="5160"/>
                </a:cubicBezTo>
                <a:cubicBezTo>
                  <a:pt x="9887" y="5247"/>
                  <a:pt x="9642" y="5318"/>
                  <a:pt x="9574" y="5329"/>
                </a:cubicBezTo>
                <a:cubicBezTo>
                  <a:pt x="9506" y="5340"/>
                  <a:pt x="9449" y="5371"/>
                  <a:pt x="9426" y="5385"/>
                </a:cubicBezTo>
                <a:cubicBezTo>
                  <a:pt x="9403" y="5398"/>
                  <a:pt x="9193" y="5440"/>
                  <a:pt x="8982" y="5470"/>
                </a:cubicBezTo>
                <a:cubicBezTo>
                  <a:pt x="8771" y="5499"/>
                  <a:pt x="8440" y="5583"/>
                  <a:pt x="8243" y="5667"/>
                </a:cubicBezTo>
                <a:cubicBezTo>
                  <a:pt x="8046" y="5750"/>
                  <a:pt x="7840" y="5797"/>
                  <a:pt x="7762" y="5780"/>
                </a:cubicBezTo>
                <a:cubicBezTo>
                  <a:pt x="7686" y="5763"/>
                  <a:pt x="7370" y="5866"/>
                  <a:pt x="7060" y="6006"/>
                </a:cubicBezTo>
                <a:cubicBezTo>
                  <a:pt x="6749" y="6145"/>
                  <a:pt x="6293" y="6284"/>
                  <a:pt x="6062" y="6316"/>
                </a:cubicBezTo>
                <a:cubicBezTo>
                  <a:pt x="5831" y="6348"/>
                  <a:pt x="5542" y="6445"/>
                  <a:pt x="5434" y="6513"/>
                </a:cubicBezTo>
                <a:cubicBezTo>
                  <a:pt x="5326" y="6582"/>
                  <a:pt x="5065" y="6679"/>
                  <a:pt x="4842" y="6711"/>
                </a:cubicBezTo>
                <a:cubicBezTo>
                  <a:pt x="4618" y="6743"/>
                  <a:pt x="4221" y="6830"/>
                  <a:pt x="3955" y="6936"/>
                </a:cubicBezTo>
                <a:cubicBezTo>
                  <a:pt x="3690" y="7043"/>
                  <a:pt x="3407" y="7115"/>
                  <a:pt x="3327" y="7077"/>
                </a:cubicBezTo>
                <a:cubicBezTo>
                  <a:pt x="3247" y="7039"/>
                  <a:pt x="3052" y="7101"/>
                  <a:pt x="2883" y="7218"/>
                </a:cubicBezTo>
                <a:cubicBezTo>
                  <a:pt x="2713" y="7335"/>
                  <a:pt x="2514" y="7423"/>
                  <a:pt x="2440" y="7387"/>
                </a:cubicBezTo>
                <a:cubicBezTo>
                  <a:pt x="2365" y="7352"/>
                  <a:pt x="2053" y="7392"/>
                  <a:pt x="1737" y="7500"/>
                </a:cubicBezTo>
                <a:cubicBezTo>
                  <a:pt x="1090" y="7723"/>
                  <a:pt x="968" y="7760"/>
                  <a:pt x="665" y="7782"/>
                </a:cubicBezTo>
                <a:cubicBezTo>
                  <a:pt x="547" y="7791"/>
                  <a:pt x="343" y="7863"/>
                  <a:pt x="185" y="7951"/>
                </a:cubicBezTo>
                <a:cubicBezTo>
                  <a:pt x="57" y="8023"/>
                  <a:pt x="-4" y="8083"/>
                  <a:pt x="0" y="8177"/>
                </a:cubicBezTo>
                <a:cubicBezTo>
                  <a:pt x="15" y="8281"/>
                  <a:pt x="89" y="8427"/>
                  <a:pt x="259" y="8713"/>
                </a:cubicBezTo>
                <a:cubicBezTo>
                  <a:pt x="463" y="9056"/>
                  <a:pt x="650" y="9394"/>
                  <a:pt x="665" y="9446"/>
                </a:cubicBezTo>
                <a:cubicBezTo>
                  <a:pt x="680" y="9498"/>
                  <a:pt x="728" y="9580"/>
                  <a:pt x="739" y="9615"/>
                </a:cubicBezTo>
                <a:cubicBezTo>
                  <a:pt x="762" y="9632"/>
                  <a:pt x="795" y="9639"/>
                  <a:pt x="813" y="9643"/>
                </a:cubicBezTo>
                <a:cubicBezTo>
                  <a:pt x="827" y="9646"/>
                  <a:pt x="834" y="9670"/>
                  <a:pt x="850" y="9671"/>
                </a:cubicBezTo>
                <a:cubicBezTo>
                  <a:pt x="863" y="9670"/>
                  <a:pt x="1007" y="9619"/>
                  <a:pt x="1035" y="9615"/>
                </a:cubicBezTo>
                <a:cubicBezTo>
                  <a:pt x="1066" y="9602"/>
                  <a:pt x="1084" y="9577"/>
                  <a:pt x="1109" y="9558"/>
                </a:cubicBezTo>
                <a:cubicBezTo>
                  <a:pt x="1172" y="9510"/>
                  <a:pt x="1405" y="9468"/>
                  <a:pt x="1589" y="9446"/>
                </a:cubicBezTo>
                <a:cubicBezTo>
                  <a:pt x="1775" y="9425"/>
                  <a:pt x="2095" y="9331"/>
                  <a:pt x="2292" y="9248"/>
                </a:cubicBezTo>
                <a:cubicBezTo>
                  <a:pt x="2489" y="9166"/>
                  <a:pt x="2754" y="9100"/>
                  <a:pt x="2920" y="9079"/>
                </a:cubicBezTo>
                <a:cubicBezTo>
                  <a:pt x="3085" y="9058"/>
                  <a:pt x="3389" y="8964"/>
                  <a:pt x="3586" y="8882"/>
                </a:cubicBezTo>
                <a:cubicBezTo>
                  <a:pt x="3782" y="8799"/>
                  <a:pt x="4110" y="8735"/>
                  <a:pt x="4288" y="8713"/>
                </a:cubicBezTo>
                <a:cubicBezTo>
                  <a:pt x="4328" y="8708"/>
                  <a:pt x="4385" y="8669"/>
                  <a:pt x="4436" y="8656"/>
                </a:cubicBezTo>
                <a:cubicBezTo>
                  <a:pt x="4511" y="8632"/>
                  <a:pt x="4679" y="8591"/>
                  <a:pt x="4731" y="8572"/>
                </a:cubicBezTo>
                <a:cubicBezTo>
                  <a:pt x="4819" y="8540"/>
                  <a:pt x="4918" y="8495"/>
                  <a:pt x="4990" y="8459"/>
                </a:cubicBezTo>
                <a:cubicBezTo>
                  <a:pt x="5197" y="8356"/>
                  <a:pt x="5323" y="8307"/>
                  <a:pt x="5323" y="8346"/>
                </a:cubicBezTo>
                <a:cubicBezTo>
                  <a:pt x="5323" y="8384"/>
                  <a:pt x="5489" y="8347"/>
                  <a:pt x="5692" y="8261"/>
                </a:cubicBezTo>
                <a:cubicBezTo>
                  <a:pt x="5896" y="8174"/>
                  <a:pt x="6142" y="8103"/>
                  <a:pt x="6210" y="8092"/>
                </a:cubicBezTo>
                <a:cubicBezTo>
                  <a:pt x="6278" y="8080"/>
                  <a:pt x="6401" y="8053"/>
                  <a:pt x="6469" y="8036"/>
                </a:cubicBezTo>
                <a:cubicBezTo>
                  <a:pt x="6537" y="8019"/>
                  <a:pt x="6648" y="8025"/>
                  <a:pt x="6727" y="8036"/>
                </a:cubicBezTo>
                <a:cubicBezTo>
                  <a:pt x="6806" y="8047"/>
                  <a:pt x="7001" y="7956"/>
                  <a:pt x="7171" y="7838"/>
                </a:cubicBezTo>
                <a:cubicBezTo>
                  <a:pt x="7340" y="7721"/>
                  <a:pt x="7504" y="7672"/>
                  <a:pt x="7504" y="7726"/>
                </a:cubicBezTo>
                <a:cubicBezTo>
                  <a:pt x="7504" y="7779"/>
                  <a:pt x="7567" y="7746"/>
                  <a:pt x="7689" y="7669"/>
                </a:cubicBezTo>
                <a:cubicBezTo>
                  <a:pt x="7809" y="7592"/>
                  <a:pt x="7962" y="7568"/>
                  <a:pt x="8021" y="7613"/>
                </a:cubicBezTo>
                <a:cubicBezTo>
                  <a:pt x="8080" y="7658"/>
                  <a:pt x="8283" y="7598"/>
                  <a:pt x="8465" y="7472"/>
                </a:cubicBezTo>
                <a:cubicBezTo>
                  <a:pt x="8647" y="7347"/>
                  <a:pt x="8797" y="7277"/>
                  <a:pt x="8797" y="7331"/>
                </a:cubicBezTo>
                <a:cubicBezTo>
                  <a:pt x="8797" y="7385"/>
                  <a:pt x="8897" y="7380"/>
                  <a:pt x="9019" y="7303"/>
                </a:cubicBezTo>
                <a:cubicBezTo>
                  <a:pt x="9140" y="7226"/>
                  <a:pt x="9264" y="7207"/>
                  <a:pt x="9315" y="7246"/>
                </a:cubicBezTo>
                <a:cubicBezTo>
                  <a:pt x="9366" y="7285"/>
                  <a:pt x="9678" y="7198"/>
                  <a:pt x="9980" y="7077"/>
                </a:cubicBezTo>
                <a:cubicBezTo>
                  <a:pt x="10283" y="6956"/>
                  <a:pt x="10658" y="6838"/>
                  <a:pt x="10794" y="6823"/>
                </a:cubicBezTo>
                <a:cubicBezTo>
                  <a:pt x="10929" y="6808"/>
                  <a:pt x="11442" y="6663"/>
                  <a:pt x="11939" y="6513"/>
                </a:cubicBezTo>
                <a:cubicBezTo>
                  <a:pt x="12437" y="6363"/>
                  <a:pt x="13006" y="6206"/>
                  <a:pt x="13233" y="6147"/>
                </a:cubicBezTo>
                <a:cubicBezTo>
                  <a:pt x="13738" y="6016"/>
                  <a:pt x="15115" y="5602"/>
                  <a:pt x="15784" y="5385"/>
                </a:cubicBezTo>
                <a:cubicBezTo>
                  <a:pt x="16054" y="5296"/>
                  <a:pt x="16402" y="5207"/>
                  <a:pt x="16523" y="5188"/>
                </a:cubicBezTo>
                <a:cubicBezTo>
                  <a:pt x="16645" y="5169"/>
                  <a:pt x="16694" y="5165"/>
                  <a:pt x="16745" y="5132"/>
                </a:cubicBezTo>
                <a:cubicBezTo>
                  <a:pt x="16770" y="5093"/>
                  <a:pt x="16779" y="5013"/>
                  <a:pt x="16745" y="4878"/>
                </a:cubicBezTo>
                <a:cubicBezTo>
                  <a:pt x="16714" y="4832"/>
                  <a:pt x="16685" y="4769"/>
                  <a:pt x="16634" y="4709"/>
                </a:cubicBezTo>
                <a:cubicBezTo>
                  <a:pt x="16484" y="4535"/>
                  <a:pt x="16399" y="4399"/>
                  <a:pt x="16449" y="4399"/>
                </a:cubicBezTo>
                <a:cubicBezTo>
                  <a:pt x="16500" y="4399"/>
                  <a:pt x="16452" y="4272"/>
                  <a:pt x="16338" y="4117"/>
                </a:cubicBezTo>
                <a:cubicBezTo>
                  <a:pt x="16225" y="3962"/>
                  <a:pt x="16119" y="3785"/>
                  <a:pt x="16116" y="3722"/>
                </a:cubicBezTo>
                <a:cubicBezTo>
                  <a:pt x="16111" y="3627"/>
                  <a:pt x="16016" y="3577"/>
                  <a:pt x="15821" y="3581"/>
                </a:cubicBezTo>
                <a:close/>
                <a:moveTo>
                  <a:pt x="16597" y="6682"/>
                </a:moveTo>
                <a:cubicBezTo>
                  <a:pt x="16380" y="6658"/>
                  <a:pt x="15334" y="7389"/>
                  <a:pt x="13122" y="9079"/>
                </a:cubicBezTo>
                <a:lnTo>
                  <a:pt x="10202" y="11278"/>
                </a:lnTo>
                <a:lnTo>
                  <a:pt x="9943" y="11476"/>
                </a:lnTo>
                <a:cubicBezTo>
                  <a:pt x="9945" y="11489"/>
                  <a:pt x="9934" y="11516"/>
                  <a:pt x="9943" y="11532"/>
                </a:cubicBezTo>
                <a:lnTo>
                  <a:pt x="10683" y="12096"/>
                </a:lnTo>
                <a:lnTo>
                  <a:pt x="11348" y="12604"/>
                </a:lnTo>
                <a:cubicBezTo>
                  <a:pt x="11368" y="12614"/>
                  <a:pt x="11406" y="12626"/>
                  <a:pt x="11422" y="12632"/>
                </a:cubicBezTo>
                <a:lnTo>
                  <a:pt x="14675" y="10150"/>
                </a:lnTo>
                <a:lnTo>
                  <a:pt x="17928" y="7669"/>
                </a:lnTo>
                <a:lnTo>
                  <a:pt x="17410" y="7190"/>
                </a:lnTo>
                <a:cubicBezTo>
                  <a:pt x="17134" y="6930"/>
                  <a:pt x="16769" y="6701"/>
                  <a:pt x="16597" y="6682"/>
                </a:cubicBezTo>
                <a:close/>
                <a:moveTo>
                  <a:pt x="20108" y="9587"/>
                </a:moveTo>
                <a:cubicBezTo>
                  <a:pt x="19997" y="9572"/>
                  <a:pt x="19904" y="9592"/>
                  <a:pt x="19813" y="9615"/>
                </a:cubicBezTo>
                <a:cubicBezTo>
                  <a:pt x="19735" y="9633"/>
                  <a:pt x="19712" y="9648"/>
                  <a:pt x="19665" y="9671"/>
                </a:cubicBezTo>
                <a:cubicBezTo>
                  <a:pt x="19647" y="9688"/>
                  <a:pt x="19577" y="9733"/>
                  <a:pt x="19554" y="9756"/>
                </a:cubicBezTo>
                <a:cubicBezTo>
                  <a:pt x="19590" y="9805"/>
                  <a:pt x="19381" y="10062"/>
                  <a:pt x="19073" y="10348"/>
                </a:cubicBezTo>
                <a:cubicBezTo>
                  <a:pt x="18761" y="10639"/>
                  <a:pt x="18572" y="10925"/>
                  <a:pt x="18630" y="10968"/>
                </a:cubicBezTo>
                <a:cubicBezTo>
                  <a:pt x="18687" y="11012"/>
                  <a:pt x="18593" y="11065"/>
                  <a:pt x="18445" y="11109"/>
                </a:cubicBezTo>
                <a:cubicBezTo>
                  <a:pt x="18297" y="11152"/>
                  <a:pt x="18217" y="11225"/>
                  <a:pt x="18260" y="11278"/>
                </a:cubicBezTo>
                <a:cubicBezTo>
                  <a:pt x="18304" y="11331"/>
                  <a:pt x="18142" y="11524"/>
                  <a:pt x="17928" y="11701"/>
                </a:cubicBezTo>
                <a:cubicBezTo>
                  <a:pt x="17713" y="11878"/>
                  <a:pt x="17620" y="12058"/>
                  <a:pt x="17669" y="12096"/>
                </a:cubicBezTo>
                <a:cubicBezTo>
                  <a:pt x="17717" y="12133"/>
                  <a:pt x="17632" y="12194"/>
                  <a:pt x="17484" y="12237"/>
                </a:cubicBezTo>
                <a:cubicBezTo>
                  <a:pt x="17336" y="12280"/>
                  <a:pt x="17218" y="12353"/>
                  <a:pt x="17262" y="12406"/>
                </a:cubicBezTo>
                <a:cubicBezTo>
                  <a:pt x="17305" y="12459"/>
                  <a:pt x="17187" y="12676"/>
                  <a:pt x="16967" y="12857"/>
                </a:cubicBezTo>
                <a:cubicBezTo>
                  <a:pt x="16747" y="13039"/>
                  <a:pt x="16607" y="13194"/>
                  <a:pt x="16671" y="13196"/>
                </a:cubicBezTo>
                <a:cubicBezTo>
                  <a:pt x="16734" y="13199"/>
                  <a:pt x="16625" y="13264"/>
                  <a:pt x="16449" y="13365"/>
                </a:cubicBezTo>
                <a:cubicBezTo>
                  <a:pt x="16273" y="13467"/>
                  <a:pt x="16184" y="13562"/>
                  <a:pt x="16264" y="13562"/>
                </a:cubicBezTo>
                <a:cubicBezTo>
                  <a:pt x="16343" y="13562"/>
                  <a:pt x="16233" y="13711"/>
                  <a:pt x="16005" y="13901"/>
                </a:cubicBezTo>
                <a:cubicBezTo>
                  <a:pt x="15778" y="14089"/>
                  <a:pt x="15138" y="14795"/>
                  <a:pt x="14564" y="15451"/>
                </a:cubicBezTo>
                <a:cubicBezTo>
                  <a:pt x="13990" y="16107"/>
                  <a:pt x="12884" y="17333"/>
                  <a:pt x="12124" y="18186"/>
                </a:cubicBezTo>
                <a:cubicBezTo>
                  <a:pt x="11366" y="19039"/>
                  <a:pt x="10692" y="19853"/>
                  <a:pt x="10609" y="20019"/>
                </a:cubicBezTo>
                <a:cubicBezTo>
                  <a:pt x="10527" y="20184"/>
                  <a:pt x="10387" y="20329"/>
                  <a:pt x="10313" y="20329"/>
                </a:cubicBezTo>
                <a:cubicBezTo>
                  <a:pt x="10271" y="20384"/>
                  <a:pt x="10225" y="20463"/>
                  <a:pt x="10202" y="20498"/>
                </a:cubicBezTo>
                <a:cubicBezTo>
                  <a:pt x="10196" y="20520"/>
                  <a:pt x="10168" y="20559"/>
                  <a:pt x="10165" y="20583"/>
                </a:cubicBezTo>
                <a:cubicBezTo>
                  <a:pt x="10139" y="20853"/>
                  <a:pt x="10438" y="21112"/>
                  <a:pt x="11163" y="21401"/>
                </a:cubicBezTo>
                <a:cubicBezTo>
                  <a:pt x="11435" y="21509"/>
                  <a:pt x="11703" y="21598"/>
                  <a:pt x="11755" y="21598"/>
                </a:cubicBezTo>
                <a:cubicBezTo>
                  <a:pt x="11942" y="21600"/>
                  <a:pt x="12561" y="21001"/>
                  <a:pt x="12457" y="20921"/>
                </a:cubicBezTo>
                <a:cubicBezTo>
                  <a:pt x="12397" y="20876"/>
                  <a:pt x="12494" y="20795"/>
                  <a:pt x="12642" y="20752"/>
                </a:cubicBezTo>
                <a:cubicBezTo>
                  <a:pt x="12791" y="20708"/>
                  <a:pt x="12869" y="20636"/>
                  <a:pt x="12827" y="20583"/>
                </a:cubicBezTo>
                <a:cubicBezTo>
                  <a:pt x="12784" y="20530"/>
                  <a:pt x="12944" y="20337"/>
                  <a:pt x="13159" y="20160"/>
                </a:cubicBezTo>
                <a:cubicBezTo>
                  <a:pt x="13374" y="19983"/>
                  <a:pt x="13503" y="19802"/>
                  <a:pt x="13455" y="19765"/>
                </a:cubicBezTo>
                <a:cubicBezTo>
                  <a:pt x="13408" y="19729"/>
                  <a:pt x="13465" y="19668"/>
                  <a:pt x="13603" y="19624"/>
                </a:cubicBezTo>
                <a:cubicBezTo>
                  <a:pt x="13607" y="19622"/>
                  <a:pt x="13636" y="19627"/>
                  <a:pt x="13640" y="19624"/>
                </a:cubicBezTo>
                <a:cubicBezTo>
                  <a:pt x="13650" y="19619"/>
                  <a:pt x="13666" y="19628"/>
                  <a:pt x="13677" y="19624"/>
                </a:cubicBezTo>
                <a:cubicBezTo>
                  <a:pt x="13710" y="19610"/>
                  <a:pt x="13772" y="19552"/>
                  <a:pt x="13825" y="19512"/>
                </a:cubicBezTo>
                <a:cubicBezTo>
                  <a:pt x="13826" y="19500"/>
                  <a:pt x="13833" y="19466"/>
                  <a:pt x="13825" y="19455"/>
                </a:cubicBezTo>
                <a:cubicBezTo>
                  <a:pt x="13782" y="19402"/>
                  <a:pt x="13937" y="19213"/>
                  <a:pt x="14157" y="19032"/>
                </a:cubicBezTo>
                <a:cubicBezTo>
                  <a:pt x="14377" y="18851"/>
                  <a:pt x="14511" y="18694"/>
                  <a:pt x="14453" y="18694"/>
                </a:cubicBezTo>
                <a:cubicBezTo>
                  <a:pt x="14395" y="18694"/>
                  <a:pt x="14514" y="18580"/>
                  <a:pt x="14712" y="18440"/>
                </a:cubicBezTo>
                <a:cubicBezTo>
                  <a:pt x="14910" y="18299"/>
                  <a:pt x="15044" y="18092"/>
                  <a:pt x="15044" y="17989"/>
                </a:cubicBezTo>
                <a:cubicBezTo>
                  <a:pt x="15044" y="17886"/>
                  <a:pt x="15167" y="17774"/>
                  <a:pt x="15303" y="17735"/>
                </a:cubicBezTo>
                <a:cubicBezTo>
                  <a:pt x="15438" y="17695"/>
                  <a:pt x="15498" y="17623"/>
                  <a:pt x="15451" y="17566"/>
                </a:cubicBezTo>
                <a:cubicBezTo>
                  <a:pt x="15405" y="17508"/>
                  <a:pt x="15445" y="17425"/>
                  <a:pt x="15562" y="17369"/>
                </a:cubicBezTo>
                <a:cubicBezTo>
                  <a:pt x="15679" y="17313"/>
                  <a:pt x="16231" y="16749"/>
                  <a:pt x="16782" y="16128"/>
                </a:cubicBezTo>
                <a:cubicBezTo>
                  <a:pt x="17333" y="15506"/>
                  <a:pt x="18292" y="14461"/>
                  <a:pt x="18889" y="13788"/>
                </a:cubicBezTo>
                <a:cubicBezTo>
                  <a:pt x="19485" y="13115"/>
                  <a:pt x="19914" y="12549"/>
                  <a:pt x="19850" y="12547"/>
                </a:cubicBezTo>
                <a:cubicBezTo>
                  <a:pt x="19786" y="12544"/>
                  <a:pt x="19896" y="12451"/>
                  <a:pt x="20071" y="12350"/>
                </a:cubicBezTo>
                <a:cubicBezTo>
                  <a:pt x="20246" y="12248"/>
                  <a:pt x="20336" y="12181"/>
                  <a:pt x="20256" y="12181"/>
                </a:cubicBezTo>
                <a:cubicBezTo>
                  <a:pt x="20177" y="12181"/>
                  <a:pt x="20291" y="12021"/>
                  <a:pt x="20552" y="11814"/>
                </a:cubicBezTo>
                <a:cubicBezTo>
                  <a:pt x="20812" y="11607"/>
                  <a:pt x="20970" y="11421"/>
                  <a:pt x="20885" y="11419"/>
                </a:cubicBezTo>
                <a:cubicBezTo>
                  <a:pt x="20800" y="11417"/>
                  <a:pt x="20857" y="11324"/>
                  <a:pt x="21033" y="11222"/>
                </a:cubicBezTo>
                <a:cubicBezTo>
                  <a:pt x="21207" y="11121"/>
                  <a:pt x="21319" y="11053"/>
                  <a:pt x="21254" y="11053"/>
                </a:cubicBezTo>
                <a:cubicBezTo>
                  <a:pt x="21189" y="11053"/>
                  <a:pt x="21258" y="10911"/>
                  <a:pt x="21402" y="10743"/>
                </a:cubicBezTo>
                <a:cubicBezTo>
                  <a:pt x="21524" y="10601"/>
                  <a:pt x="21596" y="10506"/>
                  <a:pt x="21587" y="10432"/>
                </a:cubicBezTo>
                <a:cubicBezTo>
                  <a:pt x="21577" y="10358"/>
                  <a:pt x="21482" y="10296"/>
                  <a:pt x="21328" y="10179"/>
                </a:cubicBezTo>
                <a:cubicBezTo>
                  <a:pt x="20875" y="9833"/>
                  <a:pt x="20441" y="9630"/>
                  <a:pt x="20108" y="9587"/>
                </a:cubicBezTo>
                <a:close/>
              </a:path>
            </a:pathLst>
          </a:custGeom>
          <a:ln w="12700">
            <a:miter lim="400000"/>
          </a:ln>
        </p:spPr>
      </p:pic>
      <p:sp>
        <p:nvSpPr>
          <p:cNvPr id="263" name="Alteraciones electrolíticas"/>
          <p:cNvSpPr txBox="1"/>
          <p:nvPr/>
        </p:nvSpPr>
        <p:spPr>
          <a:xfrm>
            <a:off x="8416469" y="5309006"/>
            <a:ext cx="2498756" cy="2850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49" tIns="19049" rIns="19049" bIns="19049" anchor="ctr">
            <a:spAutoFit/>
          </a:bodyPr>
          <a:lstStyle>
            <a:lvl1pPr defTabSz="320633">
              <a:defRPr sz="1700">
                <a:latin typeface="Arial"/>
                <a:ea typeface="Arial"/>
                <a:cs typeface="Arial"/>
                <a:sym typeface="Arial"/>
              </a:defRPr>
            </a:lvl1pPr>
          </a:lstStyle>
          <a:p>
            <a:r>
              <a:t>Alteraciones electrolíticas</a:t>
            </a:r>
          </a:p>
        </p:txBody>
      </p:sp>
      <p:sp>
        <p:nvSpPr>
          <p:cNvPr id="264" name="Línea"/>
          <p:cNvSpPr/>
          <p:nvPr/>
        </p:nvSpPr>
        <p:spPr>
          <a:xfrm>
            <a:off x="9665846" y="4798033"/>
            <a:ext cx="2" cy="486946"/>
          </a:xfrm>
          <a:prstGeom prst="line">
            <a:avLst/>
          </a:prstGeom>
          <a:ln w="50800">
            <a:solidFill>
              <a:srgbClr val="000000"/>
            </a:solidFill>
            <a:miter lim="400000"/>
            <a:tailEnd type="triangle"/>
          </a:ln>
        </p:spPr>
        <p:txBody>
          <a:bodyPr lIns="32062" tIns="32062" rIns="32062" bIns="32062"/>
          <a:lstStyle/>
          <a:p>
            <a:pPr algn="ctr" defTabSz="412749">
              <a:defRPr sz="1400">
                <a:latin typeface="Helvetica Neue Medium"/>
                <a:ea typeface="Helvetica Neue Medium"/>
                <a:cs typeface="Helvetica Neue Medium"/>
                <a:sym typeface="Helvetica Neue Medium"/>
              </a:defRPr>
            </a:pPr>
            <a:endParaRPr/>
          </a:p>
        </p:txBody>
      </p:sp>
      <p:sp>
        <p:nvSpPr>
          <p:cNvPr id="265" name="Fuente:  The Kidney in Fabry Disease: More Than Mere Sphingolipids Overload. Hernan Trimarchi. Journal of Inborn Errors of Metabolism &amp; Screening. 2016"/>
          <p:cNvSpPr txBox="1"/>
          <p:nvPr/>
        </p:nvSpPr>
        <p:spPr>
          <a:xfrm>
            <a:off x="75469" y="5723259"/>
            <a:ext cx="8883997" cy="173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49" tIns="19049" rIns="19049" bIns="19049" anchor="ctr">
            <a:spAutoFit/>
          </a:bodyPr>
          <a:lstStyle>
            <a:lvl1pPr defTabSz="412749">
              <a:spcBef>
                <a:spcPts val="2900"/>
              </a:spcBef>
              <a:defRPr sz="1000">
                <a:latin typeface="Arial"/>
                <a:ea typeface="Arial"/>
                <a:cs typeface="Arial"/>
                <a:sym typeface="Arial"/>
              </a:defRPr>
            </a:lvl1pPr>
          </a:lstStyle>
          <a:p>
            <a:r>
              <a:t>Fuente:  The Kidney in Fabry Disease: More Than Mere Sphingolipids Overload. Hernan Trimarchi. Journal of Inborn Errors of Metabolism &amp; Screening. 2016</a:t>
            </a:r>
          </a:p>
        </p:txBody>
      </p:sp>
      <p:pic>
        <p:nvPicPr>
          <p:cNvPr id="266" name="Captura de pantalla 2025-06-15 a las 21.21.32.png" descr="Captura de pantalla 2025-06-15 a las 21.21.32.png"/>
          <p:cNvPicPr>
            <a:picLocks noChangeAspect="1"/>
          </p:cNvPicPr>
          <p:nvPr/>
        </p:nvPicPr>
        <p:blipFill>
          <a:blip r:embed="rId7"/>
          <a:stretch>
            <a:fillRect/>
          </a:stretch>
        </p:blipFill>
        <p:spPr>
          <a:xfrm rot="19020000">
            <a:off x="7888771" y="256725"/>
            <a:ext cx="3554153" cy="2665615"/>
          </a:xfrm>
          <a:prstGeom prst="rect">
            <a:avLst/>
          </a:prstGeom>
          <a:ln w="12700">
            <a:miter lim="400000"/>
          </a:ln>
        </p:spPr>
      </p:pic>
      <p:sp>
        <p:nvSpPr>
          <p:cNvPr id="267" name="Hit 3. Acumulación de Gb-3 y Lyso Gb-3 en células tubulares"/>
          <p:cNvSpPr txBox="1"/>
          <p:nvPr/>
        </p:nvSpPr>
        <p:spPr>
          <a:xfrm>
            <a:off x="8106171" y="3056116"/>
            <a:ext cx="3119354" cy="5390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49" tIns="19049" rIns="19049" bIns="19049" anchor="ctr">
            <a:spAutoFit/>
          </a:bodyPr>
          <a:lstStyle>
            <a:lvl1pPr algn="ctr" defTabSz="412749">
              <a:defRPr sz="1700">
                <a:latin typeface="Arial"/>
                <a:ea typeface="Arial"/>
                <a:cs typeface="Arial"/>
                <a:sym typeface="Arial"/>
              </a:defRPr>
            </a:lvl1pPr>
          </a:lstStyle>
          <a:p>
            <a:r>
              <a:t>Hit 3. Acumulación de Gb-3 y Lyso Gb-3 en células tubulares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ectángulo redondeado"/>
          <p:cNvSpPr/>
          <p:nvPr/>
        </p:nvSpPr>
        <p:spPr>
          <a:xfrm>
            <a:off x="322461" y="336070"/>
            <a:ext cx="11547078" cy="5742799"/>
          </a:xfrm>
          <a:prstGeom prst="roundRect">
            <a:avLst>
              <a:gd name="adj" fmla="val 12905"/>
            </a:avLst>
          </a:prstGeom>
          <a:solidFill>
            <a:srgbClr val="FFFFFF"/>
          </a:solidFill>
          <a:ln w="12700">
            <a:miter lim="400000"/>
          </a:ln>
        </p:spPr>
        <p:txBody>
          <a:bodyPr lIns="45719" rIns="45719" anchor="ctr"/>
          <a:lstStyle/>
          <a:p>
            <a:endParaRPr/>
          </a:p>
        </p:txBody>
      </p:sp>
      <p:sp>
        <p:nvSpPr>
          <p:cNvPr id="270" name="Enfermedad renal crónica por Fabry  0.01%.*"/>
          <p:cNvSpPr txBox="1"/>
          <p:nvPr/>
        </p:nvSpPr>
        <p:spPr>
          <a:xfrm>
            <a:off x="5238194" y="2003697"/>
            <a:ext cx="4927090" cy="2841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700">
                <a:latin typeface="Arial"/>
                <a:ea typeface="Arial"/>
                <a:cs typeface="Arial"/>
                <a:sym typeface="Arial"/>
              </a:defRPr>
            </a:pPr>
            <a:r>
              <a:t>Proteinuria</a:t>
            </a:r>
          </a:p>
          <a:p>
            <a:pPr defTabSz="588549">
              <a:defRPr sz="1700">
                <a:latin typeface="Arial"/>
                <a:ea typeface="Arial"/>
                <a:cs typeface="Arial"/>
                <a:sym typeface="Arial"/>
              </a:defRPr>
            </a:pPr>
            <a:endParaRPr/>
          </a:p>
          <a:p>
            <a:pPr defTabSz="588549">
              <a:defRPr sz="1700">
                <a:latin typeface="Arial"/>
                <a:ea typeface="Arial"/>
                <a:cs typeface="Arial"/>
                <a:sym typeface="Arial"/>
              </a:defRPr>
            </a:pPr>
            <a:r>
              <a:t>Disminución de tasa de filtrado glomerular</a:t>
            </a:r>
          </a:p>
          <a:p>
            <a:pPr defTabSz="588549">
              <a:defRPr sz="1700">
                <a:latin typeface="Arial"/>
                <a:ea typeface="Arial"/>
                <a:cs typeface="Arial"/>
                <a:sym typeface="Arial"/>
              </a:defRPr>
            </a:pPr>
            <a:endParaRPr/>
          </a:p>
          <a:p>
            <a:pPr defTabSz="588549">
              <a:defRPr sz="1700">
                <a:latin typeface="Arial"/>
                <a:ea typeface="Arial"/>
                <a:cs typeface="Arial"/>
                <a:sym typeface="Arial"/>
              </a:defRPr>
            </a:pPr>
            <a:r>
              <a:t>Hipertensión arterial sistémica</a:t>
            </a:r>
          </a:p>
          <a:p>
            <a:pPr defTabSz="588549">
              <a:defRPr sz="1700">
                <a:latin typeface="Arial"/>
                <a:ea typeface="Arial"/>
                <a:cs typeface="Arial"/>
                <a:sym typeface="Arial"/>
              </a:defRPr>
            </a:pPr>
            <a:endParaRPr/>
          </a:p>
          <a:p>
            <a:pPr defTabSz="588549">
              <a:defRPr sz="1700">
                <a:latin typeface="Arial"/>
                <a:ea typeface="Arial"/>
                <a:cs typeface="Arial"/>
                <a:sym typeface="Arial"/>
              </a:defRPr>
            </a:pPr>
            <a:r>
              <a:t>Hematuria</a:t>
            </a:r>
          </a:p>
          <a:p>
            <a:pPr defTabSz="588549">
              <a:defRPr sz="1700">
                <a:latin typeface="Arial"/>
                <a:ea typeface="Arial"/>
                <a:cs typeface="Arial"/>
                <a:sym typeface="Arial"/>
              </a:defRPr>
            </a:pPr>
            <a:endParaRPr/>
          </a:p>
          <a:p>
            <a:pPr defTabSz="588549">
              <a:defRPr sz="1700">
                <a:latin typeface="Arial"/>
                <a:ea typeface="Arial"/>
                <a:cs typeface="Arial"/>
                <a:sym typeface="Arial"/>
              </a:defRPr>
            </a:pPr>
            <a:r>
              <a:t>Alteraciones electrolíticas</a:t>
            </a:r>
          </a:p>
          <a:p>
            <a:pPr defTabSz="588549">
              <a:defRPr sz="1700">
                <a:latin typeface="Arial"/>
                <a:ea typeface="Arial"/>
                <a:cs typeface="Arial"/>
                <a:sym typeface="Arial"/>
              </a:defRPr>
            </a:pPr>
            <a:endParaRPr/>
          </a:p>
          <a:p>
            <a:pPr defTabSz="588549">
              <a:defRPr sz="1700">
                <a:latin typeface="Arial"/>
                <a:ea typeface="Arial"/>
                <a:cs typeface="Arial"/>
                <a:sym typeface="Arial"/>
              </a:defRPr>
            </a:pPr>
            <a:r>
              <a:t>Fibrosis intersticial</a:t>
            </a:r>
          </a:p>
        </p:txBody>
      </p:sp>
      <p:sp>
        <p:nvSpPr>
          <p:cNvPr id="271" name="Línea"/>
          <p:cNvSpPr/>
          <p:nvPr/>
        </p:nvSpPr>
        <p:spPr>
          <a:xfrm flipV="1">
            <a:off x="4965337" y="1832664"/>
            <a:ext cx="1" cy="3183329"/>
          </a:xfrm>
          <a:prstGeom prst="line">
            <a:avLst/>
          </a:prstGeom>
          <a:ln w="50800">
            <a:solidFill>
              <a:schemeClr val="accent5"/>
            </a:solidFill>
            <a:miter/>
          </a:ln>
        </p:spPr>
        <p:txBody>
          <a:bodyPr lIns="45719" rIns="45719"/>
          <a:lstStyle/>
          <a:p>
            <a:endParaRPr/>
          </a:p>
        </p:txBody>
      </p:sp>
      <p:sp>
        <p:nvSpPr>
          <p:cNvPr id="272" name="Línea"/>
          <p:cNvSpPr/>
          <p:nvPr/>
        </p:nvSpPr>
        <p:spPr>
          <a:xfrm>
            <a:off x="3947304" y="3424328"/>
            <a:ext cx="1035957" cy="1"/>
          </a:xfrm>
          <a:prstGeom prst="line">
            <a:avLst/>
          </a:prstGeom>
          <a:ln w="50800">
            <a:solidFill>
              <a:schemeClr val="accent5"/>
            </a:solidFill>
            <a:miter/>
          </a:ln>
        </p:spPr>
        <p:txBody>
          <a:bodyPr lIns="45719" rIns="45719"/>
          <a:lstStyle/>
          <a:p>
            <a:endParaRPr/>
          </a:p>
        </p:txBody>
      </p:sp>
      <p:sp>
        <p:nvSpPr>
          <p:cNvPr id="273" name="Línea"/>
          <p:cNvSpPr/>
          <p:nvPr/>
        </p:nvSpPr>
        <p:spPr>
          <a:xfrm>
            <a:off x="4940071" y="1848722"/>
            <a:ext cx="343905" cy="1"/>
          </a:xfrm>
          <a:prstGeom prst="line">
            <a:avLst/>
          </a:prstGeom>
          <a:ln w="50800">
            <a:solidFill>
              <a:schemeClr val="accent5"/>
            </a:solidFill>
            <a:miter/>
          </a:ln>
        </p:spPr>
        <p:txBody>
          <a:bodyPr lIns="45719" rIns="45719"/>
          <a:lstStyle/>
          <a:p>
            <a:endParaRPr/>
          </a:p>
        </p:txBody>
      </p:sp>
      <p:sp>
        <p:nvSpPr>
          <p:cNvPr id="274" name="Línea"/>
          <p:cNvSpPr/>
          <p:nvPr/>
        </p:nvSpPr>
        <p:spPr>
          <a:xfrm>
            <a:off x="4940071" y="4999935"/>
            <a:ext cx="343905" cy="1"/>
          </a:xfrm>
          <a:prstGeom prst="line">
            <a:avLst/>
          </a:prstGeom>
          <a:ln w="50800">
            <a:solidFill>
              <a:schemeClr val="accent5"/>
            </a:solidFill>
            <a:miter/>
          </a:ln>
        </p:spPr>
        <p:txBody>
          <a:bodyPr lIns="45719" rIns="45719"/>
          <a:lstStyle/>
          <a:p>
            <a:endParaRPr/>
          </a:p>
        </p:txBody>
      </p:sp>
      <p:sp>
        <p:nvSpPr>
          <p:cNvPr id="275" name="Enfermedad renal crónica por Fabry  0.01%.*"/>
          <p:cNvSpPr txBox="1"/>
          <p:nvPr/>
        </p:nvSpPr>
        <p:spPr>
          <a:xfrm>
            <a:off x="6322788" y="519141"/>
            <a:ext cx="6244273" cy="412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defTabSz="588549">
              <a:defRPr sz="2500">
                <a:latin typeface="Arial"/>
                <a:ea typeface="Arial"/>
                <a:cs typeface="Arial"/>
                <a:sym typeface="Arial"/>
              </a:defRPr>
            </a:lvl1pPr>
          </a:lstStyle>
          <a:p>
            <a:r>
              <a:t>Enfermedad de Fabry: Daño Renal</a:t>
            </a:r>
          </a:p>
        </p:txBody>
      </p:sp>
      <p:pic>
        <p:nvPicPr>
          <p:cNvPr id="276" name="Imagen" descr="Imagen"/>
          <p:cNvPicPr>
            <a:picLocks noChangeAspect="1"/>
          </p:cNvPicPr>
          <p:nvPr/>
        </p:nvPicPr>
        <p:blipFill>
          <a:blip r:embed="rId2"/>
          <a:srcRect l="20924" t="2119" r="20262" b="7412"/>
          <a:stretch>
            <a:fillRect/>
          </a:stretch>
        </p:blipFill>
        <p:spPr>
          <a:xfrm>
            <a:off x="508583" y="336070"/>
            <a:ext cx="3456841" cy="5742799"/>
          </a:xfrm>
          <a:custGeom>
            <a:avLst/>
            <a:gdLst/>
            <a:ahLst/>
            <a:cxnLst>
              <a:cxn ang="0">
                <a:pos x="wd2" y="hd2"/>
              </a:cxn>
              <a:cxn ang="5400000">
                <a:pos x="wd2" y="hd2"/>
              </a:cxn>
              <a:cxn ang="10800000">
                <a:pos x="wd2" y="hd2"/>
              </a:cxn>
              <a:cxn ang="16200000">
                <a:pos x="wd2" y="hd2"/>
              </a:cxn>
            </a:cxnLst>
            <a:rect l="0" t="0" r="r" b="b"/>
            <a:pathLst>
              <a:path w="21597" h="21598" extrusionOk="0">
                <a:moveTo>
                  <a:pt x="9958" y="0"/>
                </a:moveTo>
                <a:cubicBezTo>
                  <a:pt x="9635" y="0"/>
                  <a:pt x="9417" y="6"/>
                  <a:pt x="9244" y="21"/>
                </a:cubicBezTo>
                <a:cubicBezTo>
                  <a:pt x="9169" y="27"/>
                  <a:pt x="9104" y="37"/>
                  <a:pt x="9041" y="48"/>
                </a:cubicBezTo>
                <a:cubicBezTo>
                  <a:pt x="9015" y="52"/>
                  <a:pt x="8989" y="58"/>
                  <a:pt x="8964" y="63"/>
                </a:cubicBezTo>
                <a:cubicBezTo>
                  <a:pt x="8912" y="73"/>
                  <a:pt x="8863" y="84"/>
                  <a:pt x="8810" y="99"/>
                </a:cubicBezTo>
                <a:cubicBezTo>
                  <a:pt x="8801" y="101"/>
                  <a:pt x="8790" y="105"/>
                  <a:pt x="8780" y="107"/>
                </a:cubicBezTo>
                <a:cubicBezTo>
                  <a:pt x="8702" y="130"/>
                  <a:pt x="8629" y="155"/>
                  <a:pt x="8557" y="182"/>
                </a:cubicBezTo>
                <a:cubicBezTo>
                  <a:pt x="8530" y="192"/>
                  <a:pt x="8506" y="203"/>
                  <a:pt x="8480" y="213"/>
                </a:cubicBezTo>
                <a:cubicBezTo>
                  <a:pt x="7910" y="451"/>
                  <a:pt x="7585" y="831"/>
                  <a:pt x="7588" y="1287"/>
                </a:cubicBezTo>
                <a:cubicBezTo>
                  <a:pt x="7588" y="1441"/>
                  <a:pt x="7606" y="1585"/>
                  <a:pt x="7627" y="1663"/>
                </a:cubicBezTo>
                <a:cubicBezTo>
                  <a:pt x="7636" y="1683"/>
                  <a:pt x="7637" y="1703"/>
                  <a:pt x="7647" y="1724"/>
                </a:cubicBezTo>
                <a:cubicBezTo>
                  <a:pt x="7657" y="1746"/>
                  <a:pt x="7652" y="1765"/>
                  <a:pt x="7640" y="1782"/>
                </a:cubicBezTo>
                <a:cubicBezTo>
                  <a:pt x="7623" y="1812"/>
                  <a:pt x="7576" y="1834"/>
                  <a:pt x="7481" y="1855"/>
                </a:cubicBezTo>
                <a:cubicBezTo>
                  <a:pt x="7436" y="1866"/>
                  <a:pt x="7402" y="1876"/>
                  <a:pt x="7374" y="1888"/>
                </a:cubicBezTo>
                <a:cubicBezTo>
                  <a:pt x="7292" y="1924"/>
                  <a:pt x="7278" y="1979"/>
                  <a:pt x="7278" y="2119"/>
                </a:cubicBezTo>
                <a:cubicBezTo>
                  <a:pt x="7278" y="2120"/>
                  <a:pt x="7278" y="2121"/>
                  <a:pt x="7278" y="2121"/>
                </a:cubicBezTo>
                <a:cubicBezTo>
                  <a:pt x="7278" y="2122"/>
                  <a:pt x="7278" y="2122"/>
                  <a:pt x="7278" y="2122"/>
                </a:cubicBezTo>
                <a:cubicBezTo>
                  <a:pt x="7278" y="2176"/>
                  <a:pt x="7292" y="2241"/>
                  <a:pt x="7312" y="2306"/>
                </a:cubicBezTo>
                <a:cubicBezTo>
                  <a:pt x="7340" y="2394"/>
                  <a:pt x="7380" y="2487"/>
                  <a:pt x="7429" y="2573"/>
                </a:cubicBezTo>
                <a:cubicBezTo>
                  <a:pt x="7512" y="2717"/>
                  <a:pt x="7617" y="2840"/>
                  <a:pt x="7709" y="2884"/>
                </a:cubicBezTo>
                <a:cubicBezTo>
                  <a:pt x="7713" y="2885"/>
                  <a:pt x="7716" y="2887"/>
                  <a:pt x="7719" y="2888"/>
                </a:cubicBezTo>
                <a:cubicBezTo>
                  <a:pt x="7783" y="2903"/>
                  <a:pt x="7838" y="2954"/>
                  <a:pt x="7838" y="3002"/>
                </a:cubicBezTo>
                <a:cubicBezTo>
                  <a:pt x="7839" y="3156"/>
                  <a:pt x="7990" y="3417"/>
                  <a:pt x="8170" y="3585"/>
                </a:cubicBezTo>
                <a:cubicBezTo>
                  <a:pt x="8176" y="3591"/>
                  <a:pt x="8182" y="3598"/>
                  <a:pt x="8188" y="3603"/>
                </a:cubicBezTo>
                <a:cubicBezTo>
                  <a:pt x="8212" y="3625"/>
                  <a:pt x="8234" y="3653"/>
                  <a:pt x="8257" y="3684"/>
                </a:cubicBezTo>
                <a:cubicBezTo>
                  <a:pt x="8321" y="3730"/>
                  <a:pt x="8347" y="3784"/>
                  <a:pt x="8386" y="3934"/>
                </a:cubicBezTo>
                <a:cubicBezTo>
                  <a:pt x="8489" y="4181"/>
                  <a:pt x="8547" y="4471"/>
                  <a:pt x="8478" y="4581"/>
                </a:cubicBezTo>
                <a:cubicBezTo>
                  <a:pt x="8210" y="5006"/>
                  <a:pt x="5983" y="5688"/>
                  <a:pt x="4610" y="5766"/>
                </a:cubicBezTo>
                <a:cubicBezTo>
                  <a:pt x="4041" y="5798"/>
                  <a:pt x="3822" y="5834"/>
                  <a:pt x="3526" y="5943"/>
                </a:cubicBezTo>
                <a:cubicBezTo>
                  <a:pt x="2804" y="6211"/>
                  <a:pt x="2389" y="6767"/>
                  <a:pt x="2239" y="7669"/>
                </a:cubicBezTo>
                <a:cubicBezTo>
                  <a:pt x="2195" y="7934"/>
                  <a:pt x="2036" y="8477"/>
                  <a:pt x="1882" y="8875"/>
                </a:cubicBezTo>
                <a:cubicBezTo>
                  <a:pt x="1525" y="9801"/>
                  <a:pt x="1436" y="10247"/>
                  <a:pt x="1436" y="11132"/>
                </a:cubicBezTo>
                <a:cubicBezTo>
                  <a:pt x="1436" y="11811"/>
                  <a:pt x="1424" y="11858"/>
                  <a:pt x="1233" y="12056"/>
                </a:cubicBezTo>
                <a:cubicBezTo>
                  <a:pt x="936" y="12361"/>
                  <a:pt x="573" y="12995"/>
                  <a:pt x="434" y="13447"/>
                </a:cubicBezTo>
                <a:cubicBezTo>
                  <a:pt x="351" y="13720"/>
                  <a:pt x="289" y="14419"/>
                  <a:pt x="238" y="15699"/>
                </a:cubicBezTo>
                <a:cubicBezTo>
                  <a:pt x="217" y="16223"/>
                  <a:pt x="189" y="16765"/>
                  <a:pt x="159" y="17227"/>
                </a:cubicBezTo>
                <a:cubicBezTo>
                  <a:pt x="133" y="17721"/>
                  <a:pt x="105" y="18134"/>
                  <a:pt x="80" y="18254"/>
                </a:cubicBezTo>
                <a:cubicBezTo>
                  <a:pt x="68" y="18308"/>
                  <a:pt x="60" y="18396"/>
                  <a:pt x="50" y="18471"/>
                </a:cubicBezTo>
                <a:cubicBezTo>
                  <a:pt x="36" y="18588"/>
                  <a:pt x="28" y="18672"/>
                  <a:pt x="18" y="18780"/>
                </a:cubicBezTo>
                <a:cubicBezTo>
                  <a:pt x="9" y="18894"/>
                  <a:pt x="1" y="19013"/>
                  <a:pt x="0" y="19112"/>
                </a:cubicBezTo>
                <a:cubicBezTo>
                  <a:pt x="-3" y="19585"/>
                  <a:pt x="11" y="19624"/>
                  <a:pt x="278" y="19944"/>
                </a:cubicBezTo>
                <a:lnTo>
                  <a:pt x="556" y="20278"/>
                </a:lnTo>
                <a:lnTo>
                  <a:pt x="1314" y="20501"/>
                </a:lnTo>
                <a:cubicBezTo>
                  <a:pt x="1731" y="20623"/>
                  <a:pt x="2109" y="20709"/>
                  <a:pt x="2155" y="20692"/>
                </a:cubicBezTo>
                <a:cubicBezTo>
                  <a:pt x="2276" y="20647"/>
                  <a:pt x="2256" y="20458"/>
                  <a:pt x="2120" y="20350"/>
                </a:cubicBezTo>
                <a:cubicBezTo>
                  <a:pt x="2056" y="20298"/>
                  <a:pt x="2000" y="20222"/>
                  <a:pt x="1999" y="20181"/>
                </a:cubicBezTo>
                <a:cubicBezTo>
                  <a:pt x="1997" y="20140"/>
                  <a:pt x="1871" y="20033"/>
                  <a:pt x="1716" y="19942"/>
                </a:cubicBezTo>
                <a:cubicBezTo>
                  <a:pt x="1310" y="19705"/>
                  <a:pt x="1118" y="19166"/>
                  <a:pt x="1391" y="19029"/>
                </a:cubicBezTo>
                <a:cubicBezTo>
                  <a:pt x="1566" y="18941"/>
                  <a:pt x="1684" y="19118"/>
                  <a:pt x="1667" y="19442"/>
                </a:cubicBezTo>
                <a:cubicBezTo>
                  <a:pt x="1655" y="19662"/>
                  <a:pt x="1683" y="19730"/>
                  <a:pt x="1805" y="19784"/>
                </a:cubicBezTo>
                <a:cubicBezTo>
                  <a:pt x="1951" y="19848"/>
                  <a:pt x="1959" y="19835"/>
                  <a:pt x="2006" y="19523"/>
                </a:cubicBezTo>
                <a:cubicBezTo>
                  <a:pt x="2033" y="19343"/>
                  <a:pt x="2098" y="19089"/>
                  <a:pt x="2150" y="18959"/>
                </a:cubicBezTo>
                <a:cubicBezTo>
                  <a:pt x="2275" y="18643"/>
                  <a:pt x="2174" y="18370"/>
                  <a:pt x="1751" y="17887"/>
                </a:cubicBezTo>
                <a:cubicBezTo>
                  <a:pt x="1435" y="17527"/>
                  <a:pt x="1419" y="17492"/>
                  <a:pt x="1461" y="17194"/>
                </a:cubicBezTo>
                <a:cubicBezTo>
                  <a:pt x="1468" y="17144"/>
                  <a:pt x="1487" y="17078"/>
                  <a:pt x="1510" y="17008"/>
                </a:cubicBezTo>
                <a:cubicBezTo>
                  <a:pt x="1572" y="16776"/>
                  <a:pt x="1714" y="16497"/>
                  <a:pt x="1947" y="16136"/>
                </a:cubicBezTo>
                <a:cubicBezTo>
                  <a:pt x="1990" y="16066"/>
                  <a:pt x="2031" y="16008"/>
                  <a:pt x="2073" y="15947"/>
                </a:cubicBezTo>
                <a:cubicBezTo>
                  <a:pt x="2103" y="15903"/>
                  <a:pt x="2126" y="15866"/>
                  <a:pt x="2158" y="15820"/>
                </a:cubicBezTo>
                <a:cubicBezTo>
                  <a:pt x="2340" y="15555"/>
                  <a:pt x="2601" y="15142"/>
                  <a:pt x="2738" y="14903"/>
                </a:cubicBezTo>
                <a:cubicBezTo>
                  <a:pt x="2983" y="14474"/>
                  <a:pt x="2985" y="14458"/>
                  <a:pt x="2996" y="13432"/>
                </a:cubicBezTo>
                <a:lnTo>
                  <a:pt x="3001" y="13065"/>
                </a:lnTo>
                <a:cubicBezTo>
                  <a:pt x="3000" y="13064"/>
                  <a:pt x="3001" y="13064"/>
                  <a:pt x="3001" y="13063"/>
                </a:cubicBezTo>
                <a:cubicBezTo>
                  <a:pt x="2947" y="12797"/>
                  <a:pt x="2948" y="12701"/>
                  <a:pt x="3006" y="12533"/>
                </a:cubicBezTo>
                <a:cubicBezTo>
                  <a:pt x="3006" y="12533"/>
                  <a:pt x="3005" y="12531"/>
                  <a:pt x="3006" y="12530"/>
                </a:cubicBezTo>
                <a:lnTo>
                  <a:pt x="3008" y="12394"/>
                </a:lnTo>
                <a:lnTo>
                  <a:pt x="3457" y="11742"/>
                </a:lnTo>
                <a:cubicBezTo>
                  <a:pt x="3995" y="10961"/>
                  <a:pt x="4189" y="10559"/>
                  <a:pt x="4317" y="9954"/>
                </a:cubicBezTo>
                <a:cubicBezTo>
                  <a:pt x="4412" y="9504"/>
                  <a:pt x="4469" y="9374"/>
                  <a:pt x="4580" y="9363"/>
                </a:cubicBezTo>
                <a:cubicBezTo>
                  <a:pt x="4638" y="9357"/>
                  <a:pt x="5004" y="9964"/>
                  <a:pt x="5800" y="11388"/>
                </a:cubicBezTo>
                <a:cubicBezTo>
                  <a:pt x="6128" y="11976"/>
                  <a:pt x="6257" y="12288"/>
                  <a:pt x="6326" y="12666"/>
                </a:cubicBezTo>
                <a:cubicBezTo>
                  <a:pt x="6467" y="13447"/>
                  <a:pt x="6378" y="14288"/>
                  <a:pt x="6053" y="15217"/>
                </a:cubicBezTo>
                <a:cubicBezTo>
                  <a:pt x="5759" y="16058"/>
                  <a:pt x="5489" y="17161"/>
                  <a:pt x="5319" y="18166"/>
                </a:cubicBezTo>
                <a:cubicBezTo>
                  <a:pt x="5290" y="18376"/>
                  <a:pt x="5275" y="18497"/>
                  <a:pt x="5240" y="18747"/>
                </a:cubicBezTo>
                <a:cubicBezTo>
                  <a:pt x="5132" y="19505"/>
                  <a:pt x="5127" y="19780"/>
                  <a:pt x="5205" y="20483"/>
                </a:cubicBezTo>
                <a:cubicBezTo>
                  <a:pt x="5256" y="20942"/>
                  <a:pt x="5301" y="21382"/>
                  <a:pt x="5307" y="21462"/>
                </a:cubicBezTo>
                <a:lnTo>
                  <a:pt x="5316" y="21598"/>
                </a:lnTo>
                <a:lnTo>
                  <a:pt x="7645" y="21598"/>
                </a:lnTo>
                <a:cubicBezTo>
                  <a:pt x="9148" y="21598"/>
                  <a:pt x="9698" y="21600"/>
                  <a:pt x="9904" y="21575"/>
                </a:cubicBezTo>
                <a:cubicBezTo>
                  <a:pt x="9913" y="21510"/>
                  <a:pt x="9997" y="21315"/>
                  <a:pt x="10119" y="21083"/>
                </a:cubicBezTo>
                <a:cubicBezTo>
                  <a:pt x="10495" y="20370"/>
                  <a:pt x="10650" y="19752"/>
                  <a:pt x="10707" y="18748"/>
                </a:cubicBezTo>
                <a:cubicBezTo>
                  <a:pt x="10737" y="18227"/>
                  <a:pt x="10788" y="17864"/>
                  <a:pt x="10836" y="17857"/>
                </a:cubicBezTo>
                <a:cubicBezTo>
                  <a:pt x="10919" y="17845"/>
                  <a:pt x="10957" y="18035"/>
                  <a:pt x="11114" y="19315"/>
                </a:cubicBezTo>
                <a:cubicBezTo>
                  <a:pt x="11207" y="20080"/>
                  <a:pt x="11399" y="20770"/>
                  <a:pt x="11667" y="21287"/>
                </a:cubicBezTo>
                <a:cubicBezTo>
                  <a:pt x="11739" y="21427"/>
                  <a:pt x="11784" y="21549"/>
                  <a:pt x="11778" y="21589"/>
                </a:cubicBezTo>
                <a:lnTo>
                  <a:pt x="13851" y="21593"/>
                </a:lnTo>
                <a:lnTo>
                  <a:pt x="16355" y="21598"/>
                </a:lnTo>
                <a:lnTo>
                  <a:pt x="16360" y="21566"/>
                </a:lnTo>
                <a:lnTo>
                  <a:pt x="16397" y="20980"/>
                </a:lnTo>
                <a:cubicBezTo>
                  <a:pt x="16476" y="19748"/>
                  <a:pt x="16448" y="18336"/>
                  <a:pt x="16335" y="17447"/>
                </a:cubicBezTo>
                <a:cubicBezTo>
                  <a:pt x="16223" y="16706"/>
                  <a:pt x="16014" y="16163"/>
                  <a:pt x="15597" y="15385"/>
                </a:cubicBezTo>
                <a:cubicBezTo>
                  <a:pt x="15116" y="14492"/>
                  <a:pt x="15100" y="14453"/>
                  <a:pt x="15058" y="13818"/>
                </a:cubicBezTo>
                <a:cubicBezTo>
                  <a:pt x="15013" y="13123"/>
                  <a:pt x="15102" y="12467"/>
                  <a:pt x="15354" y="11648"/>
                </a:cubicBezTo>
                <a:cubicBezTo>
                  <a:pt x="15439" y="11370"/>
                  <a:pt x="15629" y="10751"/>
                  <a:pt x="15775" y="10273"/>
                </a:cubicBezTo>
                <a:cubicBezTo>
                  <a:pt x="16096" y="9223"/>
                  <a:pt x="16176" y="9179"/>
                  <a:pt x="16447" y="9908"/>
                </a:cubicBezTo>
                <a:cubicBezTo>
                  <a:pt x="16678" y="10529"/>
                  <a:pt x="16720" y="10610"/>
                  <a:pt x="17213" y="11359"/>
                </a:cubicBezTo>
                <a:cubicBezTo>
                  <a:pt x="17581" y="11917"/>
                  <a:pt x="17616" y="12006"/>
                  <a:pt x="17682" y="12560"/>
                </a:cubicBezTo>
                <a:cubicBezTo>
                  <a:pt x="17838" y="13875"/>
                  <a:pt x="18006" y="14302"/>
                  <a:pt x="18808" y="15442"/>
                </a:cubicBezTo>
                <a:cubicBezTo>
                  <a:pt x="18916" y="15596"/>
                  <a:pt x="19008" y="15735"/>
                  <a:pt x="19095" y="15869"/>
                </a:cubicBezTo>
                <a:cubicBezTo>
                  <a:pt x="19168" y="15946"/>
                  <a:pt x="19250" y="16065"/>
                  <a:pt x="19363" y="16260"/>
                </a:cubicBezTo>
                <a:cubicBezTo>
                  <a:pt x="19534" y="16555"/>
                  <a:pt x="19595" y="16709"/>
                  <a:pt x="19618" y="16914"/>
                </a:cubicBezTo>
                <a:cubicBezTo>
                  <a:pt x="19682" y="17154"/>
                  <a:pt x="19678" y="17359"/>
                  <a:pt x="19606" y="17553"/>
                </a:cubicBezTo>
                <a:cubicBezTo>
                  <a:pt x="19578" y="17685"/>
                  <a:pt x="19521" y="17777"/>
                  <a:pt x="19395" y="17918"/>
                </a:cubicBezTo>
                <a:cubicBezTo>
                  <a:pt x="19382" y="17933"/>
                  <a:pt x="19377" y="17941"/>
                  <a:pt x="19365" y="17954"/>
                </a:cubicBezTo>
                <a:cubicBezTo>
                  <a:pt x="19360" y="17960"/>
                  <a:pt x="19358" y="17966"/>
                  <a:pt x="19353" y="17972"/>
                </a:cubicBezTo>
                <a:cubicBezTo>
                  <a:pt x="19310" y="18023"/>
                  <a:pt x="19283" y="18058"/>
                  <a:pt x="19254" y="18096"/>
                </a:cubicBezTo>
                <a:cubicBezTo>
                  <a:pt x="19162" y="18240"/>
                  <a:pt x="19157" y="18391"/>
                  <a:pt x="19157" y="18918"/>
                </a:cubicBezTo>
                <a:cubicBezTo>
                  <a:pt x="19157" y="18930"/>
                  <a:pt x="19160" y="18936"/>
                  <a:pt x="19160" y="18947"/>
                </a:cubicBezTo>
                <a:cubicBezTo>
                  <a:pt x="19161" y="18990"/>
                  <a:pt x="19163" y="19038"/>
                  <a:pt x="19162" y="19077"/>
                </a:cubicBezTo>
                <a:cubicBezTo>
                  <a:pt x="19168" y="19396"/>
                  <a:pt x="19186" y="19654"/>
                  <a:pt x="19212" y="19654"/>
                </a:cubicBezTo>
                <a:cubicBezTo>
                  <a:pt x="19343" y="19654"/>
                  <a:pt x="19516" y="19491"/>
                  <a:pt x="19559" y="19326"/>
                </a:cubicBezTo>
                <a:cubicBezTo>
                  <a:pt x="19688" y="18829"/>
                  <a:pt x="19836" y="18737"/>
                  <a:pt x="19941" y="19086"/>
                </a:cubicBezTo>
                <a:cubicBezTo>
                  <a:pt x="20001" y="19287"/>
                  <a:pt x="19898" y="19786"/>
                  <a:pt x="19745" y="20035"/>
                </a:cubicBezTo>
                <a:cubicBezTo>
                  <a:pt x="19706" y="20098"/>
                  <a:pt x="19583" y="20214"/>
                  <a:pt x="19475" y="20292"/>
                </a:cubicBezTo>
                <a:cubicBezTo>
                  <a:pt x="19038" y="20604"/>
                  <a:pt x="19299" y="20651"/>
                  <a:pt x="20124" y="20408"/>
                </a:cubicBezTo>
                <a:cubicBezTo>
                  <a:pt x="20826" y="20201"/>
                  <a:pt x="21073" y="20059"/>
                  <a:pt x="21342" y="19714"/>
                </a:cubicBezTo>
                <a:cubicBezTo>
                  <a:pt x="21521" y="19482"/>
                  <a:pt x="21562" y="19356"/>
                  <a:pt x="21585" y="18945"/>
                </a:cubicBezTo>
                <a:lnTo>
                  <a:pt x="21597" y="18751"/>
                </a:lnTo>
                <a:cubicBezTo>
                  <a:pt x="21582" y="18502"/>
                  <a:pt x="21530" y="18354"/>
                  <a:pt x="21374" y="18102"/>
                </a:cubicBezTo>
                <a:lnTo>
                  <a:pt x="21228" y="17884"/>
                </a:lnTo>
                <a:lnTo>
                  <a:pt x="20841" y="17315"/>
                </a:lnTo>
                <a:lnTo>
                  <a:pt x="20813" y="16591"/>
                </a:lnTo>
                <a:cubicBezTo>
                  <a:pt x="20808" y="16436"/>
                  <a:pt x="20812" y="16269"/>
                  <a:pt x="20816" y="16109"/>
                </a:cubicBezTo>
                <a:cubicBezTo>
                  <a:pt x="20816" y="15995"/>
                  <a:pt x="20812" y="15921"/>
                  <a:pt x="20813" y="15781"/>
                </a:cubicBezTo>
                <a:cubicBezTo>
                  <a:pt x="20818" y="15167"/>
                  <a:pt x="20801" y="14723"/>
                  <a:pt x="20747" y="14344"/>
                </a:cubicBezTo>
                <a:cubicBezTo>
                  <a:pt x="20745" y="14334"/>
                  <a:pt x="20742" y="14326"/>
                  <a:pt x="20742" y="14315"/>
                </a:cubicBezTo>
                <a:cubicBezTo>
                  <a:pt x="20668" y="13826"/>
                  <a:pt x="20532" y="13447"/>
                  <a:pt x="20288" y="12973"/>
                </a:cubicBezTo>
                <a:cubicBezTo>
                  <a:pt x="19908" y="12237"/>
                  <a:pt x="19769" y="11812"/>
                  <a:pt x="19683" y="11141"/>
                </a:cubicBezTo>
                <a:cubicBezTo>
                  <a:pt x="19598" y="10481"/>
                  <a:pt x="19427" y="9902"/>
                  <a:pt x="18998" y="8827"/>
                </a:cubicBezTo>
                <a:cubicBezTo>
                  <a:pt x="18900" y="8579"/>
                  <a:pt x="18830" y="8376"/>
                  <a:pt x="18770" y="8155"/>
                </a:cubicBezTo>
                <a:cubicBezTo>
                  <a:pt x="18761" y="8121"/>
                  <a:pt x="18752" y="8086"/>
                  <a:pt x="18743" y="8051"/>
                </a:cubicBezTo>
                <a:cubicBezTo>
                  <a:pt x="18680" y="7799"/>
                  <a:pt x="18626" y="7515"/>
                  <a:pt x="18562" y="7105"/>
                </a:cubicBezTo>
                <a:cubicBezTo>
                  <a:pt x="18470" y="6507"/>
                  <a:pt x="18368" y="6334"/>
                  <a:pt x="17945" y="6051"/>
                </a:cubicBezTo>
                <a:cubicBezTo>
                  <a:pt x="17587" y="5811"/>
                  <a:pt x="17173" y="5690"/>
                  <a:pt x="16556" y="5643"/>
                </a:cubicBezTo>
                <a:cubicBezTo>
                  <a:pt x="15889" y="5594"/>
                  <a:pt x="15365" y="5504"/>
                  <a:pt x="13886" y="5188"/>
                </a:cubicBezTo>
                <a:cubicBezTo>
                  <a:pt x="12346" y="4860"/>
                  <a:pt x="12132" y="4771"/>
                  <a:pt x="12001" y="4405"/>
                </a:cubicBezTo>
                <a:cubicBezTo>
                  <a:pt x="11918" y="4170"/>
                  <a:pt x="11896" y="3961"/>
                  <a:pt x="11929" y="3787"/>
                </a:cubicBezTo>
                <a:cubicBezTo>
                  <a:pt x="11902" y="3704"/>
                  <a:pt x="11963" y="3575"/>
                  <a:pt x="12105" y="3448"/>
                </a:cubicBezTo>
                <a:cubicBezTo>
                  <a:pt x="12114" y="3441"/>
                  <a:pt x="12120" y="3434"/>
                  <a:pt x="12128" y="3427"/>
                </a:cubicBezTo>
                <a:cubicBezTo>
                  <a:pt x="12235" y="3329"/>
                  <a:pt x="12345" y="3189"/>
                  <a:pt x="12371" y="3111"/>
                </a:cubicBezTo>
                <a:cubicBezTo>
                  <a:pt x="12376" y="3095"/>
                  <a:pt x="12384" y="3080"/>
                  <a:pt x="12393" y="3064"/>
                </a:cubicBezTo>
                <a:cubicBezTo>
                  <a:pt x="12395" y="3056"/>
                  <a:pt x="12400" y="3047"/>
                  <a:pt x="12400" y="3039"/>
                </a:cubicBezTo>
                <a:cubicBezTo>
                  <a:pt x="12404" y="3012"/>
                  <a:pt x="12480" y="2944"/>
                  <a:pt x="12569" y="2887"/>
                </a:cubicBezTo>
                <a:cubicBezTo>
                  <a:pt x="12714" y="2793"/>
                  <a:pt x="12813" y="2624"/>
                  <a:pt x="12854" y="2402"/>
                </a:cubicBezTo>
                <a:cubicBezTo>
                  <a:pt x="12868" y="2327"/>
                  <a:pt x="12876" y="2246"/>
                  <a:pt x="12877" y="2161"/>
                </a:cubicBezTo>
                <a:cubicBezTo>
                  <a:pt x="12877" y="2130"/>
                  <a:pt x="12875" y="2111"/>
                  <a:pt x="12874" y="2087"/>
                </a:cubicBezTo>
                <a:cubicBezTo>
                  <a:pt x="12873" y="2071"/>
                  <a:pt x="12873" y="2049"/>
                  <a:pt x="12872" y="2036"/>
                </a:cubicBezTo>
                <a:cubicBezTo>
                  <a:pt x="12869" y="2013"/>
                  <a:pt x="12862" y="2000"/>
                  <a:pt x="12857" y="1984"/>
                </a:cubicBezTo>
                <a:cubicBezTo>
                  <a:pt x="12853" y="1973"/>
                  <a:pt x="12852" y="1959"/>
                  <a:pt x="12847" y="1951"/>
                </a:cubicBezTo>
                <a:cubicBezTo>
                  <a:pt x="12844" y="1946"/>
                  <a:pt x="12838" y="1944"/>
                  <a:pt x="12834" y="1940"/>
                </a:cubicBezTo>
                <a:cubicBezTo>
                  <a:pt x="12821" y="1928"/>
                  <a:pt x="12806" y="1918"/>
                  <a:pt x="12782" y="1912"/>
                </a:cubicBezTo>
                <a:cubicBezTo>
                  <a:pt x="12769" y="1909"/>
                  <a:pt x="12755" y="1906"/>
                  <a:pt x="12738" y="1906"/>
                </a:cubicBezTo>
                <a:cubicBezTo>
                  <a:pt x="12736" y="1906"/>
                  <a:pt x="12734" y="1906"/>
                  <a:pt x="12733" y="1906"/>
                </a:cubicBezTo>
                <a:cubicBezTo>
                  <a:pt x="12684" y="1906"/>
                  <a:pt x="12644" y="1900"/>
                  <a:pt x="12609" y="1893"/>
                </a:cubicBezTo>
                <a:lnTo>
                  <a:pt x="12438" y="1881"/>
                </a:lnTo>
                <a:lnTo>
                  <a:pt x="12450" y="1687"/>
                </a:lnTo>
                <a:cubicBezTo>
                  <a:pt x="12443" y="1615"/>
                  <a:pt x="12443" y="1529"/>
                  <a:pt x="12455" y="1407"/>
                </a:cubicBezTo>
                <a:cubicBezTo>
                  <a:pt x="12468" y="1283"/>
                  <a:pt x="12470" y="1177"/>
                  <a:pt x="12462" y="1081"/>
                </a:cubicBezTo>
                <a:cubicBezTo>
                  <a:pt x="12422" y="765"/>
                  <a:pt x="12271" y="573"/>
                  <a:pt x="11954" y="382"/>
                </a:cubicBezTo>
                <a:cubicBezTo>
                  <a:pt x="11898" y="348"/>
                  <a:pt x="11841" y="318"/>
                  <a:pt x="11783" y="290"/>
                </a:cubicBezTo>
                <a:cubicBezTo>
                  <a:pt x="11780" y="288"/>
                  <a:pt x="11778" y="286"/>
                  <a:pt x="11776" y="285"/>
                </a:cubicBezTo>
                <a:cubicBezTo>
                  <a:pt x="11583" y="197"/>
                  <a:pt x="11361" y="129"/>
                  <a:pt x="11114" y="79"/>
                </a:cubicBezTo>
                <a:cubicBezTo>
                  <a:pt x="10807" y="24"/>
                  <a:pt x="10440" y="0"/>
                  <a:pt x="9958" y="0"/>
                </a:cubicBezTo>
                <a:close/>
              </a:path>
            </a:pathLst>
          </a:custGeom>
          <a:ln w="12700">
            <a:miter lim="400000"/>
          </a:ln>
        </p:spPr>
      </p:pic>
      <p:pic>
        <p:nvPicPr>
          <p:cNvPr id="277" name="Imagen" descr="Imagen"/>
          <p:cNvPicPr>
            <a:picLocks noChangeAspect="1"/>
          </p:cNvPicPr>
          <p:nvPr/>
        </p:nvPicPr>
        <p:blipFill>
          <a:blip r:embed="rId3"/>
          <a:stretch>
            <a:fillRect/>
          </a:stretch>
        </p:blipFill>
        <p:spPr>
          <a:xfrm>
            <a:off x="9611425" y="2650995"/>
            <a:ext cx="1361955" cy="1361955"/>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 name="Imagen" descr="Imagen"/>
          <p:cNvPicPr>
            <a:picLocks noChangeAspect="1"/>
          </p:cNvPicPr>
          <p:nvPr/>
        </p:nvPicPr>
        <p:blipFill>
          <a:blip r:embed="rId2"/>
          <a:stretch>
            <a:fillRect/>
          </a:stretch>
        </p:blipFill>
        <p:spPr>
          <a:xfrm>
            <a:off x="5014742" y="881053"/>
            <a:ext cx="2472531" cy="3958579"/>
          </a:xfrm>
          <a:prstGeom prst="rect">
            <a:avLst/>
          </a:prstGeom>
          <a:ln w="12700">
            <a:miter lim="400000"/>
          </a:ln>
        </p:spPr>
      </p:pic>
      <p:pic>
        <p:nvPicPr>
          <p:cNvPr id="280" name="Imagen" descr="Imagen"/>
          <p:cNvPicPr>
            <a:picLocks noChangeAspect="1"/>
          </p:cNvPicPr>
          <p:nvPr/>
        </p:nvPicPr>
        <p:blipFill>
          <a:blip r:embed="rId3"/>
          <a:srcRect l="30611" r="32975" b="8733"/>
          <a:stretch>
            <a:fillRect/>
          </a:stretch>
        </p:blipFill>
        <p:spPr>
          <a:xfrm>
            <a:off x="1694965" y="629655"/>
            <a:ext cx="1135929" cy="2847096"/>
          </a:xfrm>
          <a:prstGeom prst="rect">
            <a:avLst/>
          </a:prstGeom>
          <a:ln w="12700">
            <a:miter lim="400000"/>
          </a:ln>
        </p:spPr>
      </p:pic>
      <p:pic>
        <p:nvPicPr>
          <p:cNvPr id="281" name="Imagen" descr="Imagen"/>
          <p:cNvPicPr>
            <a:picLocks noChangeAspect="1"/>
          </p:cNvPicPr>
          <p:nvPr/>
        </p:nvPicPr>
        <p:blipFill>
          <a:blip r:embed="rId4"/>
          <a:srcRect r="65429" b="8354"/>
          <a:stretch>
            <a:fillRect/>
          </a:stretch>
        </p:blipFill>
        <p:spPr>
          <a:xfrm>
            <a:off x="172618" y="877588"/>
            <a:ext cx="1570288" cy="2691885"/>
          </a:xfrm>
          <a:prstGeom prst="rect">
            <a:avLst/>
          </a:prstGeom>
          <a:ln w="12700">
            <a:miter lim="400000"/>
          </a:ln>
        </p:spPr>
      </p:pic>
      <p:sp>
        <p:nvSpPr>
          <p:cNvPr id="282" name="Enfermedad renal crónica por Fabry  0.01%.*"/>
          <p:cNvSpPr txBox="1"/>
          <p:nvPr/>
        </p:nvSpPr>
        <p:spPr>
          <a:xfrm>
            <a:off x="1403567" y="154846"/>
            <a:ext cx="9694882" cy="473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3000">
                <a:latin typeface="Arial"/>
                <a:ea typeface="Arial"/>
                <a:cs typeface="Arial"/>
                <a:sym typeface="Arial"/>
              </a:defRPr>
            </a:lvl1pPr>
          </a:lstStyle>
          <a:p>
            <a:r>
              <a:t>Enfermedad de Fabry: Fenotipos y pre-sintomáticos</a:t>
            </a:r>
          </a:p>
        </p:txBody>
      </p:sp>
      <p:sp>
        <p:nvSpPr>
          <p:cNvPr id="283" name="Enfermedad renal crónica por Fabry  0.01%.*"/>
          <p:cNvSpPr txBox="1"/>
          <p:nvPr/>
        </p:nvSpPr>
        <p:spPr>
          <a:xfrm>
            <a:off x="66039" y="3655718"/>
            <a:ext cx="1400560" cy="3381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a:latin typeface="Arial"/>
                <a:ea typeface="Arial"/>
                <a:cs typeface="Arial"/>
                <a:sym typeface="Arial"/>
              </a:defRPr>
            </a:lvl1pPr>
          </a:lstStyle>
          <a:p>
            <a:r>
              <a:t>Clásico</a:t>
            </a:r>
          </a:p>
        </p:txBody>
      </p:sp>
      <p:sp>
        <p:nvSpPr>
          <p:cNvPr id="284" name="Enfermedad renal crónica por Fabry  0.01%.*"/>
          <p:cNvSpPr txBox="1"/>
          <p:nvPr/>
        </p:nvSpPr>
        <p:spPr>
          <a:xfrm>
            <a:off x="1678079" y="3655718"/>
            <a:ext cx="1400560" cy="3381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a:latin typeface="Arial"/>
                <a:ea typeface="Arial"/>
                <a:cs typeface="Arial"/>
                <a:sym typeface="Arial"/>
              </a:defRPr>
            </a:lvl1pPr>
          </a:lstStyle>
          <a:p>
            <a:r>
              <a:t>Tardío</a:t>
            </a:r>
          </a:p>
        </p:txBody>
      </p:sp>
      <p:sp>
        <p:nvSpPr>
          <p:cNvPr id="285" name="Enfermedad renal crónica por Fabry  0.01%.*"/>
          <p:cNvSpPr txBox="1"/>
          <p:nvPr/>
        </p:nvSpPr>
        <p:spPr>
          <a:xfrm>
            <a:off x="5310866" y="4817191"/>
            <a:ext cx="1880283" cy="3381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000">
                <a:latin typeface="Arial"/>
                <a:ea typeface="Arial"/>
                <a:cs typeface="Arial"/>
                <a:sym typeface="Arial"/>
              </a:defRPr>
            </a:lvl1pPr>
          </a:lstStyle>
          <a:p>
            <a:r>
              <a:t>Asintomáticos</a:t>
            </a:r>
          </a:p>
        </p:txBody>
      </p:sp>
      <p:pic>
        <p:nvPicPr>
          <p:cNvPr id="286" name="Captura de pantalla 2025-06-16 a las 14.42.21.png" descr="Captura de pantalla 2025-06-16 a las 14.42.21.png"/>
          <p:cNvPicPr>
            <a:picLocks noChangeAspect="1"/>
          </p:cNvPicPr>
          <p:nvPr/>
        </p:nvPicPr>
        <p:blipFill>
          <a:blip r:embed="rId5"/>
          <a:stretch>
            <a:fillRect/>
          </a:stretch>
        </p:blipFill>
        <p:spPr>
          <a:xfrm>
            <a:off x="7438756" y="759487"/>
            <a:ext cx="4783106" cy="4659831"/>
          </a:xfrm>
          <a:prstGeom prst="rect">
            <a:avLst/>
          </a:prstGeom>
          <a:ln w="12700">
            <a:miter lim="400000"/>
          </a:ln>
        </p:spPr>
      </p:pic>
      <p:sp>
        <p:nvSpPr>
          <p:cNvPr id="287" name="A. Ortiz et Al. Molecular Genetics and Metabolism 123 (2018) 416–4"/>
          <p:cNvSpPr txBox="1"/>
          <p:nvPr/>
        </p:nvSpPr>
        <p:spPr>
          <a:xfrm>
            <a:off x="8151990" y="5550296"/>
            <a:ext cx="3553958" cy="214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defRPr sz="900">
                <a:latin typeface="Arial"/>
                <a:ea typeface="Arial"/>
                <a:cs typeface="Arial"/>
                <a:sym typeface="Arial"/>
              </a:defRPr>
            </a:lvl1pPr>
          </a:lstStyle>
          <a:p>
            <a:r>
              <a:t>A. Ortiz et Al. Molecular Genetics and Metabolism 123 (2018) 416–4</a:t>
            </a:r>
          </a:p>
        </p:txBody>
      </p:sp>
      <p:sp>
        <p:nvSpPr>
          <p:cNvPr id="288" name="Rectángulo redondeado"/>
          <p:cNvSpPr/>
          <p:nvPr/>
        </p:nvSpPr>
        <p:spPr>
          <a:xfrm>
            <a:off x="5157431" y="769012"/>
            <a:ext cx="2187153" cy="4640781"/>
          </a:xfrm>
          <a:prstGeom prst="roundRect">
            <a:avLst>
              <a:gd name="adj" fmla="val 15000"/>
            </a:avLst>
          </a:prstGeom>
          <a:ln w="63500">
            <a:solidFill>
              <a:schemeClr val="accent5"/>
            </a:solidFill>
            <a:miter/>
          </a:ln>
        </p:spPr>
        <p:txBody>
          <a:bodyPr lIns="45719" rIns="45719" anchor="ctr"/>
          <a:lstStyle/>
          <a:p>
            <a:endParaRPr/>
          </a:p>
        </p:txBody>
      </p:sp>
      <p:sp>
        <p:nvSpPr>
          <p:cNvPr id="289" name="Enfermedad renal crónica por Fabry  0.01%.*"/>
          <p:cNvSpPr txBox="1"/>
          <p:nvPr/>
        </p:nvSpPr>
        <p:spPr>
          <a:xfrm>
            <a:off x="3167033" y="3688893"/>
            <a:ext cx="1759315" cy="556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algn="ctr" defTabSz="588549">
              <a:defRPr sz="2000">
                <a:latin typeface="Arial"/>
                <a:ea typeface="Arial"/>
                <a:cs typeface="Arial"/>
                <a:sym typeface="Arial"/>
              </a:defRPr>
            </a:pPr>
            <a:r>
              <a:t>Intermedios</a:t>
            </a:r>
          </a:p>
          <a:p>
            <a:pPr algn="ctr" defTabSz="588549">
              <a:defRPr sz="1500">
                <a:latin typeface="Arial"/>
                <a:ea typeface="Arial"/>
                <a:cs typeface="Arial"/>
                <a:sym typeface="Arial"/>
              </a:defRPr>
            </a:pPr>
            <a:r>
              <a:t>Oligo-sintomáticos</a:t>
            </a:r>
          </a:p>
        </p:txBody>
      </p:sp>
      <p:pic>
        <p:nvPicPr>
          <p:cNvPr id="290" name="Imagen" descr="Imagen"/>
          <p:cNvPicPr>
            <a:picLocks noChangeAspect="1"/>
          </p:cNvPicPr>
          <p:nvPr/>
        </p:nvPicPr>
        <p:blipFill>
          <a:blip r:embed="rId6"/>
          <a:srcRect l="16322" t="66976" r="73328"/>
          <a:stretch>
            <a:fillRect/>
          </a:stretch>
        </p:blipFill>
        <p:spPr>
          <a:xfrm>
            <a:off x="3513197" y="900210"/>
            <a:ext cx="1177831" cy="2646873"/>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2" name="Imagen" descr="Imagen"/>
          <p:cNvPicPr>
            <a:picLocks noChangeAspect="1"/>
          </p:cNvPicPr>
          <p:nvPr/>
        </p:nvPicPr>
        <p:blipFill>
          <a:blip r:embed="rId2"/>
          <a:srcRect l="13554" t="3415" r="13556" b="3412"/>
          <a:stretch>
            <a:fillRect/>
          </a:stretch>
        </p:blipFill>
        <p:spPr>
          <a:xfrm>
            <a:off x="846292" y="2887804"/>
            <a:ext cx="610395" cy="1249213"/>
          </a:xfrm>
          <a:custGeom>
            <a:avLst/>
            <a:gdLst/>
            <a:ahLst/>
            <a:cxnLst>
              <a:cxn ang="0">
                <a:pos x="wd2" y="hd2"/>
              </a:cxn>
              <a:cxn ang="5400000">
                <a:pos x="wd2" y="hd2"/>
              </a:cxn>
              <a:cxn ang="10800000">
                <a:pos x="wd2" y="hd2"/>
              </a:cxn>
              <a:cxn ang="16200000">
                <a:pos x="wd2" y="hd2"/>
              </a:cxn>
            </a:cxnLst>
            <a:rect l="0" t="0" r="r" b="b"/>
            <a:pathLst>
              <a:path w="21600" h="21534" extrusionOk="0">
                <a:moveTo>
                  <a:pt x="10337" y="20"/>
                </a:moveTo>
                <a:cubicBezTo>
                  <a:pt x="10218" y="-8"/>
                  <a:pt x="10112" y="-9"/>
                  <a:pt x="9943" y="34"/>
                </a:cubicBezTo>
                <a:cubicBezTo>
                  <a:pt x="9474" y="152"/>
                  <a:pt x="9240" y="297"/>
                  <a:pt x="8890" y="649"/>
                </a:cubicBezTo>
                <a:lnTo>
                  <a:pt x="8525" y="998"/>
                </a:lnTo>
                <a:lnTo>
                  <a:pt x="8525" y="1422"/>
                </a:lnTo>
                <a:cubicBezTo>
                  <a:pt x="8523" y="1764"/>
                  <a:pt x="8505" y="1846"/>
                  <a:pt x="8412" y="1860"/>
                </a:cubicBezTo>
                <a:cubicBezTo>
                  <a:pt x="8153" y="1901"/>
                  <a:pt x="8156" y="1999"/>
                  <a:pt x="8427" y="2339"/>
                </a:cubicBezTo>
                <a:cubicBezTo>
                  <a:pt x="8510" y="2445"/>
                  <a:pt x="8657" y="2556"/>
                  <a:pt x="8750" y="2585"/>
                </a:cubicBezTo>
                <a:cubicBezTo>
                  <a:pt x="8977" y="2658"/>
                  <a:pt x="9246" y="3016"/>
                  <a:pt x="9297" y="3311"/>
                </a:cubicBezTo>
                <a:cubicBezTo>
                  <a:pt x="9349" y="3607"/>
                  <a:pt x="9259" y="3678"/>
                  <a:pt x="8609" y="3817"/>
                </a:cubicBezTo>
                <a:cubicBezTo>
                  <a:pt x="8206" y="3903"/>
                  <a:pt x="8061" y="3915"/>
                  <a:pt x="7415" y="3906"/>
                </a:cubicBezTo>
                <a:cubicBezTo>
                  <a:pt x="7015" y="3900"/>
                  <a:pt x="6545" y="3916"/>
                  <a:pt x="6362" y="3940"/>
                </a:cubicBezTo>
                <a:cubicBezTo>
                  <a:pt x="5995" y="3987"/>
                  <a:pt x="4112" y="4466"/>
                  <a:pt x="3623" y="4638"/>
                </a:cubicBezTo>
                <a:cubicBezTo>
                  <a:pt x="3227" y="4778"/>
                  <a:pt x="2801" y="4839"/>
                  <a:pt x="2668" y="4775"/>
                </a:cubicBezTo>
                <a:cubicBezTo>
                  <a:pt x="2533" y="4709"/>
                  <a:pt x="2667" y="4193"/>
                  <a:pt x="2921" y="3803"/>
                </a:cubicBezTo>
                <a:cubicBezTo>
                  <a:pt x="3218" y="3347"/>
                  <a:pt x="3650" y="3031"/>
                  <a:pt x="4241" y="2839"/>
                </a:cubicBezTo>
                <a:cubicBezTo>
                  <a:pt x="4932" y="2613"/>
                  <a:pt x="5071" y="2545"/>
                  <a:pt x="5196" y="2339"/>
                </a:cubicBezTo>
                <a:cubicBezTo>
                  <a:pt x="5294" y="2179"/>
                  <a:pt x="5295" y="2148"/>
                  <a:pt x="5196" y="2079"/>
                </a:cubicBezTo>
                <a:cubicBezTo>
                  <a:pt x="5135" y="2036"/>
                  <a:pt x="5071" y="1973"/>
                  <a:pt x="5070" y="1942"/>
                </a:cubicBezTo>
                <a:cubicBezTo>
                  <a:pt x="5067" y="1808"/>
                  <a:pt x="4971" y="1794"/>
                  <a:pt x="4017" y="1785"/>
                </a:cubicBezTo>
                <a:lnTo>
                  <a:pt x="3076" y="1778"/>
                </a:lnTo>
                <a:lnTo>
                  <a:pt x="2977" y="1922"/>
                </a:lnTo>
                <a:cubicBezTo>
                  <a:pt x="2922" y="2003"/>
                  <a:pt x="2835" y="2166"/>
                  <a:pt x="2795" y="2278"/>
                </a:cubicBezTo>
                <a:cubicBezTo>
                  <a:pt x="2711" y="2511"/>
                  <a:pt x="2422" y="2844"/>
                  <a:pt x="1784" y="3454"/>
                </a:cubicBezTo>
                <a:cubicBezTo>
                  <a:pt x="1537" y="3690"/>
                  <a:pt x="1163" y="4055"/>
                  <a:pt x="941" y="4268"/>
                </a:cubicBezTo>
                <a:cubicBezTo>
                  <a:pt x="523" y="4670"/>
                  <a:pt x="0" y="5495"/>
                  <a:pt x="0" y="5760"/>
                </a:cubicBezTo>
                <a:cubicBezTo>
                  <a:pt x="0" y="6084"/>
                  <a:pt x="1123" y="6196"/>
                  <a:pt x="2837" y="6040"/>
                </a:cubicBezTo>
                <a:cubicBezTo>
                  <a:pt x="3167" y="6011"/>
                  <a:pt x="3247" y="6009"/>
                  <a:pt x="3413" y="6075"/>
                </a:cubicBezTo>
                <a:cubicBezTo>
                  <a:pt x="3806" y="6229"/>
                  <a:pt x="3885" y="6230"/>
                  <a:pt x="4733" y="6075"/>
                </a:cubicBezTo>
                <a:cubicBezTo>
                  <a:pt x="5170" y="5994"/>
                  <a:pt x="5578" y="5931"/>
                  <a:pt x="5646" y="5931"/>
                </a:cubicBezTo>
                <a:cubicBezTo>
                  <a:pt x="5881" y="5931"/>
                  <a:pt x="6084" y="6010"/>
                  <a:pt x="6222" y="6164"/>
                </a:cubicBezTo>
                <a:cubicBezTo>
                  <a:pt x="6345" y="6300"/>
                  <a:pt x="6356" y="6483"/>
                  <a:pt x="6404" y="7799"/>
                </a:cubicBezTo>
                <a:cubicBezTo>
                  <a:pt x="6458" y="9251"/>
                  <a:pt x="6466" y="9281"/>
                  <a:pt x="6306" y="9516"/>
                </a:cubicBezTo>
                <a:cubicBezTo>
                  <a:pt x="6189" y="9687"/>
                  <a:pt x="6142" y="9832"/>
                  <a:pt x="6151" y="10029"/>
                </a:cubicBezTo>
                <a:cubicBezTo>
                  <a:pt x="6161" y="10236"/>
                  <a:pt x="6126" y="10362"/>
                  <a:pt x="5997" y="10528"/>
                </a:cubicBezTo>
                <a:cubicBezTo>
                  <a:pt x="5903" y="10650"/>
                  <a:pt x="5746" y="10859"/>
                  <a:pt x="5646" y="10994"/>
                </a:cubicBezTo>
                <a:lnTo>
                  <a:pt x="5463" y="11240"/>
                </a:lnTo>
                <a:lnTo>
                  <a:pt x="5533" y="12266"/>
                </a:lnTo>
                <a:cubicBezTo>
                  <a:pt x="5574" y="12832"/>
                  <a:pt x="5664" y="13587"/>
                  <a:pt x="5730" y="13942"/>
                </a:cubicBezTo>
                <a:cubicBezTo>
                  <a:pt x="5820" y="14431"/>
                  <a:pt x="5842" y="14965"/>
                  <a:pt x="5828" y="16138"/>
                </a:cubicBezTo>
                <a:cubicBezTo>
                  <a:pt x="5813" y="17420"/>
                  <a:pt x="5832" y="17785"/>
                  <a:pt x="5941" y="18232"/>
                </a:cubicBezTo>
                <a:cubicBezTo>
                  <a:pt x="6013" y="18529"/>
                  <a:pt x="6097" y="18828"/>
                  <a:pt x="6137" y="18895"/>
                </a:cubicBezTo>
                <a:cubicBezTo>
                  <a:pt x="6177" y="18963"/>
                  <a:pt x="6222" y="19182"/>
                  <a:pt x="6222" y="19381"/>
                </a:cubicBezTo>
                <a:cubicBezTo>
                  <a:pt x="6222" y="19698"/>
                  <a:pt x="6185" y="19767"/>
                  <a:pt x="6011" y="19935"/>
                </a:cubicBezTo>
                <a:cubicBezTo>
                  <a:pt x="5902" y="20041"/>
                  <a:pt x="5654" y="20212"/>
                  <a:pt x="5449" y="20318"/>
                </a:cubicBezTo>
                <a:cubicBezTo>
                  <a:pt x="5072" y="20514"/>
                  <a:pt x="4778" y="20765"/>
                  <a:pt x="4775" y="20900"/>
                </a:cubicBezTo>
                <a:cubicBezTo>
                  <a:pt x="4772" y="21053"/>
                  <a:pt x="5064" y="21220"/>
                  <a:pt x="5547" y="21331"/>
                </a:cubicBezTo>
                <a:cubicBezTo>
                  <a:pt x="6507" y="21552"/>
                  <a:pt x="6766" y="21468"/>
                  <a:pt x="7401" y="20736"/>
                </a:cubicBezTo>
                <a:cubicBezTo>
                  <a:pt x="7880" y="20184"/>
                  <a:pt x="7819" y="20346"/>
                  <a:pt x="8019" y="18813"/>
                </a:cubicBezTo>
                <a:cubicBezTo>
                  <a:pt x="8066" y="18458"/>
                  <a:pt x="8167" y="18042"/>
                  <a:pt x="8230" y="17890"/>
                </a:cubicBezTo>
                <a:cubicBezTo>
                  <a:pt x="8419" y="17430"/>
                  <a:pt x="8508" y="17048"/>
                  <a:pt x="8539" y="16563"/>
                </a:cubicBezTo>
                <a:cubicBezTo>
                  <a:pt x="8576" y="15964"/>
                  <a:pt x="8600" y="15882"/>
                  <a:pt x="8904" y="15420"/>
                </a:cubicBezTo>
                <a:cubicBezTo>
                  <a:pt x="9051" y="15197"/>
                  <a:pt x="9289" y="14660"/>
                  <a:pt x="9466" y="14161"/>
                </a:cubicBezTo>
                <a:cubicBezTo>
                  <a:pt x="9827" y="13145"/>
                  <a:pt x="9993" y="12813"/>
                  <a:pt x="10154" y="12813"/>
                </a:cubicBezTo>
                <a:cubicBezTo>
                  <a:pt x="10315" y="12813"/>
                  <a:pt x="10463" y="13050"/>
                  <a:pt x="10954" y="14127"/>
                </a:cubicBezTo>
                <a:cubicBezTo>
                  <a:pt x="11191" y="14645"/>
                  <a:pt x="11489" y="15237"/>
                  <a:pt x="11629" y="15441"/>
                </a:cubicBezTo>
                <a:cubicBezTo>
                  <a:pt x="11915" y="15856"/>
                  <a:pt x="12085" y="16373"/>
                  <a:pt x="12008" y="16597"/>
                </a:cubicBezTo>
                <a:cubicBezTo>
                  <a:pt x="11947" y="16773"/>
                  <a:pt x="12065" y="17249"/>
                  <a:pt x="12317" y="17890"/>
                </a:cubicBezTo>
                <a:cubicBezTo>
                  <a:pt x="12640" y="18710"/>
                  <a:pt x="12714" y="19195"/>
                  <a:pt x="12640" y="20072"/>
                </a:cubicBezTo>
                <a:cubicBezTo>
                  <a:pt x="12632" y="20163"/>
                  <a:pt x="12684" y="20244"/>
                  <a:pt x="12822" y="20332"/>
                </a:cubicBezTo>
                <a:cubicBezTo>
                  <a:pt x="12993" y="20441"/>
                  <a:pt x="13022" y="20497"/>
                  <a:pt x="13019" y="20708"/>
                </a:cubicBezTo>
                <a:cubicBezTo>
                  <a:pt x="13015" y="21042"/>
                  <a:pt x="13325" y="21454"/>
                  <a:pt x="13623" y="21509"/>
                </a:cubicBezTo>
                <a:cubicBezTo>
                  <a:pt x="14066" y="21591"/>
                  <a:pt x="14954" y="21465"/>
                  <a:pt x="15280" y="21276"/>
                </a:cubicBezTo>
                <a:cubicBezTo>
                  <a:pt x="15445" y="21181"/>
                  <a:pt x="15474" y="21143"/>
                  <a:pt x="15435" y="21023"/>
                </a:cubicBezTo>
                <a:cubicBezTo>
                  <a:pt x="15383" y="20866"/>
                  <a:pt x="15085" y="20560"/>
                  <a:pt x="14817" y="20387"/>
                </a:cubicBezTo>
                <a:cubicBezTo>
                  <a:pt x="14722" y="20326"/>
                  <a:pt x="14576" y="20169"/>
                  <a:pt x="14494" y="20038"/>
                </a:cubicBezTo>
                <a:cubicBezTo>
                  <a:pt x="14356" y="19817"/>
                  <a:pt x="14358" y="19788"/>
                  <a:pt x="14466" y="19634"/>
                </a:cubicBezTo>
                <a:cubicBezTo>
                  <a:pt x="14560" y="19500"/>
                  <a:pt x="14564" y="19435"/>
                  <a:pt x="14494" y="19306"/>
                </a:cubicBezTo>
                <a:cubicBezTo>
                  <a:pt x="14422" y="19175"/>
                  <a:pt x="14431" y="19084"/>
                  <a:pt x="14550" y="18772"/>
                </a:cubicBezTo>
                <a:cubicBezTo>
                  <a:pt x="14724" y="18314"/>
                  <a:pt x="14817" y="17525"/>
                  <a:pt x="14803" y="16727"/>
                </a:cubicBezTo>
                <a:cubicBezTo>
                  <a:pt x="14794" y="16218"/>
                  <a:pt x="14767" y="16103"/>
                  <a:pt x="14620" y="15899"/>
                </a:cubicBezTo>
                <a:cubicBezTo>
                  <a:pt x="14467" y="15686"/>
                  <a:pt x="14462" y="15621"/>
                  <a:pt x="14508" y="15256"/>
                </a:cubicBezTo>
                <a:cubicBezTo>
                  <a:pt x="14536" y="15032"/>
                  <a:pt x="14604" y="14690"/>
                  <a:pt x="14662" y="14496"/>
                </a:cubicBezTo>
                <a:cubicBezTo>
                  <a:pt x="14869" y="13810"/>
                  <a:pt x="14924" y="13322"/>
                  <a:pt x="14943" y="12246"/>
                </a:cubicBezTo>
                <a:cubicBezTo>
                  <a:pt x="14956" y="11517"/>
                  <a:pt x="14935" y="11071"/>
                  <a:pt x="14873" y="10898"/>
                </a:cubicBezTo>
                <a:cubicBezTo>
                  <a:pt x="14731" y="10502"/>
                  <a:pt x="14591" y="7999"/>
                  <a:pt x="14690" y="7682"/>
                </a:cubicBezTo>
                <a:cubicBezTo>
                  <a:pt x="14735" y="7540"/>
                  <a:pt x="14792" y="7183"/>
                  <a:pt x="14817" y="6882"/>
                </a:cubicBezTo>
                <a:cubicBezTo>
                  <a:pt x="14872" y="6207"/>
                  <a:pt x="14895" y="6142"/>
                  <a:pt x="15168" y="5999"/>
                </a:cubicBezTo>
                <a:cubicBezTo>
                  <a:pt x="15358" y="5900"/>
                  <a:pt x="15420" y="5885"/>
                  <a:pt x="15659" y="5904"/>
                </a:cubicBezTo>
                <a:cubicBezTo>
                  <a:pt x="15811" y="5916"/>
                  <a:pt x="16191" y="5989"/>
                  <a:pt x="16502" y="6061"/>
                </a:cubicBezTo>
                <a:cubicBezTo>
                  <a:pt x="16812" y="6133"/>
                  <a:pt x="17121" y="6191"/>
                  <a:pt x="17176" y="6191"/>
                </a:cubicBezTo>
                <a:cubicBezTo>
                  <a:pt x="17232" y="6191"/>
                  <a:pt x="17366" y="6120"/>
                  <a:pt x="17485" y="6034"/>
                </a:cubicBezTo>
                <a:cubicBezTo>
                  <a:pt x="17739" y="5849"/>
                  <a:pt x="17925" y="5825"/>
                  <a:pt x="18510" y="5910"/>
                </a:cubicBezTo>
                <a:cubicBezTo>
                  <a:pt x="19175" y="6007"/>
                  <a:pt x="20230" y="6027"/>
                  <a:pt x="20799" y="5951"/>
                </a:cubicBezTo>
                <a:cubicBezTo>
                  <a:pt x="21293" y="5886"/>
                  <a:pt x="21600" y="5786"/>
                  <a:pt x="21600" y="5691"/>
                </a:cubicBezTo>
                <a:cubicBezTo>
                  <a:pt x="21600" y="5600"/>
                  <a:pt x="21238" y="4891"/>
                  <a:pt x="21024" y="4569"/>
                </a:cubicBezTo>
                <a:cubicBezTo>
                  <a:pt x="20911" y="4400"/>
                  <a:pt x="20627" y="4112"/>
                  <a:pt x="20406" y="3926"/>
                </a:cubicBezTo>
                <a:cubicBezTo>
                  <a:pt x="20185" y="3741"/>
                  <a:pt x="19584" y="3168"/>
                  <a:pt x="19058" y="2654"/>
                </a:cubicBezTo>
                <a:cubicBezTo>
                  <a:pt x="18532" y="2140"/>
                  <a:pt x="18039" y="1708"/>
                  <a:pt x="17977" y="1696"/>
                </a:cubicBezTo>
                <a:cubicBezTo>
                  <a:pt x="17914" y="1684"/>
                  <a:pt x="17706" y="1703"/>
                  <a:pt x="17513" y="1737"/>
                </a:cubicBezTo>
                <a:cubicBezTo>
                  <a:pt x="17320" y="1771"/>
                  <a:pt x="17026" y="1799"/>
                  <a:pt x="16853" y="1799"/>
                </a:cubicBezTo>
                <a:cubicBezTo>
                  <a:pt x="16523" y="1798"/>
                  <a:pt x="16420" y="1843"/>
                  <a:pt x="16488" y="1970"/>
                </a:cubicBezTo>
                <a:cubicBezTo>
                  <a:pt x="16512" y="2015"/>
                  <a:pt x="16458" y="2074"/>
                  <a:pt x="16305" y="2141"/>
                </a:cubicBezTo>
                <a:cubicBezTo>
                  <a:pt x="16178" y="2196"/>
                  <a:pt x="16067" y="2257"/>
                  <a:pt x="16067" y="2278"/>
                </a:cubicBezTo>
                <a:cubicBezTo>
                  <a:pt x="16067" y="2298"/>
                  <a:pt x="16212" y="2389"/>
                  <a:pt x="16390" y="2483"/>
                </a:cubicBezTo>
                <a:cubicBezTo>
                  <a:pt x="16614" y="2602"/>
                  <a:pt x="16903" y="2695"/>
                  <a:pt x="17331" y="2791"/>
                </a:cubicBezTo>
                <a:cubicBezTo>
                  <a:pt x="18225" y="2992"/>
                  <a:pt x="18503" y="3210"/>
                  <a:pt x="18791" y="3899"/>
                </a:cubicBezTo>
                <a:cubicBezTo>
                  <a:pt x="18967" y="4320"/>
                  <a:pt x="18991" y="4631"/>
                  <a:pt x="18847" y="4658"/>
                </a:cubicBezTo>
                <a:cubicBezTo>
                  <a:pt x="18737" y="4679"/>
                  <a:pt x="16843" y="4229"/>
                  <a:pt x="16081" y="4002"/>
                </a:cubicBezTo>
                <a:cubicBezTo>
                  <a:pt x="15049" y="3694"/>
                  <a:pt x="14613" y="3656"/>
                  <a:pt x="13735" y="3790"/>
                </a:cubicBezTo>
                <a:cubicBezTo>
                  <a:pt x="13258" y="3862"/>
                  <a:pt x="13258" y="3863"/>
                  <a:pt x="12963" y="3790"/>
                </a:cubicBezTo>
                <a:cubicBezTo>
                  <a:pt x="12800" y="3749"/>
                  <a:pt x="12621" y="3714"/>
                  <a:pt x="12570" y="3714"/>
                </a:cubicBezTo>
                <a:cubicBezTo>
                  <a:pt x="12518" y="3714"/>
                  <a:pt x="12356" y="3663"/>
                  <a:pt x="12218" y="3598"/>
                </a:cubicBezTo>
                <a:cubicBezTo>
                  <a:pt x="11984" y="3487"/>
                  <a:pt x="11980" y="3462"/>
                  <a:pt x="11980" y="3229"/>
                </a:cubicBezTo>
                <a:cubicBezTo>
                  <a:pt x="11980" y="3007"/>
                  <a:pt x="12009" y="2951"/>
                  <a:pt x="12289" y="2695"/>
                </a:cubicBezTo>
                <a:cubicBezTo>
                  <a:pt x="12462" y="2536"/>
                  <a:pt x="12682" y="2333"/>
                  <a:pt x="12780" y="2243"/>
                </a:cubicBezTo>
                <a:cubicBezTo>
                  <a:pt x="13011" y="2032"/>
                  <a:pt x="13020" y="1917"/>
                  <a:pt x="12794" y="1901"/>
                </a:cubicBezTo>
                <a:cubicBezTo>
                  <a:pt x="12657" y="1892"/>
                  <a:pt x="12616" y="1867"/>
                  <a:pt x="12626" y="1778"/>
                </a:cubicBezTo>
                <a:cubicBezTo>
                  <a:pt x="12682" y="1276"/>
                  <a:pt x="12675" y="1052"/>
                  <a:pt x="12598" y="909"/>
                </a:cubicBezTo>
                <a:cubicBezTo>
                  <a:pt x="12548" y="818"/>
                  <a:pt x="12496" y="684"/>
                  <a:pt x="12471" y="608"/>
                </a:cubicBezTo>
                <a:cubicBezTo>
                  <a:pt x="12447" y="533"/>
                  <a:pt x="12337" y="416"/>
                  <a:pt x="12233" y="355"/>
                </a:cubicBezTo>
                <a:cubicBezTo>
                  <a:pt x="11955" y="194"/>
                  <a:pt x="11285" y="50"/>
                  <a:pt x="10856" y="54"/>
                </a:cubicBezTo>
                <a:cubicBezTo>
                  <a:pt x="10662" y="56"/>
                  <a:pt x="10425" y="41"/>
                  <a:pt x="10337" y="20"/>
                </a:cubicBezTo>
                <a:close/>
              </a:path>
            </a:pathLst>
          </a:custGeom>
          <a:ln w="12700">
            <a:miter lim="400000"/>
          </a:ln>
        </p:spPr>
      </p:pic>
      <p:sp>
        <p:nvSpPr>
          <p:cNvPr id="293" name="Enfermedad renal crónica por Fabry  0.01%.*"/>
          <p:cNvSpPr txBox="1"/>
          <p:nvPr/>
        </p:nvSpPr>
        <p:spPr>
          <a:xfrm rot="16200000">
            <a:off x="-146922" y="3380413"/>
            <a:ext cx="1496665" cy="26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1500">
                <a:latin typeface="Arial"/>
                <a:ea typeface="Arial"/>
                <a:cs typeface="Arial"/>
                <a:sym typeface="Arial"/>
              </a:defRPr>
            </a:lvl1pPr>
          </a:lstStyle>
          <a:p>
            <a:r>
              <a:t>Pre-sintomático</a:t>
            </a:r>
          </a:p>
        </p:txBody>
      </p:sp>
      <p:sp>
        <p:nvSpPr>
          <p:cNvPr id="294" name="Línea"/>
          <p:cNvSpPr/>
          <p:nvPr/>
        </p:nvSpPr>
        <p:spPr>
          <a:xfrm flipV="1">
            <a:off x="2537514" y="1426654"/>
            <a:ext cx="1" cy="3806083"/>
          </a:xfrm>
          <a:prstGeom prst="line">
            <a:avLst/>
          </a:prstGeom>
          <a:ln w="38100">
            <a:solidFill>
              <a:srgbClr val="535353"/>
            </a:solidFill>
            <a:miter/>
          </a:ln>
        </p:spPr>
        <p:txBody>
          <a:bodyPr lIns="45719" rIns="45719"/>
          <a:lstStyle/>
          <a:p>
            <a:endParaRPr/>
          </a:p>
        </p:txBody>
      </p:sp>
      <p:sp>
        <p:nvSpPr>
          <p:cNvPr id="295" name="Línea"/>
          <p:cNvSpPr/>
          <p:nvPr/>
        </p:nvSpPr>
        <p:spPr>
          <a:xfrm flipH="1">
            <a:off x="1569572" y="3512410"/>
            <a:ext cx="978830" cy="1"/>
          </a:xfrm>
          <a:prstGeom prst="line">
            <a:avLst/>
          </a:prstGeom>
          <a:ln w="38100">
            <a:solidFill>
              <a:srgbClr val="535353"/>
            </a:solidFill>
            <a:miter/>
          </a:ln>
        </p:spPr>
        <p:txBody>
          <a:bodyPr lIns="45719" rIns="45719"/>
          <a:lstStyle/>
          <a:p>
            <a:endParaRPr/>
          </a:p>
        </p:txBody>
      </p:sp>
      <p:sp>
        <p:nvSpPr>
          <p:cNvPr id="296" name="Rectángulo redondeado"/>
          <p:cNvSpPr/>
          <p:nvPr/>
        </p:nvSpPr>
        <p:spPr>
          <a:xfrm>
            <a:off x="3141304" y="911104"/>
            <a:ext cx="6198494" cy="1057081"/>
          </a:xfrm>
          <a:prstGeom prst="roundRect">
            <a:avLst>
              <a:gd name="adj" fmla="val 15980"/>
            </a:avLst>
          </a:prstGeom>
          <a:solidFill>
            <a:srgbClr val="FFFFFF"/>
          </a:solidFill>
          <a:ln w="38100">
            <a:solidFill>
              <a:schemeClr val="accent5"/>
            </a:solidFill>
            <a:miter/>
          </a:ln>
        </p:spPr>
        <p:txBody>
          <a:bodyPr lIns="45719" rIns="45719" anchor="ctr"/>
          <a:lstStyle/>
          <a:p>
            <a:endParaRPr/>
          </a:p>
        </p:txBody>
      </p:sp>
      <p:sp>
        <p:nvSpPr>
          <p:cNvPr id="297" name="Rectángulo redondeado"/>
          <p:cNvSpPr/>
          <p:nvPr/>
        </p:nvSpPr>
        <p:spPr>
          <a:xfrm>
            <a:off x="3141304" y="2134848"/>
            <a:ext cx="6198494" cy="1211114"/>
          </a:xfrm>
          <a:prstGeom prst="roundRect">
            <a:avLst>
              <a:gd name="adj" fmla="val 13947"/>
            </a:avLst>
          </a:prstGeom>
          <a:solidFill>
            <a:srgbClr val="FFFFFF"/>
          </a:solidFill>
          <a:ln w="38100">
            <a:solidFill>
              <a:schemeClr val="accent5"/>
            </a:solidFill>
            <a:miter/>
          </a:ln>
        </p:spPr>
        <p:txBody>
          <a:bodyPr lIns="45719" rIns="45719" anchor="ctr"/>
          <a:lstStyle/>
          <a:p>
            <a:endParaRPr/>
          </a:p>
        </p:txBody>
      </p:sp>
      <p:sp>
        <p:nvSpPr>
          <p:cNvPr id="298" name="Rectángulo redondeado"/>
          <p:cNvSpPr/>
          <p:nvPr/>
        </p:nvSpPr>
        <p:spPr>
          <a:xfrm>
            <a:off x="3141304" y="3505769"/>
            <a:ext cx="6198494" cy="839589"/>
          </a:xfrm>
          <a:prstGeom prst="roundRect">
            <a:avLst>
              <a:gd name="adj" fmla="val 20119"/>
            </a:avLst>
          </a:prstGeom>
          <a:solidFill>
            <a:srgbClr val="FFFFFF"/>
          </a:solidFill>
          <a:ln w="38100">
            <a:solidFill>
              <a:schemeClr val="accent5"/>
            </a:solidFill>
            <a:miter/>
          </a:ln>
        </p:spPr>
        <p:txBody>
          <a:bodyPr lIns="45719" rIns="45719" anchor="ctr"/>
          <a:lstStyle/>
          <a:p>
            <a:endParaRPr/>
          </a:p>
        </p:txBody>
      </p:sp>
      <p:sp>
        <p:nvSpPr>
          <p:cNvPr id="299" name="Rectángulo redondeado"/>
          <p:cNvSpPr/>
          <p:nvPr/>
        </p:nvSpPr>
        <p:spPr>
          <a:xfrm>
            <a:off x="3141304" y="4505166"/>
            <a:ext cx="6198494" cy="1452420"/>
          </a:xfrm>
          <a:prstGeom prst="roundRect">
            <a:avLst>
              <a:gd name="adj" fmla="val 11630"/>
            </a:avLst>
          </a:prstGeom>
          <a:solidFill>
            <a:srgbClr val="FFFFFF"/>
          </a:solidFill>
          <a:ln w="38100">
            <a:solidFill>
              <a:schemeClr val="accent5"/>
            </a:solidFill>
            <a:miter/>
          </a:ln>
        </p:spPr>
        <p:txBody>
          <a:bodyPr lIns="45719" rIns="45719" anchor="ctr"/>
          <a:lstStyle/>
          <a:p>
            <a:endParaRPr/>
          </a:p>
        </p:txBody>
      </p:sp>
      <p:sp>
        <p:nvSpPr>
          <p:cNvPr id="300" name="Enfermedad renal crónica por Fabry  0.01%.*"/>
          <p:cNvSpPr txBox="1"/>
          <p:nvPr/>
        </p:nvSpPr>
        <p:spPr>
          <a:xfrm>
            <a:off x="3258370" y="910358"/>
            <a:ext cx="5964362" cy="9116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500">
                <a:latin typeface="Arial"/>
                <a:ea typeface="Arial"/>
                <a:cs typeface="Arial"/>
                <a:sym typeface="Arial"/>
              </a:defRPr>
            </a:pPr>
            <a:r>
              <a:t>Manifestaciones Nefrológicas</a:t>
            </a:r>
          </a:p>
          <a:p>
            <a:pPr marL="531394" lvl="1" indent="-150394" defTabSz="588549">
              <a:buSzPct val="100000"/>
              <a:buChar char="-"/>
              <a:defRPr sz="1500">
                <a:latin typeface="Arial"/>
                <a:ea typeface="Arial"/>
                <a:cs typeface="Arial"/>
                <a:sym typeface="Arial"/>
              </a:defRPr>
            </a:pPr>
            <a:r>
              <a:t>Proteinuria sin factores de riesgo tradicionales</a:t>
            </a:r>
          </a:p>
          <a:p>
            <a:pPr marL="531394" lvl="1" indent="-150394" defTabSz="588549">
              <a:buSzPct val="100000"/>
              <a:buChar char="-"/>
              <a:defRPr sz="1500">
                <a:latin typeface="Arial"/>
                <a:ea typeface="Arial"/>
                <a:cs typeface="Arial"/>
                <a:sym typeface="Arial"/>
              </a:defRPr>
            </a:pPr>
            <a:r>
              <a:t>Enfermedad Renal Crónica</a:t>
            </a:r>
          </a:p>
          <a:p>
            <a:pPr marL="531394" lvl="1" indent="-150394" defTabSz="588549">
              <a:buSzPct val="100000"/>
              <a:buChar char="-"/>
              <a:defRPr sz="1500">
                <a:latin typeface="Arial"/>
                <a:ea typeface="Arial"/>
                <a:cs typeface="Arial"/>
                <a:sym typeface="Arial"/>
              </a:defRPr>
            </a:pPr>
            <a:r>
              <a:t>Quistes parapielicos</a:t>
            </a:r>
          </a:p>
        </p:txBody>
      </p:sp>
      <p:sp>
        <p:nvSpPr>
          <p:cNvPr id="301" name="Enfermedad renal crónica por Fabry  0.01%.*"/>
          <p:cNvSpPr txBox="1"/>
          <p:nvPr/>
        </p:nvSpPr>
        <p:spPr>
          <a:xfrm>
            <a:off x="3258370" y="2147686"/>
            <a:ext cx="5964362" cy="12173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500">
                <a:latin typeface="Arial"/>
                <a:ea typeface="Arial"/>
                <a:cs typeface="Arial"/>
                <a:sym typeface="Arial"/>
              </a:defRPr>
            </a:pPr>
            <a:r>
              <a:t>Manifestaciones Cardiológicas</a:t>
            </a:r>
          </a:p>
          <a:p>
            <a:pPr marL="531394" lvl="1" indent="-150394" defTabSz="588549">
              <a:buSzPct val="100000"/>
              <a:buChar char="-"/>
              <a:defRPr sz="1300">
                <a:latin typeface="Arial"/>
                <a:ea typeface="Arial"/>
                <a:cs typeface="Arial"/>
                <a:sym typeface="Arial"/>
              </a:defRPr>
            </a:pPr>
            <a:r>
              <a:t>HVI, alteraciones del septum interventricular.</a:t>
            </a:r>
          </a:p>
          <a:p>
            <a:pPr marL="531394" lvl="1" indent="-150394" defTabSz="588549">
              <a:buSzPct val="100000"/>
              <a:buChar char="-"/>
              <a:defRPr sz="1300">
                <a:latin typeface="Arial"/>
                <a:ea typeface="Arial"/>
                <a:cs typeface="Arial"/>
                <a:sym typeface="Arial"/>
              </a:defRPr>
            </a:pPr>
            <a:r>
              <a:t>Bradi - Taquiarritmias</a:t>
            </a:r>
          </a:p>
          <a:p>
            <a:pPr marL="531394" lvl="1" indent="-150394" defTabSz="588549">
              <a:buSzPct val="100000"/>
              <a:buChar char="-"/>
              <a:defRPr sz="1300">
                <a:latin typeface="Arial"/>
                <a:ea typeface="Arial"/>
                <a:cs typeface="Arial"/>
                <a:sym typeface="Arial"/>
              </a:defRPr>
            </a:pPr>
            <a:r>
              <a:t>Segmento PR corto</a:t>
            </a:r>
          </a:p>
          <a:p>
            <a:pPr marL="531394" lvl="1" indent="-150394" defTabSz="588549">
              <a:buSzPct val="100000"/>
              <a:buChar char="-"/>
              <a:defRPr sz="1300">
                <a:latin typeface="Arial"/>
                <a:ea typeface="Arial"/>
                <a:cs typeface="Arial"/>
                <a:sym typeface="Arial"/>
              </a:defRPr>
            </a:pPr>
            <a:r>
              <a:t>Disautonomía</a:t>
            </a:r>
          </a:p>
          <a:p>
            <a:pPr marL="531394" lvl="1" indent="-150394" defTabSz="588549">
              <a:buSzPct val="100000"/>
              <a:buChar char="-"/>
              <a:defRPr sz="1300">
                <a:latin typeface="Arial"/>
                <a:ea typeface="Arial"/>
                <a:cs typeface="Arial"/>
                <a:sym typeface="Arial"/>
              </a:defRPr>
            </a:pPr>
            <a:r>
              <a:t>Elevación del pro-BNP</a:t>
            </a:r>
          </a:p>
        </p:txBody>
      </p:sp>
      <p:sp>
        <p:nvSpPr>
          <p:cNvPr id="302" name="Enfermedad renal crónica por Fabry  0.01%.*"/>
          <p:cNvSpPr txBox="1"/>
          <p:nvPr/>
        </p:nvSpPr>
        <p:spPr>
          <a:xfrm>
            <a:off x="3258370" y="3602651"/>
            <a:ext cx="5964362" cy="645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500">
                <a:latin typeface="Arial"/>
                <a:ea typeface="Arial"/>
                <a:cs typeface="Arial"/>
                <a:sym typeface="Arial"/>
              </a:defRPr>
            </a:pPr>
            <a:r>
              <a:t>Manifestaciones Neurológicas</a:t>
            </a:r>
          </a:p>
          <a:p>
            <a:pPr marL="531394" lvl="1" indent="-150394" defTabSz="588549">
              <a:buSzPct val="100000"/>
              <a:buChar char="-"/>
              <a:defRPr sz="1300">
                <a:latin typeface="Arial"/>
                <a:ea typeface="Arial"/>
                <a:cs typeface="Arial"/>
                <a:sym typeface="Arial"/>
              </a:defRPr>
            </a:pPr>
            <a:r>
              <a:t>ECV isquémico en paciente jóven</a:t>
            </a:r>
          </a:p>
          <a:p>
            <a:pPr marL="531394" lvl="1" indent="-150394" defTabSz="588549">
              <a:buSzPct val="100000"/>
              <a:buChar char="-"/>
              <a:defRPr sz="1300">
                <a:latin typeface="Arial"/>
                <a:ea typeface="Arial"/>
                <a:cs typeface="Arial"/>
                <a:sym typeface="Arial"/>
              </a:defRPr>
            </a:pPr>
            <a:r>
              <a:t>Neuropatía de causa no filiada</a:t>
            </a:r>
          </a:p>
        </p:txBody>
      </p:sp>
      <p:sp>
        <p:nvSpPr>
          <p:cNvPr id="303" name="Enfermedad renal crónica por Fabry  0.01%.*"/>
          <p:cNvSpPr txBox="1"/>
          <p:nvPr/>
        </p:nvSpPr>
        <p:spPr>
          <a:xfrm>
            <a:off x="3258370" y="4622713"/>
            <a:ext cx="5964362" cy="12173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p>
            <a:pPr defTabSz="588549">
              <a:defRPr sz="1500">
                <a:latin typeface="Arial"/>
                <a:ea typeface="Arial"/>
                <a:cs typeface="Arial"/>
                <a:sym typeface="Arial"/>
              </a:defRPr>
            </a:pPr>
            <a:r>
              <a:t>Valoraciones complementarias</a:t>
            </a:r>
          </a:p>
          <a:p>
            <a:pPr marL="531394" lvl="1" indent="-150394" defTabSz="588549">
              <a:buSzPct val="100000"/>
              <a:buChar char="-"/>
              <a:defRPr sz="1300">
                <a:latin typeface="Arial"/>
                <a:ea typeface="Arial"/>
                <a:cs typeface="Arial"/>
                <a:sym typeface="Arial"/>
              </a:defRPr>
            </a:pPr>
            <a:r>
              <a:t>Oftalmología, examen con lámpara de hendidura</a:t>
            </a:r>
          </a:p>
          <a:p>
            <a:pPr marL="531394" lvl="1" indent="-150394" defTabSz="588549">
              <a:buSzPct val="100000"/>
              <a:buChar char="-"/>
              <a:defRPr sz="1300">
                <a:latin typeface="Arial"/>
                <a:ea typeface="Arial"/>
                <a:cs typeface="Arial"/>
                <a:sym typeface="Arial"/>
              </a:defRPr>
            </a:pPr>
            <a:r>
              <a:t>Tomografía de coherencia óptica, campo visual. </a:t>
            </a:r>
          </a:p>
          <a:p>
            <a:pPr marL="531394" lvl="1" indent="-150394" defTabSz="588549">
              <a:buSzPct val="100000"/>
              <a:buChar char="-"/>
              <a:defRPr sz="1300">
                <a:latin typeface="Arial"/>
                <a:ea typeface="Arial"/>
                <a:cs typeface="Arial"/>
                <a:sym typeface="Arial"/>
              </a:defRPr>
            </a:pPr>
            <a:r>
              <a:t>Otología, evaluación auditiva, timpanometría. </a:t>
            </a:r>
          </a:p>
          <a:p>
            <a:pPr marL="531394" lvl="1" indent="-150394" defTabSz="588549">
              <a:buSzPct val="100000"/>
              <a:buChar char="-"/>
              <a:defRPr sz="1300">
                <a:latin typeface="Arial"/>
                <a:ea typeface="Arial"/>
                <a:cs typeface="Arial"/>
                <a:sym typeface="Arial"/>
              </a:defRPr>
            </a:pPr>
            <a:r>
              <a:t>Dermatología, examinación de piel, test de sudor. </a:t>
            </a:r>
          </a:p>
          <a:p>
            <a:pPr marL="531394" lvl="1" indent="-150394" defTabSz="588549">
              <a:buSzPct val="100000"/>
              <a:buChar char="-"/>
              <a:defRPr sz="1300">
                <a:latin typeface="Arial"/>
                <a:ea typeface="Arial"/>
                <a:cs typeface="Arial"/>
                <a:sym typeface="Arial"/>
              </a:defRPr>
            </a:pPr>
            <a:r>
              <a:t>Gastroenterología, evaluación de síntomas, endoscopia. </a:t>
            </a:r>
          </a:p>
        </p:txBody>
      </p:sp>
      <p:sp>
        <p:nvSpPr>
          <p:cNvPr id="304" name="Enfermedad renal crónica por Fabry  0.01%.*"/>
          <p:cNvSpPr txBox="1"/>
          <p:nvPr/>
        </p:nvSpPr>
        <p:spPr>
          <a:xfrm>
            <a:off x="715736" y="218964"/>
            <a:ext cx="10760528" cy="412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163" tIns="27163" rIns="27163" bIns="27163" anchor="ctr">
            <a:spAutoFit/>
          </a:bodyPr>
          <a:lstStyle>
            <a:lvl1pPr algn="ctr" defTabSz="588549">
              <a:defRPr sz="2500">
                <a:latin typeface="Arial"/>
                <a:ea typeface="Arial"/>
                <a:cs typeface="Arial"/>
                <a:sym typeface="Arial"/>
              </a:defRPr>
            </a:lvl1pPr>
          </a:lstStyle>
          <a:p>
            <a:r>
              <a:t>Enfermedad de Fabry: ¿Que síntomas estamos buscando?</a:t>
            </a:r>
          </a:p>
        </p:txBody>
      </p:sp>
      <p:sp>
        <p:nvSpPr>
          <p:cNvPr id="305" name="Línea"/>
          <p:cNvSpPr/>
          <p:nvPr/>
        </p:nvSpPr>
        <p:spPr>
          <a:xfrm flipH="1">
            <a:off x="2530916" y="1439644"/>
            <a:ext cx="610395" cy="1"/>
          </a:xfrm>
          <a:prstGeom prst="line">
            <a:avLst/>
          </a:prstGeom>
          <a:ln w="38100">
            <a:solidFill>
              <a:srgbClr val="535353"/>
            </a:solidFill>
            <a:miter/>
          </a:ln>
        </p:spPr>
        <p:txBody>
          <a:bodyPr lIns="45719" rIns="45719"/>
          <a:lstStyle/>
          <a:p>
            <a:endParaRPr/>
          </a:p>
        </p:txBody>
      </p:sp>
      <p:sp>
        <p:nvSpPr>
          <p:cNvPr id="306" name="Línea"/>
          <p:cNvSpPr/>
          <p:nvPr/>
        </p:nvSpPr>
        <p:spPr>
          <a:xfrm flipH="1">
            <a:off x="2530916" y="2740405"/>
            <a:ext cx="610395" cy="1"/>
          </a:xfrm>
          <a:prstGeom prst="line">
            <a:avLst/>
          </a:prstGeom>
          <a:ln w="38100">
            <a:solidFill>
              <a:srgbClr val="535353"/>
            </a:solidFill>
            <a:miter/>
          </a:ln>
        </p:spPr>
        <p:txBody>
          <a:bodyPr lIns="45719" rIns="45719"/>
          <a:lstStyle/>
          <a:p>
            <a:endParaRPr/>
          </a:p>
        </p:txBody>
      </p:sp>
      <p:sp>
        <p:nvSpPr>
          <p:cNvPr id="307" name="Línea"/>
          <p:cNvSpPr/>
          <p:nvPr/>
        </p:nvSpPr>
        <p:spPr>
          <a:xfrm flipH="1">
            <a:off x="2530916" y="3925563"/>
            <a:ext cx="610395" cy="1"/>
          </a:xfrm>
          <a:prstGeom prst="line">
            <a:avLst/>
          </a:prstGeom>
          <a:ln w="38100">
            <a:solidFill>
              <a:srgbClr val="535353"/>
            </a:solidFill>
            <a:miter/>
          </a:ln>
        </p:spPr>
        <p:txBody>
          <a:bodyPr lIns="45719" rIns="45719"/>
          <a:lstStyle/>
          <a:p>
            <a:endParaRPr/>
          </a:p>
        </p:txBody>
      </p:sp>
      <p:sp>
        <p:nvSpPr>
          <p:cNvPr id="308" name="Línea"/>
          <p:cNvSpPr/>
          <p:nvPr/>
        </p:nvSpPr>
        <p:spPr>
          <a:xfrm flipH="1">
            <a:off x="2530916" y="5231375"/>
            <a:ext cx="610395" cy="1"/>
          </a:xfrm>
          <a:prstGeom prst="line">
            <a:avLst/>
          </a:prstGeom>
          <a:ln w="38100">
            <a:solidFill>
              <a:srgbClr val="535353"/>
            </a:solidFill>
            <a:miter/>
          </a:ln>
        </p:spPr>
        <p:txBody>
          <a:bodyPr lIns="45719" rIns="45719"/>
          <a:lstStyle/>
          <a:p>
            <a:endParaRPr/>
          </a:p>
        </p:txBody>
      </p:sp>
      <p:pic>
        <p:nvPicPr>
          <p:cNvPr id="309" name="Imagen" descr="Imagen"/>
          <p:cNvPicPr>
            <a:picLocks noChangeAspect="1"/>
          </p:cNvPicPr>
          <p:nvPr/>
        </p:nvPicPr>
        <p:blipFill>
          <a:blip r:embed="rId3"/>
          <a:stretch>
            <a:fillRect/>
          </a:stretch>
        </p:blipFill>
        <p:spPr>
          <a:xfrm>
            <a:off x="8481125" y="1134447"/>
            <a:ext cx="610395" cy="610395"/>
          </a:xfrm>
          <a:prstGeom prst="rect">
            <a:avLst/>
          </a:prstGeom>
          <a:ln w="12700">
            <a:miter lim="400000"/>
          </a:ln>
        </p:spPr>
      </p:pic>
      <p:pic>
        <p:nvPicPr>
          <p:cNvPr id="310" name="Imagen" descr="Imagen"/>
          <p:cNvPicPr>
            <a:picLocks noChangeAspect="1"/>
          </p:cNvPicPr>
          <p:nvPr/>
        </p:nvPicPr>
        <p:blipFill>
          <a:blip r:embed="rId3"/>
          <a:stretch>
            <a:fillRect/>
          </a:stretch>
        </p:blipFill>
        <p:spPr>
          <a:xfrm>
            <a:off x="8481125" y="2435208"/>
            <a:ext cx="610395" cy="610394"/>
          </a:xfrm>
          <a:prstGeom prst="rect">
            <a:avLst/>
          </a:prstGeom>
          <a:ln w="12700">
            <a:miter lim="400000"/>
          </a:ln>
        </p:spPr>
      </p:pic>
      <p:pic>
        <p:nvPicPr>
          <p:cNvPr id="311" name="Imagen" descr="Imagen"/>
          <p:cNvPicPr>
            <a:picLocks noChangeAspect="1"/>
          </p:cNvPicPr>
          <p:nvPr/>
        </p:nvPicPr>
        <p:blipFill>
          <a:blip r:embed="rId3"/>
          <a:stretch>
            <a:fillRect/>
          </a:stretch>
        </p:blipFill>
        <p:spPr>
          <a:xfrm>
            <a:off x="8481125" y="3641362"/>
            <a:ext cx="610395" cy="610394"/>
          </a:xfrm>
          <a:prstGeom prst="rect">
            <a:avLst/>
          </a:prstGeom>
          <a:ln w="12700">
            <a:miter lim="400000"/>
          </a:ln>
        </p:spPr>
      </p:pic>
      <p:pic>
        <p:nvPicPr>
          <p:cNvPr id="312" name="Imagen" descr="Imagen"/>
          <p:cNvPicPr>
            <a:picLocks noChangeAspect="1"/>
          </p:cNvPicPr>
          <p:nvPr/>
        </p:nvPicPr>
        <p:blipFill>
          <a:blip r:embed="rId3"/>
          <a:stretch>
            <a:fillRect/>
          </a:stretch>
        </p:blipFill>
        <p:spPr>
          <a:xfrm>
            <a:off x="8481125" y="4926179"/>
            <a:ext cx="610395" cy="610394"/>
          </a:xfrm>
          <a:prstGeom prst="rect">
            <a:avLst/>
          </a:prstGeom>
          <a:ln w="12700">
            <a:miter lim="400000"/>
          </a:ln>
        </p:spPr>
      </p:pic>
      <p:sp>
        <p:nvSpPr>
          <p:cNvPr id="313" name="Expert review in diagnostic, therapeutic and follow-up of Fabry disease in Latin America based on patient care standards. 2025"/>
          <p:cNvSpPr txBox="1"/>
          <p:nvPr/>
        </p:nvSpPr>
        <p:spPr>
          <a:xfrm>
            <a:off x="1781256" y="6028188"/>
            <a:ext cx="4751711" cy="3167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800" i="1">
                <a:solidFill>
                  <a:srgbClr val="FFFFFF"/>
                </a:solidFill>
                <a:latin typeface="Arial"/>
                <a:ea typeface="Arial"/>
                <a:cs typeface="Arial"/>
                <a:sym typeface="Arial"/>
              </a:defRPr>
            </a:lvl1pPr>
          </a:lstStyle>
          <a:p>
            <a:r>
              <a:t>Expert review in diagnostic, therapeutic and follow-up of Fabry disease in Latin America based on patient care standards. 2025</a:t>
            </a:r>
          </a:p>
        </p:txBody>
      </p:sp>
      <p:sp>
        <p:nvSpPr>
          <p:cNvPr id="314" name="Fabry disease revisited: Management and treatment recommendations for adult patients. 2018."/>
          <p:cNvSpPr txBox="1"/>
          <p:nvPr/>
        </p:nvSpPr>
        <p:spPr>
          <a:xfrm>
            <a:off x="1799697" y="6396457"/>
            <a:ext cx="5108581" cy="20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defTabSz="588549">
              <a:defRPr sz="800" i="1">
                <a:solidFill>
                  <a:srgbClr val="FFFFFF"/>
                </a:solidFill>
                <a:latin typeface="Arial"/>
                <a:ea typeface="Arial"/>
                <a:cs typeface="Arial"/>
                <a:sym typeface="Arial"/>
              </a:defRPr>
            </a:lvl1pPr>
          </a:lstStyle>
          <a:p>
            <a:r>
              <a:t>Fabry disease revisited: Management and treatment recommendations for adult patients. 2018.</a:t>
            </a:r>
          </a:p>
        </p:txBody>
      </p:sp>
    </p:spTree>
  </p:cSld>
  <p:clrMapOvr>
    <a:masterClrMapping/>
  </p:clrMapOvr>
  <p:transition spd="med"/>
</p:sld>
</file>

<file path=ppt/theme/theme1.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156082"/>
      </a:accent1>
      <a:accent2>
        <a:srgbClr val="E97132"/>
      </a:accent2>
      <a:accent3>
        <a:srgbClr val="196B24"/>
      </a:accent3>
      <a:accent4>
        <a:srgbClr val="0F9ED5"/>
      </a:accent4>
      <a:accent5>
        <a:srgbClr val="A02B93"/>
      </a:accent5>
      <a:accent6>
        <a:srgbClr val="4EA72E"/>
      </a:accent6>
      <a:hlink>
        <a:srgbClr val="0000FF"/>
      </a:hlink>
      <a:folHlink>
        <a:srgbClr val="FF00FF"/>
      </a:folHlink>
    </a:clrScheme>
    <a:fontScheme name="Tema de Office">
      <a:majorFont>
        <a:latin typeface="Aptos"/>
        <a:ea typeface="Aptos"/>
        <a:cs typeface="Aptos"/>
      </a:majorFont>
      <a:minorFont>
        <a:latin typeface="Helvetica"/>
        <a:ea typeface="Helvetica"/>
        <a:cs typeface="Helvetica"/>
      </a:minorFont>
    </a:fontScheme>
    <a:fmtScheme name="Tema d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ema de Office">
  <a:themeElements>
    <a:clrScheme name="Tema de Office">
      <a:dk1>
        <a:srgbClr val="000000"/>
      </a:dk1>
      <a:lt1>
        <a:srgbClr val="FFFFFF"/>
      </a:lt1>
      <a:dk2>
        <a:srgbClr val="A7A7A7"/>
      </a:dk2>
      <a:lt2>
        <a:srgbClr val="535353"/>
      </a:lt2>
      <a:accent1>
        <a:srgbClr val="156082"/>
      </a:accent1>
      <a:accent2>
        <a:srgbClr val="E97132"/>
      </a:accent2>
      <a:accent3>
        <a:srgbClr val="196B24"/>
      </a:accent3>
      <a:accent4>
        <a:srgbClr val="0F9ED5"/>
      </a:accent4>
      <a:accent5>
        <a:srgbClr val="A02B93"/>
      </a:accent5>
      <a:accent6>
        <a:srgbClr val="4EA72E"/>
      </a:accent6>
      <a:hlink>
        <a:srgbClr val="0000FF"/>
      </a:hlink>
      <a:folHlink>
        <a:srgbClr val="FF00FF"/>
      </a:folHlink>
    </a:clrScheme>
    <a:fontScheme name="Tema de Office">
      <a:majorFont>
        <a:latin typeface="Aptos"/>
        <a:ea typeface="Aptos"/>
        <a:cs typeface="Aptos"/>
      </a:majorFont>
      <a:minorFont>
        <a:latin typeface="Helvetica"/>
        <a:ea typeface="Helvetica"/>
        <a:cs typeface="Helvetica"/>
      </a:minorFont>
    </a:fontScheme>
    <a:fmtScheme name="Tema d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Apto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EC82419FE625884487FC64A18B74A471" ma:contentTypeVersion="14" ma:contentTypeDescription="Crear nuevo documento." ma:contentTypeScope="" ma:versionID="0a26c80dfca1341050b9c52045e1a7a3">
  <xsd:schema xmlns:xsd="http://www.w3.org/2001/XMLSchema" xmlns:xs="http://www.w3.org/2001/XMLSchema" xmlns:p="http://schemas.microsoft.com/office/2006/metadata/properties" xmlns:ns2="1192d554-28d5-4fa7-87a9-8bf6c54c8f04" xmlns:ns3="2b2a81d5-4b60-4466-8ec6-580362078eeb" targetNamespace="http://schemas.microsoft.com/office/2006/metadata/properties" ma:root="true" ma:fieldsID="cb1ebf00c1df5c8bec63cfb68419a25a" ns2:_="" ns3:_="">
    <xsd:import namespace="1192d554-28d5-4fa7-87a9-8bf6c54c8f04"/>
    <xsd:import namespace="2b2a81d5-4b60-4466-8ec6-580362078ee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92d554-28d5-4fa7-87a9-8bf6c54c8f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description=""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Etiquetas de imagen"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descriptio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b2a81d5-4b60-4466-8ec6-580362078eeb" elementFormDefault="qualified">
    <xsd:import namespace="http://schemas.microsoft.com/office/2006/documentManagement/types"/>
    <xsd:import namespace="http://schemas.microsoft.com/office/infopath/2007/PartnerControls"/>
    <xsd:element name="SharedWithUsers" ma:index="11"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talles de uso compartido" ma:internalName="SharedWithDetails" ma:readOnly="true">
      <xsd:simpleType>
        <xsd:restriction base="dms:Note">
          <xsd:maxLength value="255"/>
        </xsd:restriction>
      </xsd:simpleType>
    </xsd:element>
    <xsd:element name="TaxCatchAll" ma:index="15" nillable="true" ma:displayName="Taxonomy Catch All Column" ma:hidden="true" ma:list="{778a5c61-29a8-4a2d-8ffd-2a7acd0e9f17}" ma:internalName="TaxCatchAll" ma:showField="CatchAllData" ma:web="2b2a81d5-4b60-4466-8ec6-580362078ee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b2a81d5-4b60-4466-8ec6-580362078eeb" xsi:nil="true"/>
    <lcf76f155ced4ddcb4097134ff3c332f xmlns="1192d554-28d5-4fa7-87a9-8bf6c54c8f0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98BBD2E-E409-4FEF-B330-7174E82C0B22}"/>
</file>

<file path=customXml/itemProps2.xml><?xml version="1.0" encoding="utf-8"?>
<ds:datastoreItem xmlns:ds="http://schemas.openxmlformats.org/officeDocument/2006/customXml" ds:itemID="{F240DC7A-37FB-41D2-B3A7-F36F9E3C0312}"/>
</file>

<file path=customXml/itemProps3.xml><?xml version="1.0" encoding="utf-8"?>
<ds:datastoreItem xmlns:ds="http://schemas.openxmlformats.org/officeDocument/2006/customXml" ds:itemID="{E82E2F9C-52D5-4CB5-ADAB-B9383C7152E4}"/>
</file>

<file path=docProps/app.xml><?xml version="1.0" encoding="utf-8"?>
<Properties xmlns="http://schemas.openxmlformats.org/officeDocument/2006/extended-properties" xmlns:vt="http://schemas.openxmlformats.org/officeDocument/2006/docPropsVTypes">
  <TotalTime>73</TotalTime>
  <Words>2124</Words>
  <Application>Microsoft Office PowerPoint</Application>
  <PresentationFormat>Panorámica</PresentationFormat>
  <Paragraphs>322</Paragraphs>
  <Slides>30</Slides>
  <Notes>0</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30</vt:i4>
      </vt:variant>
    </vt:vector>
  </HeadingPairs>
  <TitlesOfParts>
    <vt:vector size="43" baseType="lpstr">
      <vt:lpstr>Aptos</vt:lpstr>
      <vt:lpstr>Aptos Display</vt:lpstr>
      <vt:lpstr>Arial</vt:lpstr>
      <vt:lpstr>Helvetica</vt:lpstr>
      <vt:lpstr>Helvetica Light</vt:lpstr>
      <vt:lpstr>Helvetica Neue</vt:lpstr>
      <vt:lpstr>Helvetica Neue Light</vt:lpstr>
      <vt:lpstr>Helvetica Neue Medium</vt:lpstr>
      <vt:lpstr>Sanofi Sans</vt:lpstr>
      <vt:lpstr>Sanofi Serif</vt:lpstr>
      <vt:lpstr>Times Roman</vt:lpstr>
      <vt:lpstr>Verdana</vt:lpstr>
      <vt:lpstr>Tema de Office</vt:lpstr>
      <vt:lpstr>Presentación de PowerPoint</vt:lpstr>
      <vt:lpstr>VIGILANCIA ACTIVA  EN PACIENTES PRESINTOMÁTICOS: </vt:lpstr>
      <vt:lpstr>Conflicto de interés </vt:lpstr>
      <vt:lpstr>Presentación de PowerPoint</vt:lpstr>
      <vt:lpstr>Presentación de PowerPoint</vt:lpstr>
      <vt:lpstr>Presentación de PowerPoint</vt:lpstr>
      <vt:lpstr>Presentación de PowerPoint</vt:lpstr>
      <vt:lpstr>Presentación de PowerPoint</vt:lpstr>
      <vt:lpstr>Presentación de PowerPoint</vt:lpstr>
      <vt:lpstr>VIGILANCIA ACTIVA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FLORES ESTRADA, Ivonne /MX</dc:creator>
  <cp:lastModifiedBy>Gabriela</cp:lastModifiedBy>
  <cp:revision>3</cp:revision>
  <dcterms:modified xsi:type="dcterms:W3CDTF">2025-06-27T21:34:16Z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2025-06-20T18:13:03Z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aa10ff90-dbdf-44fc-8cda-ac37db688a3d</vt:lpwstr>
  </property>
  <property fmtid="{D5CDD505-2E9C-101B-9397-08002B2CF9AE}" pid="8" name="MSIP_Label_d9088468-0951-4aef-9cc3-0a346e475ddc_ContentBits">
    <vt:lpwstr>0</vt:lpwstr>
  </property>
  <property fmtid="{D5CDD505-2E9C-101B-9397-08002B2CF9AE}" pid="9" name="ContentTypeId">
    <vt:lpwstr>0x010100EC82419FE625884487FC64A18B74A471</vt:lpwstr>
  </property>
</Properties>
</file>