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9" r:id="rId2"/>
    <p:sldId id="261" r:id="rId3"/>
    <p:sldId id="262" r:id="rId4"/>
    <p:sldId id="263" r:id="rId5"/>
    <p:sldId id="264" r:id="rId6"/>
    <p:sldId id="265" r:id="rId7"/>
    <p:sldId id="267" r:id="rId8"/>
    <p:sldId id="268" r:id="rId9"/>
    <p:sldId id="266" r:id="rId10"/>
    <p:sldId id="269" r:id="rId11"/>
    <p:sldId id="270" r:id="rId12"/>
    <p:sldId id="271" r:id="rId13"/>
    <p:sldId id="272" r:id="rId14"/>
    <p:sldId id="273" r:id="rId15"/>
    <p:sldId id="274" r:id="rId16"/>
    <p:sldId id="275" r:id="rId17"/>
    <p:sldId id="276" r:id="rId18"/>
    <p:sldId id="277" r:id="rId19"/>
    <p:sldId id="27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userDrawn="1">
          <p15:clr>
            <a:srgbClr val="A4A3A4"/>
          </p15:clr>
        </p15:guide>
        <p15:guide id="2" pos="257" userDrawn="1">
          <p15:clr>
            <a:srgbClr val="A4A3A4"/>
          </p15:clr>
        </p15:guide>
        <p15:guide id="3" orient="horz" pos="3997" userDrawn="1">
          <p15:clr>
            <a:srgbClr val="A4A3A4"/>
          </p15:clr>
        </p15:guide>
        <p15:guide id="4" orient="horz" pos="4201" userDrawn="1">
          <p15:clr>
            <a:srgbClr val="A4A3A4"/>
          </p15:clr>
        </p15:guide>
        <p15:guide id="5" pos="3840" userDrawn="1">
          <p15:clr>
            <a:srgbClr val="A4A3A4"/>
          </p15:clr>
        </p15:guide>
        <p15:guide id="6" pos="656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FA3D35-EA91-53C3-5592-194AFFD23662}" name="Mohor" initials="M" userId="S::mohor.mazumder@bioquestglobal.com::bf8523da-f8ee-41b6-954f-bcc2d1f7043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138C54-8BB0-40ED-AEAE-A1E19F63DBD1}" v="4" dt="2023-04-05T07:39:14.3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53" autoAdjust="0"/>
    <p:restoredTop sz="93792" autoAdjust="0"/>
  </p:normalViewPr>
  <p:slideViewPr>
    <p:cSldViewPr snapToGrid="0">
      <p:cViewPr varScale="1">
        <p:scale>
          <a:sx n="86" d="100"/>
          <a:sy n="86" d="100"/>
        </p:scale>
        <p:origin x="797" y="58"/>
      </p:cViewPr>
      <p:guideLst>
        <p:guide orient="horz" pos="414"/>
        <p:guide pos="257"/>
        <p:guide orient="horz" pos="3997"/>
        <p:guide orient="horz" pos="4201"/>
        <p:guide pos="3840"/>
        <p:guide pos="6562"/>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2">
                    <a:lumMod val="75000"/>
                  </a:schemeClr>
                </a:solidFill>
                <a:latin typeface="+mn-lt"/>
                <a:ea typeface="+mn-ea"/>
                <a:cs typeface="+mn-cs"/>
              </a:defRPr>
            </a:pPr>
            <a:r>
              <a:rPr lang="en-US" sz="1600" b="1" dirty="0">
                <a:solidFill>
                  <a:schemeClr val="tx1"/>
                </a:solidFill>
              </a:rPr>
              <a:t>Outcomes</a:t>
            </a:r>
            <a:r>
              <a:rPr lang="en-US" sz="1600" b="1" baseline="0" dirty="0">
                <a:solidFill>
                  <a:schemeClr val="tx1"/>
                </a:solidFill>
              </a:rPr>
              <a:t> after a median follow up of 1.3 years</a:t>
            </a:r>
            <a:endParaRPr lang="en-US" sz="1600" b="1" dirty="0">
              <a:solidFill>
                <a:schemeClr val="tx1"/>
              </a:solidFill>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2">
                  <a:lumMod val="7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patients</c:v>
                </c:pt>
              </c:strCache>
            </c:strRef>
          </c:tx>
          <c:spPr>
            <a:solidFill>
              <a:srgbClr val="E9ABAB">
                <a:lumMod val="75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Neutrophil engraftment</c:v>
                </c:pt>
                <c:pt idx="1">
                  <c:v>Graft failure</c:v>
                </c:pt>
                <c:pt idx="2">
                  <c:v>Relapse +100 days</c:v>
                </c:pt>
                <c:pt idx="3">
                  <c:v>Severe aGvHD</c:v>
                </c:pt>
                <c:pt idx="4">
                  <c:v>Grade II-IV aGvHD</c:v>
                </c:pt>
                <c:pt idx="5">
                  <c:v>cGvHD</c:v>
                </c:pt>
                <c:pt idx="6">
                  <c:v>eGvHD</c:v>
                </c:pt>
              </c:strCache>
            </c:strRef>
          </c:cat>
          <c:val>
            <c:numRef>
              <c:f>Sheet1!$B$2:$B$8</c:f>
              <c:numCache>
                <c:formatCode>General</c:formatCode>
                <c:ptCount val="7"/>
                <c:pt idx="0">
                  <c:v>17</c:v>
                </c:pt>
                <c:pt idx="1">
                  <c:v>1</c:v>
                </c:pt>
                <c:pt idx="2">
                  <c:v>1</c:v>
                </c:pt>
                <c:pt idx="3">
                  <c:v>1</c:v>
                </c:pt>
                <c:pt idx="4">
                  <c:v>4</c:v>
                </c:pt>
                <c:pt idx="5">
                  <c:v>5</c:v>
                </c:pt>
                <c:pt idx="6">
                  <c:v>2</c:v>
                </c:pt>
              </c:numCache>
            </c:numRef>
          </c:val>
          <c:extLst>
            <c:ext xmlns:c16="http://schemas.microsoft.com/office/drawing/2014/chart" uri="{C3380CC4-5D6E-409C-BE32-E72D297353CC}">
              <c16:uniqueId val="{00000000-E48E-4BF2-BA86-EF8952DFC9ED}"/>
            </c:ext>
          </c:extLst>
        </c:ser>
        <c:dLbls>
          <c:dLblPos val="outEnd"/>
          <c:showLegendKey val="0"/>
          <c:showVal val="1"/>
          <c:showCatName val="0"/>
          <c:showSerName val="0"/>
          <c:showPercent val="0"/>
          <c:showBubbleSize val="0"/>
        </c:dLbls>
        <c:gapWidth val="219"/>
        <c:overlap val="-27"/>
        <c:axId val="363844224"/>
        <c:axId val="363844944"/>
      </c:barChart>
      <c:catAx>
        <c:axId val="363844224"/>
        <c:scaling>
          <c:orientation val="minMax"/>
        </c:scaling>
        <c:delete val="0"/>
        <c:axPos val="b"/>
        <c:title>
          <c:tx>
            <c:rich>
              <a:bodyPr rot="0" spcFirstLastPara="1" vertOverflow="ellipsis" vert="horz" wrap="square" anchor="ctr" anchorCtr="1"/>
              <a:lstStyle/>
              <a:p>
                <a:pPr>
                  <a:defRPr sz="1330" b="1" i="0" u="none" strike="noStrike" kern="1200" baseline="0">
                    <a:solidFill>
                      <a:schemeClr val="accent2">
                        <a:lumMod val="75000"/>
                      </a:schemeClr>
                    </a:solidFill>
                    <a:latin typeface="+mn-lt"/>
                    <a:ea typeface="+mn-ea"/>
                    <a:cs typeface="+mn-cs"/>
                  </a:defRPr>
                </a:pPr>
                <a:r>
                  <a:rPr lang="en-US" b="1" dirty="0">
                    <a:solidFill>
                      <a:schemeClr val="tx1"/>
                    </a:solidFill>
                  </a:rPr>
                  <a:t>Outcomes</a:t>
                </a:r>
                <a:endParaRPr lang="en-IN" b="1" dirty="0">
                  <a:solidFill>
                    <a:schemeClr val="tx1"/>
                  </a:solidFill>
                </a:endParaRPr>
              </a:p>
            </c:rich>
          </c:tx>
          <c:overlay val="0"/>
          <c:spPr>
            <a:noFill/>
            <a:ln>
              <a:noFill/>
            </a:ln>
            <a:effectLst/>
          </c:spPr>
          <c:txPr>
            <a:bodyPr rot="0" spcFirstLastPara="1" vertOverflow="ellipsis" vert="horz" wrap="square" anchor="ctr" anchorCtr="1"/>
            <a:lstStyle/>
            <a:p>
              <a:pPr>
                <a:defRPr sz="1330" b="1" i="0" u="none" strike="noStrike" kern="1200" baseline="0">
                  <a:solidFill>
                    <a:schemeClr val="accent2">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3844944"/>
        <c:crosses val="autoZero"/>
        <c:auto val="1"/>
        <c:lblAlgn val="ctr"/>
        <c:lblOffset val="100"/>
        <c:noMultiLvlLbl val="0"/>
      </c:catAx>
      <c:valAx>
        <c:axId val="363844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1" i="0" u="none" strike="noStrike" kern="1200" baseline="0">
                    <a:solidFill>
                      <a:schemeClr val="accent2">
                        <a:lumMod val="75000"/>
                      </a:schemeClr>
                    </a:solidFill>
                    <a:latin typeface="+mn-lt"/>
                    <a:ea typeface="+mn-ea"/>
                    <a:cs typeface="+mn-cs"/>
                  </a:defRPr>
                </a:pPr>
                <a:r>
                  <a:rPr lang="en-US" b="1" dirty="0">
                    <a:solidFill>
                      <a:schemeClr val="tx1"/>
                    </a:solidFill>
                  </a:rPr>
                  <a:t>Number of patients</a:t>
                </a:r>
                <a:endParaRPr lang="en-IN" b="1" dirty="0">
                  <a:solidFill>
                    <a:schemeClr val="tx1"/>
                  </a:solidFill>
                </a:endParaRPr>
              </a:p>
            </c:rich>
          </c:tx>
          <c:layout>
            <c:manualLayout>
              <c:xMode val="edge"/>
              <c:yMode val="edge"/>
              <c:x val="7.2399569614223669E-2"/>
              <c:y val="0.12069729523342422"/>
            </c:manualLayout>
          </c:layout>
          <c:overlay val="0"/>
          <c:spPr>
            <a:noFill/>
            <a:ln>
              <a:noFill/>
            </a:ln>
            <a:effectLst/>
          </c:spPr>
          <c:txPr>
            <a:bodyPr rot="-5400000" spcFirstLastPara="1" vertOverflow="ellipsis" vert="horz" wrap="square" anchor="ctr" anchorCtr="1"/>
            <a:lstStyle/>
            <a:p>
              <a:pPr>
                <a:defRPr sz="1330" b="1" i="0" u="none" strike="noStrike" kern="1200" baseline="0">
                  <a:solidFill>
                    <a:schemeClr val="accent2">
                      <a:lumMod val="7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3844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44450" cap="rnd">
      <a:gradFill>
        <a:gsLst>
          <a:gs pos="0">
            <a:srgbClr val="E9ABAB">
              <a:lumMod val="40000"/>
              <a:lumOff val="60000"/>
            </a:srgbClr>
          </a:gs>
          <a:gs pos="74000">
            <a:srgbClr val="F5D7E7">
              <a:lumMod val="45000"/>
              <a:lumOff val="55000"/>
            </a:srgbClr>
          </a:gs>
          <a:gs pos="100000">
            <a:srgbClr val="F5D7E7">
              <a:lumMod val="30000"/>
              <a:lumOff val="70000"/>
            </a:srgbClr>
          </a:gs>
        </a:gsLst>
        <a:lin ang="5400000" scaled="1"/>
      </a:gradFill>
    </a:ln>
    <a:effectLst>
      <a:outerShdw blurRad="50800" dist="38100" dir="2700000" algn="tl" rotWithShape="0">
        <a:prstClr val="black">
          <a:alpha val="40000"/>
        </a:prstClr>
      </a:outerShdw>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Verdana" panose="020B0604030504040204"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Verdana" panose="020B0604030504040204" pitchFamily="34" charset="0"/>
              </a:defRPr>
            </a:lvl1pPr>
          </a:lstStyle>
          <a:p>
            <a:fld id="{0BCF88DC-73DE-4BBF-AEA7-7263B06C9B48}" type="datetimeFigureOut">
              <a:rPr lang="en-IN" smtClean="0"/>
              <a:pPr/>
              <a:t>05-04-2023</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Verdana" panose="020B0604030504040204"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Verdana" panose="020B0604030504040204" pitchFamily="34" charset="0"/>
              </a:defRPr>
            </a:lvl1pPr>
          </a:lstStyle>
          <a:p>
            <a:fld id="{C1E05CF7-44C5-418E-9C5D-03561803A624}" type="slidenum">
              <a:rPr lang="en-IN" smtClean="0"/>
              <a:pPr/>
              <a:t>‹#›</a:t>
            </a:fld>
            <a:endParaRPr lang="en-IN" dirty="0"/>
          </a:p>
        </p:txBody>
      </p:sp>
    </p:spTree>
    <p:extLst>
      <p:ext uri="{BB962C8B-B14F-4D97-AF65-F5344CB8AC3E}">
        <p14:creationId xmlns:p14="http://schemas.microsoft.com/office/powerpoint/2010/main" val="1372358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anose="020B0604030504040204" pitchFamily="34" charset="0"/>
        <a:ea typeface="+mn-ea"/>
        <a:cs typeface="+mn-cs"/>
      </a:defRPr>
    </a:lvl1pPr>
    <a:lvl2pPr marL="457200" algn="l" defTabSz="914400" rtl="0" eaLnBrk="1" latinLnBrk="0" hangingPunct="1">
      <a:defRPr sz="1200" kern="1200">
        <a:solidFill>
          <a:schemeClr val="tx1"/>
        </a:solidFill>
        <a:latin typeface="Verdana" panose="020B0604030504040204" pitchFamily="34" charset="0"/>
        <a:ea typeface="+mn-ea"/>
        <a:cs typeface="+mn-cs"/>
      </a:defRPr>
    </a:lvl2pPr>
    <a:lvl3pPr marL="914400" algn="l" defTabSz="914400" rtl="0" eaLnBrk="1" latinLnBrk="0" hangingPunct="1">
      <a:defRPr sz="1200" kern="1200">
        <a:solidFill>
          <a:schemeClr val="tx1"/>
        </a:solidFill>
        <a:latin typeface="Verdana" panose="020B0604030504040204" pitchFamily="34" charset="0"/>
        <a:ea typeface="+mn-ea"/>
        <a:cs typeface="+mn-cs"/>
      </a:defRPr>
    </a:lvl3pPr>
    <a:lvl4pPr marL="1371600" algn="l" defTabSz="914400" rtl="0" eaLnBrk="1" latinLnBrk="0" hangingPunct="1">
      <a:defRPr sz="1200" kern="1200">
        <a:solidFill>
          <a:schemeClr val="tx1"/>
        </a:solidFill>
        <a:latin typeface="Verdana" panose="020B0604030504040204" pitchFamily="34" charset="0"/>
        <a:ea typeface="+mn-ea"/>
        <a:cs typeface="+mn-cs"/>
      </a:defRPr>
    </a:lvl4pPr>
    <a:lvl5pPr marL="1828800" algn="l" defTabSz="914400" rtl="0" eaLnBrk="1" latinLnBrk="0" hangingPunct="1">
      <a:defRPr sz="1200" kern="1200">
        <a:solidFill>
          <a:schemeClr val="tx1"/>
        </a:solidFill>
        <a:latin typeface="Verdana" panose="020B060403050404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Verdana" panose="020B0604030504040204" pitchFamily="34" charset="0"/>
                <a:ea typeface="Verdana" panose="020B0604030504040204" pitchFamily="34" charset="0"/>
              </a:rPr>
              <a:t>Hello everyone. Welcome to the session on individualizing rabbit anti-thymocyte globulin (r-ATG) exposure—the key to overcoming the drawbacks of current weight-based r-ATG dosing.</a:t>
            </a:r>
            <a:endParaRPr lang="en-IN" b="0" dirty="0">
              <a:latin typeface="Verdana" panose="020B0604030504040204" pitchFamily="34" charset="0"/>
              <a:ea typeface="Verdana" panose="020B0604030504040204" pitchFamily="34" charset="0"/>
            </a:endParaRPr>
          </a:p>
          <a:p>
            <a:endParaRPr lang="en-IN"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1</a:t>
            </a:fld>
            <a:endParaRPr lang="en-IN" dirty="0"/>
          </a:p>
        </p:txBody>
      </p:sp>
    </p:spTree>
    <p:extLst>
      <p:ext uri="{BB962C8B-B14F-4D97-AF65-F5344CB8AC3E}">
        <p14:creationId xmlns:p14="http://schemas.microsoft.com/office/powerpoint/2010/main" val="1725446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0" dirty="0">
                <a:effectLst/>
                <a:latin typeface="Verdana" panose="020B0604030504040204" pitchFamily="34" charset="0"/>
                <a:ea typeface="Verdana" panose="020B0604030504040204" pitchFamily="34" charset="0"/>
                <a:cs typeface="Segoe UI"/>
              </a:rPr>
              <a:t>Next, let us understand the association between rabbit anti-thymocyte globulin (r-ATG) exposure and the 5-year survival outcome of allogeneic hematopoietic stem cell patients (aHSCT). A retrospective pharmacokinetic</a:t>
            </a:r>
            <a:r>
              <a:rPr lang="en-IN" sz="1200" b="0" dirty="0">
                <a:effectLst/>
                <a:latin typeface="Verdana" panose="020B0604030504040204" pitchFamily="34" charset="0"/>
                <a:ea typeface="Verdana" panose="020B0604030504040204" pitchFamily="34" charset="0"/>
              </a:rPr>
              <a:t>–</a:t>
            </a:r>
            <a:r>
              <a:rPr lang="en-IN" sz="1200" b="0" dirty="0">
                <a:effectLst/>
                <a:latin typeface="Verdana" panose="020B0604030504040204" pitchFamily="34" charset="0"/>
                <a:ea typeface="Verdana" panose="020B0604030504040204" pitchFamily="34" charset="0"/>
                <a:cs typeface="Segoe UI"/>
              </a:rPr>
              <a:t>pharmacodynamic analysis was performed on the data of patients with</a:t>
            </a:r>
            <a:r>
              <a:rPr lang="en-IN" sz="1200" b="0" i="0" u="none" strike="noStrike" baseline="0" dirty="0">
                <a:solidFill>
                  <a:srgbClr val="000000"/>
                </a:solidFill>
                <a:latin typeface="Verdana" panose="020B0604030504040204" pitchFamily="34" charset="0"/>
                <a:ea typeface="Verdana" panose="020B0604030504040204" pitchFamily="34" charset="0"/>
              </a:rPr>
              <a:t> acute lymphoid leukemia, acute myeloid leukemia, or myelodysplastic syndrome </a:t>
            </a:r>
            <a:r>
              <a:rPr lang="en-IN" sz="1200" b="0" dirty="0">
                <a:effectLst/>
                <a:latin typeface="Verdana" panose="020B0604030504040204" pitchFamily="34" charset="0"/>
                <a:ea typeface="Verdana" panose="020B0604030504040204" pitchFamily="34" charset="0"/>
                <a:cs typeface="Segoe UI"/>
              </a:rPr>
              <a:t>undergoing T-cell replete </a:t>
            </a:r>
            <a:r>
              <a:rPr lang="en-US" sz="1200" b="0" i="0" u="none" strike="noStrike" baseline="0" dirty="0">
                <a:solidFill>
                  <a:srgbClr val="000000"/>
                </a:solidFill>
                <a:latin typeface="Verdana" panose="020B0604030504040204" pitchFamily="34" charset="0"/>
                <a:ea typeface="Verdana" panose="020B0604030504040204" pitchFamily="34" charset="0"/>
              </a:rPr>
              <a:t>allogeneic peripheral blood stem cell HCT with r-ATG as part of non-myeloablative conditioning from March 1, 2004, to June 1, 2015, in the Netherlands.</a:t>
            </a:r>
          </a:p>
          <a:p>
            <a:pPr algn="l"/>
            <a:r>
              <a:rPr lang="en-IN" sz="1200" b="0" dirty="0">
                <a:effectLst/>
                <a:latin typeface="Verdana" panose="020B0604030504040204" pitchFamily="34" charset="0"/>
                <a:ea typeface="Verdana" panose="020B0604030504040204" pitchFamily="34" charset="0"/>
              </a:rPr>
              <a:t>The minimal follow-up of the patients was 6 months. The main outcome of interest was 5-year overall survival, defined as the days to death from any cause or last follow-up.</a:t>
            </a:r>
          </a:p>
          <a:p>
            <a:pPr algn="l"/>
            <a:r>
              <a:rPr lang="en-IN" sz="1200" b="0" dirty="0">
                <a:effectLst/>
                <a:latin typeface="Verdana" panose="020B0604030504040204" pitchFamily="34" charset="0"/>
                <a:ea typeface="Verdana" panose="020B0604030504040204" pitchFamily="34" charset="0"/>
              </a:rPr>
              <a:t>The other outcomes of the study were non-relapse mortality and relapse mortality. The duration of the follow-up was the time from aHSCT to last contact or death and the factors considered as the predictors of outcome were:</a:t>
            </a:r>
          </a:p>
          <a:p>
            <a:pPr marL="285750" indent="-285750" algn="l">
              <a:buFont typeface="Arial" panose="020B0604020202020204" pitchFamily="34" charset="0"/>
              <a:buChar char="•"/>
            </a:pPr>
            <a:r>
              <a:rPr lang="en-IN" sz="1200" b="0" dirty="0">
                <a:effectLst/>
                <a:latin typeface="Verdana" panose="020B0604030504040204" pitchFamily="34" charset="0"/>
                <a:ea typeface="Verdana" panose="020B0604030504040204" pitchFamily="34" charset="0"/>
              </a:rPr>
              <a:t>Age</a:t>
            </a:r>
          </a:p>
          <a:p>
            <a:pPr marL="285750" indent="-285750" algn="l">
              <a:buFont typeface="Arial" panose="020B0604020202020204" pitchFamily="34" charset="0"/>
              <a:buChar char="•"/>
            </a:pPr>
            <a:r>
              <a:rPr lang="en-IN" sz="1200" b="0" dirty="0">
                <a:effectLst/>
                <a:latin typeface="Verdana" panose="020B0604030504040204" pitchFamily="34" charset="0"/>
                <a:ea typeface="Verdana" panose="020B0604030504040204" pitchFamily="34" charset="0"/>
              </a:rPr>
              <a:t>Sex</a:t>
            </a:r>
          </a:p>
          <a:p>
            <a:pPr marL="285750" indent="-285750" algn="l">
              <a:buFont typeface="Arial" panose="020B0604020202020204" pitchFamily="34" charset="0"/>
              <a:buChar char="•"/>
            </a:pPr>
            <a:r>
              <a:rPr lang="en-IN" sz="1200" b="0" dirty="0">
                <a:effectLst/>
                <a:latin typeface="Verdana" panose="020B0604030504040204" pitchFamily="34" charset="0"/>
                <a:ea typeface="Verdana" panose="020B0604030504040204" pitchFamily="34" charset="0"/>
              </a:rPr>
              <a:t>Epstein–Barr virus and cytomegalovirus serostatus</a:t>
            </a:r>
          </a:p>
          <a:p>
            <a:pPr marL="285750" indent="-285750" algn="l">
              <a:buFont typeface="Arial" panose="020B0604020202020204" pitchFamily="34" charset="0"/>
              <a:buChar char="•"/>
            </a:pPr>
            <a:r>
              <a:rPr lang="en-IN" sz="1200" b="0" dirty="0">
                <a:effectLst/>
                <a:latin typeface="Verdana" panose="020B0604030504040204" pitchFamily="34" charset="0"/>
                <a:ea typeface="Verdana" panose="020B0604030504040204" pitchFamily="34" charset="0"/>
              </a:rPr>
              <a:t>European Society for Bone Marrow Transplantation (EBMT)</a:t>
            </a:r>
          </a:p>
          <a:p>
            <a:pPr algn="l"/>
            <a:endParaRPr lang="en-IN" sz="1200" b="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dirty="0">
                <a:effectLst/>
                <a:latin typeface="Verdana" panose="020B0604030504040204" pitchFamily="34" charset="0"/>
                <a:ea typeface="Verdana" panose="020B0604030504040204" pitchFamily="34" charset="0"/>
              </a:rPr>
              <a:t>Reference</a:t>
            </a:r>
            <a:br>
              <a:rPr lang="en-IN" sz="1200" dirty="0">
                <a:effectLst/>
                <a:latin typeface="Verdana" panose="020B0604030504040204" pitchFamily="34" charset="0"/>
                <a:ea typeface="Verdana" panose="020B0604030504040204" pitchFamily="34" charset="0"/>
              </a:rPr>
            </a:b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 </a:t>
            </a:r>
            <a:r>
              <a:rPr lang="en-IN" sz="1200" dirty="0">
                <a:effectLst/>
                <a:latin typeface="Verdana" panose="020B0604030504040204" pitchFamily="34" charset="0"/>
                <a:ea typeface="Verdana" panose="020B0604030504040204" pitchFamily="34" charset="0"/>
              </a:rPr>
              <a:t>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a:t>
            </a:r>
            <a:r>
              <a:rPr lang="en-IN" sz="1200" dirty="0">
                <a:effectLst/>
                <a:latin typeface="Verdana" panose="020B0604030504040204" pitchFamily="34" charset="0"/>
                <a:ea typeface="Verdana" panose="020B0604030504040204" pitchFamily="34" charset="0"/>
              </a:rPr>
              <a:t>. 2017;4(4):e183–e191.</a:t>
            </a:r>
          </a:p>
        </p:txBody>
      </p:sp>
      <p:sp>
        <p:nvSpPr>
          <p:cNvPr id="4" name="Slide Number Placeholder 3"/>
          <p:cNvSpPr>
            <a:spLocks noGrp="1"/>
          </p:cNvSpPr>
          <p:nvPr>
            <p:ph type="sldNum" sz="quarter" idx="5"/>
          </p:nvPr>
        </p:nvSpPr>
        <p:spPr/>
        <p:txBody>
          <a:bodyPr/>
          <a:lstStyle/>
          <a:p>
            <a:fld id="{C1E05CF7-44C5-418E-9C5D-03561803A624}" type="slidenum">
              <a:rPr lang="en-IN" smtClean="0"/>
              <a:pPr/>
              <a:t>10</a:t>
            </a:fld>
            <a:endParaRPr lang="en-IN" dirty="0"/>
          </a:p>
        </p:txBody>
      </p:sp>
    </p:spTree>
    <p:extLst>
      <p:ext uri="{BB962C8B-B14F-4D97-AF65-F5344CB8AC3E}">
        <p14:creationId xmlns:p14="http://schemas.microsoft.com/office/powerpoint/2010/main" val="571629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dirty="0">
                <a:effectLst/>
                <a:latin typeface="Verdana" panose="020B0604030504040204" pitchFamily="34" charset="0"/>
                <a:ea typeface="Verdana" panose="020B0604030504040204" pitchFamily="34" charset="0"/>
              </a:rPr>
              <a:t>So, what were the outcomes of the analysis?</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dirty="0">
                <a:effectLst/>
                <a:latin typeface="Verdana" panose="020B0604030504040204" pitchFamily="34" charset="0"/>
                <a:ea typeface="Verdana" panose="020B0604030504040204" pitchFamily="34" charset="0"/>
              </a:rPr>
              <a:t>The findings prove that rabbit anti-thymocyte globulin (r-ATG) exposure after allogeneic hematopoietic stem cell transplantation (aHSCT) is the best predictor of 5-year survival and an optimum level of r-ATG in patients over 50 kg can be calculated using absolute lymphocyte count-based dosing strategy. </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dirty="0">
                <a:effectLst/>
                <a:latin typeface="Verdana" panose="020B0604030504040204" pitchFamily="34" charset="0"/>
                <a:ea typeface="Verdana" panose="020B0604030504040204" pitchFamily="34" charset="0"/>
              </a:rPr>
              <a:t>Optimum r-ATG exposure after aHSCT is equal to 60 to 95 arbitrary units per day per millilitre.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dirty="0">
                <a:effectLst/>
                <a:latin typeface="Verdana" panose="020B0604030504040204" pitchFamily="34" charset="0"/>
                <a:ea typeface="Verdana" panose="020B0604030504040204" pitchFamily="34" charset="0"/>
              </a:rPr>
              <a:t>Also, they devised a formula to calculate the amount of intravenous r-ATG dosage, which is 400+350 (lymphocyte count) in 10</a:t>
            </a:r>
            <a:r>
              <a:rPr lang="en-IN" sz="1200" b="0" baseline="30000" dirty="0">
                <a:effectLst/>
                <a:latin typeface="Verdana" panose="020B0604030504040204" pitchFamily="34" charset="0"/>
                <a:ea typeface="Verdana" panose="020B0604030504040204" pitchFamily="34" charset="0"/>
              </a:rPr>
              <a:t>9</a:t>
            </a:r>
            <a:r>
              <a:rPr lang="en-IN" sz="1200" b="0" baseline="0" dirty="0">
                <a:effectLst/>
                <a:latin typeface="Verdana" panose="020B0604030504040204" pitchFamily="34" charset="0"/>
                <a:ea typeface="Verdana" panose="020B0604030504040204" pitchFamily="34" charset="0"/>
              </a:rPr>
              <a:t> per litre.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1200" b="0" baseline="0" dirty="0">
                <a:effectLst/>
                <a:latin typeface="Verdana" panose="020B0604030504040204" pitchFamily="34" charset="0"/>
                <a:ea typeface="Verdana" panose="020B0604030504040204" pitchFamily="34" charset="0"/>
              </a:rPr>
              <a:t>It was concluded that optimum r-ATG dosing taking exposure into account affects the survival outcomes after aHSCT.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4">
                    <a:lumMod val="75000"/>
                  </a:schemeClr>
                </a:solidFill>
                <a:latin typeface="Verdana" panose="020B0604030504040204" pitchFamily="34" charset="0"/>
                <a:ea typeface="Verdana" panose="020B0604030504040204" pitchFamily="34" charset="0"/>
              </a:rPr>
              <a:t>Individualized dosing of ATG, based on lymphocyte counts rather than body weight, might improve survival chances after aHSCT.</a:t>
            </a:r>
            <a:endParaRPr lang="en-IN" sz="1200" b="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dirty="0">
                <a:effectLst/>
                <a:latin typeface="Verdana" panose="020B0604030504040204" pitchFamily="34" charset="0"/>
                <a:ea typeface="Verdana" panose="020B0604030504040204" pitchFamily="34" charset="0"/>
              </a:rPr>
              <a:t>Reference</a:t>
            </a:r>
            <a:br>
              <a:rPr lang="en-IN" sz="1200" dirty="0">
                <a:effectLst/>
                <a:latin typeface="Verdana" panose="020B0604030504040204" pitchFamily="34" charset="0"/>
                <a:ea typeface="Verdana" panose="020B0604030504040204" pitchFamily="34" charset="0"/>
              </a:rPr>
            </a:b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2017;4(4):e183–e191.</a:t>
            </a:r>
          </a:p>
        </p:txBody>
      </p:sp>
      <p:sp>
        <p:nvSpPr>
          <p:cNvPr id="4" name="Slide Number Placeholder 3"/>
          <p:cNvSpPr>
            <a:spLocks noGrp="1"/>
          </p:cNvSpPr>
          <p:nvPr>
            <p:ph type="sldNum" sz="quarter" idx="5"/>
          </p:nvPr>
        </p:nvSpPr>
        <p:spPr/>
        <p:txBody>
          <a:bodyPr/>
          <a:lstStyle/>
          <a:p>
            <a:fld id="{C1E05CF7-44C5-418E-9C5D-03561803A624}" type="slidenum">
              <a:rPr lang="en-IN" smtClean="0"/>
              <a:pPr/>
              <a:t>11</a:t>
            </a:fld>
            <a:endParaRPr lang="en-IN" dirty="0"/>
          </a:p>
        </p:txBody>
      </p:sp>
    </p:spTree>
    <p:extLst>
      <p:ext uri="{BB962C8B-B14F-4D97-AF65-F5344CB8AC3E}">
        <p14:creationId xmlns:p14="http://schemas.microsoft.com/office/powerpoint/2010/main" val="1501661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Verdana" panose="020B0604030504040204" pitchFamily="34" charset="0"/>
                <a:ea typeface="Verdana" panose="020B0604030504040204" pitchFamily="34" charset="0"/>
              </a:rPr>
              <a:t>One of the pioneer studies on the dosing strategy of rabbit anti-thymocyte globulin (r-ATG) was the parachute study held at </a:t>
            </a:r>
            <a:r>
              <a:rPr lang="en-IN" sz="1200" b="0" i="0" u="none" strike="noStrike" baseline="0" dirty="0">
                <a:solidFill>
                  <a:srgbClr val="000000"/>
                </a:solidFill>
                <a:latin typeface="Verdana" panose="020B0604030504040204" pitchFamily="34" charset="0"/>
                <a:ea typeface="Verdana" panose="020B0604030504040204" pitchFamily="34" charset="0"/>
              </a:rPr>
              <a:t>the University Medical Centre Utrecht and the Princess Máxima Centre for Pediatric Oncology (Utrecht, the Netherlands) to investigate individualized dosing of anti-thymocyte globulin for unrelated allogeneic hematopoietic stem cell transplantation (aHSCT) in pediatric patients.</a:t>
            </a:r>
          </a:p>
          <a:p>
            <a:pPr algn="l"/>
            <a:r>
              <a:rPr lang="en-IN" sz="1200" b="0" i="0" u="none" strike="noStrike" baseline="0" dirty="0">
                <a:solidFill>
                  <a:srgbClr val="000000"/>
                </a:solidFill>
                <a:latin typeface="Verdana" panose="020B0604030504040204" pitchFamily="34" charset="0"/>
                <a:ea typeface="Verdana" panose="020B0604030504040204" pitchFamily="34" charset="0"/>
              </a:rPr>
              <a:t>This was a prospective, </a:t>
            </a:r>
            <a:r>
              <a:rPr lang="en-US" sz="1200" b="0" i="0" u="none" strike="noStrike" baseline="0" dirty="0">
                <a:solidFill>
                  <a:srgbClr val="000000"/>
                </a:solidFill>
                <a:latin typeface="Verdana" panose="020B0604030504040204" pitchFamily="34" charset="0"/>
                <a:ea typeface="Verdana" panose="020B0604030504040204" pitchFamily="34" charset="0"/>
              </a:rPr>
              <a:t>open-label, non-randomized, single-arm, phase 2 clinical trial conducted on 58 patients held between July 1, 2015 and Aug 22, 2018. The patients were treated with an individualized dosing regimen based on body weight and absolute lymphocyte count at the time of r-ATG initiation. The primary endpoint set to a successful T-cell reconstitution of </a:t>
            </a:r>
            <a:r>
              <a:rPr lang="en-US" sz="1200" dirty="0">
                <a:solidFill>
                  <a:schemeClr val="accent2">
                    <a:lumMod val="50000"/>
                  </a:schemeClr>
                </a:solidFill>
                <a:latin typeface="Verdana" panose="020B0604030504040204" pitchFamily="34" charset="0"/>
                <a:ea typeface="Verdana" panose="020B0604030504040204" pitchFamily="34" charset="0"/>
              </a:rPr>
              <a:t>&gt;0.05×10⁹ </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cluster of differentiation 4</a:t>
            </a:r>
            <a:r>
              <a:rPr lang="en-US"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1200" dirty="0">
                <a:solidFill>
                  <a:schemeClr val="accent2">
                    <a:lumMod val="50000"/>
                  </a:schemeClr>
                </a:solidFill>
                <a:latin typeface="Verdana" panose="020B0604030504040204" pitchFamily="34" charset="0"/>
                <a:ea typeface="Verdana" panose="020B0604030504040204" pitchFamily="34" charset="0"/>
              </a:rPr>
              <a:t>T cells/L twice within 100 days [±3] after aHSCT.</a:t>
            </a:r>
            <a:endParaRPr lang="en-US" sz="1200" b="0" dirty="0">
              <a:latin typeface="Verdana" panose="020B0604030504040204" pitchFamily="34" charset="0"/>
              <a:ea typeface="Verdana" panose="020B0604030504040204" pitchFamily="34" charset="0"/>
            </a:endParaRPr>
          </a:p>
          <a:p>
            <a:endParaRPr lang="en-US" sz="1200" b="1" dirty="0">
              <a:latin typeface="Verdana" panose="020B0604030504040204" pitchFamily="34" charset="0"/>
              <a:ea typeface="Verdana" panose="020B0604030504040204" pitchFamily="34" charset="0"/>
            </a:endParaRPr>
          </a:p>
          <a:p>
            <a:r>
              <a:rPr lang="en-US" sz="1200"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Nierkens S, Bierings MB,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Individualised dosing of anti-thymocyte globulin in paediatric unrelated allogeneic haematopoietic stem-cell transplantation (PARACHUTE): A single-arm, phase 2 clinical trial. </a:t>
            </a:r>
            <a:r>
              <a:rPr lang="en-IN" sz="1200" i="1" dirty="0">
                <a:effectLst/>
                <a:latin typeface="Verdana" panose="020B0604030504040204" pitchFamily="34" charset="0"/>
                <a:ea typeface="Verdana" panose="020B0604030504040204" pitchFamily="34" charset="0"/>
              </a:rPr>
              <a:t>Lancet Haematol</a:t>
            </a:r>
            <a:r>
              <a:rPr lang="en-IN" sz="1200" dirty="0">
                <a:effectLst/>
                <a:latin typeface="Verdana" panose="020B0604030504040204" pitchFamily="34" charset="0"/>
                <a:ea typeface="Verdana" panose="020B0604030504040204" pitchFamily="34" charset="0"/>
              </a:rPr>
              <a:t>. 2022;9(2):e111–e120.</a:t>
            </a:r>
          </a:p>
        </p:txBody>
      </p:sp>
      <p:sp>
        <p:nvSpPr>
          <p:cNvPr id="4" name="Slide Number Placeholder 3"/>
          <p:cNvSpPr>
            <a:spLocks noGrp="1"/>
          </p:cNvSpPr>
          <p:nvPr>
            <p:ph type="sldNum" sz="quarter" idx="5"/>
          </p:nvPr>
        </p:nvSpPr>
        <p:spPr/>
        <p:txBody>
          <a:bodyPr/>
          <a:lstStyle/>
          <a:p>
            <a:fld id="{C1E05CF7-44C5-418E-9C5D-03561803A624}" type="slidenum">
              <a:rPr lang="en-IN" smtClean="0"/>
              <a:pPr/>
              <a:t>12</a:t>
            </a:fld>
            <a:endParaRPr lang="en-IN" dirty="0"/>
          </a:p>
        </p:txBody>
      </p:sp>
    </p:spTree>
    <p:extLst>
      <p:ext uri="{BB962C8B-B14F-4D97-AF65-F5344CB8AC3E}">
        <p14:creationId xmlns:p14="http://schemas.microsoft.com/office/powerpoint/2010/main" val="2300794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latin typeface="Verdana" panose="020B0604030504040204" pitchFamily="34" charset="0"/>
                <a:ea typeface="Verdana" panose="020B0604030504040204" pitchFamily="34" charset="0"/>
              </a:rPr>
              <a:t>The outcomes of the prospective clinical </a:t>
            </a:r>
            <a:r>
              <a:rPr lang="en-US" b="0" dirty="0">
                <a:solidFill>
                  <a:schemeClr val="accent2">
                    <a:lumMod val="50000"/>
                  </a:schemeClr>
                </a:solidFill>
                <a:latin typeface="Verdana" panose="020B0604030504040204" pitchFamily="34" charset="0"/>
                <a:ea typeface="Verdana" panose="020B0604030504040204" pitchFamily="34" charset="0"/>
              </a:rPr>
              <a:t>evidence on individualization of rabbit anti-thymocyte globulin (r-ATG) dose and allogeneic hematopoietic stem cell transplantation (aHSCT) were found to be as follows.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accent2">
                    <a:lumMod val="50000"/>
                  </a:schemeClr>
                </a:solidFill>
                <a:latin typeface="Verdana" panose="020B0604030504040204" pitchFamily="34" charset="0"/>
                <a:ea typeface="Verdana" panose="020B0604030504040204" pitchFamily="34" charset="0"/>
              </a:rPr>
              <a:t>Primarily, it was found that an absolute lymphocyte count based dosing regimen led to </a:t>
            </a:r>
            <a:r>
              <a:rPr lang="en-US" sz="1200" dirty="0">
                <a:solidFill>
                  <a:schemeClr val="accent2">
                    <a:lumMod val="50000"/>
                  </a:schemeClr>
                </a:solidFill>
                <a:latin typeface="Verdana" panose="020B0604030504040204" pitchFamily="34" charset="0"/>
                <a:ea typeface="Verdana" panose="020B0604030504040204" pitchFamily="34" charset="0"/>
              </a:rPr>
              <a:t>optimum r-ATG exposure in 97% vs. 30%–53% of the patients via weight-based dosing regimen. Secondly, it was also observed that the p</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romotion of early cluster of differentiation 4</a:t>
            </a:r>
            <a:r>
              <a:rPr lang="en-US"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immune reconstitution by individualizing r-ATG dose may improve the outcomes of aHSCT. The results showed that about 20% more subjects met their primary outcomes better than the subjects who has undergone the weight-based dosing regimen from the historic cohort.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The results lead us to the conclusion that: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Dose individualization of r-ATG leads to a significant improvement in early cluster of differentiation 4</a:t>
            </a:r>
            <a:r>
              <a:rPr lang="en-IN"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(CD4</a:t>
            </a:r>
            <a:r>
              <a:rPr lang="en-IN"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immune reconstitution without increasing the risk of graft </a:t>
            </a:r>
            <a:r>
              <a:rPr lang="en-IN" sz="1200" b="0" dirty="0">
                <a:effectLst/>
                <a:latin typeface="Verdana" panose="020B0604030504040204" pitchFamily="34" charset="0"/>
                <a:ea typeface="Verdana" panose="020B0604030504040204" pitchFamily="34" charset="0"/>
              </a:rPr>
              <a:t>vs.</a:t>
            </a:r>
            <a:r>
              <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host disease or graft failure.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Promotion of early CD4</a:t>
            </a:r>
            <a:r>
              <a:rPr lang="en-IN"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IN" sz="1200" baseline="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immune reconstitution by individualization of r-ATG dosage may improve the outcomes of aHSCT.</a:t>
            </a:r>
            <a:endParaRPr lang="en-IN"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US" b="0" dirty="0">
              <a:latin typeface="Verdana" panose="020B0604030504040204" pitchFamily="34" charset="0"/>
              <a:ea typeface="Verdana" panose="020B0604030504040204" pitchFamily="34" charset="0"/>
            </a:endParaRPr>
          </a:p>
          <a:p>
            <a:r>
              <a:rPr lang="en-US"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Nierkens S, Bierings MB, </a:t>
            </a:r>
            <a:r>
              <a:rPr lang="en-IN" sz="1200" i="1" dirty="0">
                <a:effectLst/>
                <a:latin typeface="Verdana" panose="020B0604030504040204" pitchFamily="34" charset="0"/>
                <a:ea typeface="Verdana" panose="020B0604030504040204" pitchFamily="34" charset="0"/>
              </a:rPr>
              <a:t>et al. </a:t>
            </a:r>
            <a:r>
              <a:rPr lang="en-IN" sz="1200" dirty="0">
                <a:effectLst/>
                <a:latin typeface="Verdana" panose="020B0604030504040204" pitchFamily="34" charset="0"/>
                <a:ea typeface="Verdana" panose="020B0604030504040204" pitchFamily="34" charset="0"/>
              </a:rPr>
              <a:t>Individualised dosing of anti-thymocyte globulin in paediatric unrelated allogeneic haematopoietic stem-cell transplantation (PARACHUTE): A single-arm, phase 2 clinical trial.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2022;9(2):e111–e120.</a:t>
            </a:r>
          </a:p>
        </p:txBody>
      </p:sp>
      <p:sp>
        <p:nvSpPr>
          <p:cNvPr id="4" name="Slide Number Placeholder 3"/>
          <p:cNvSpPr>
            <a:spLocks noGrp="1"/>
          </p:cNvSpPr>
          <p:nvPr>
            <p:ph type="sldNum" sz="quarter" idx="5"/>
          </p:nvPr>
        </p:nvSpPr>
        <p:spPr/>
        <p:txBody>
          <a:bodyPr/>
          <a:lstStyle/>
          <a:p>
            <a:fld id="{C1E05CF7-44C5-418E-9C5D-03561803A624}" type="slidenum">
              <a:rPr lang="en-IN" smtClean="0"/>
              <a:pPr/>
              <a:t>13</a:t>
            </a:fld>
            <a:endParaRPr lang="en-IN" dirty="0"/>
          </a:p>
        </p:txBody>
      </p:sp>
    </p:spTree>
    <p:extLst>
      <p:ext uri="{BB962C8B-B14F-4D97-AF65-F5344CB8AC3E}">
        <p14:creationId xmlns:p14="http://schemas.microsoft.com/office/powerpoint/2010/main" val="264119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Verdana" panose="020B0604030504040204" pitchFamily="34" charset="0"/>
                <a:ea typeface="Verdana" panose="020B0604030504040204" pitchFamily="34" charset="0"/>
              </a:rPr>
              <a:t>Another interesting study was conducted by Srinivasan A, </a:t>
            </a:r>
            <a:r>
              <a:rPr lang="en-US" sz="1200" b="0" i="1" dirty="0">
                <a:latin typeface="Verdana" panose="020B0604030504040204" pitchFamily="34" charset="0"/>
                <a:ea typeface="Verdana" panose="020B0604030504040204" pitchFamily="34" charset="0"/>
              </a:rPr>
              <a:t>et al.</a:t>
            </a:r>
            <a:r>
              <a:rPr lang="en-US" sz="1200" b="0" i="0" dirty="0">
                <a:latin typeface="Verdana" panose="020B0604030504040204" pitchFamily="34" charset="0"/>
                <a:ea typeface="Verdana" panose="020B0604030504040204" pitchFamily="34" charset="0"/>
              </a:rPr>
              <a:t> that demonstrated the effect of individualizing rabbit anti-thymocyte globulin (r-ATG) on overall survival. A retrospective chart review of </a:t>
            </a:r>
            <a:r>
              <a:rPr lang="en-US" sz="1200" dirty="0">
                <a:solidFill>
                  <a:schemeClr val="accent2">
                    <a:lumMod val="50000"/>
                  </a:schemeClr>
                </a:solidFill>
                <a:latin typeface="Verdana" panose="020B0604030504040204" pitchFamily="34" charset="0"/>
                <a:ea typeface="Verdana" panose="020B0604030504040204" pitchFamily="34" charset="0"/>
              </a:rPr>
              <a:t>pediatric </a:t>
            </a:r>
            <a:r>
              <a:rPr lang="en-US" sz="1200" b="0" dirty="0">
                <a:solidFill>
                  <a:schemeClr val="accent2">
                    <a:lumMod val="50000"/>
                  </a:schemeClr>
                </a:solidFill>
                <a:latin typeface="Verdana" panose="020B0604030504040204" pitchFamily="34" charset="0"/>
                <a:ea typeface="Verdana" panose="020B0604030504040204" pitchFamily="34" charset="0"/>
              </a:rPr>
              <a:t>allogeneic hematopoietic stem cell transplantation (aHSCT) patients receiving individualized r-ATG dosing was conducted between January 2015 and June 2018. The median age of the patients was 9 </a:t>
            </a:r>
            <a:r>
              <a:rPr lang="en-US" sz="1200" dirty="0">
                <a:solidFill>
                  <a:schemeClr val="accent2">
                    <a:lumMod val="50000"/>
                  </a:schemeClr>
                </a:solidFill>
                <a:latin typeface="Verdana" panose="020B0604030504040204" pitchFamily="34" charset="0"/>
                <a:ea typeface="Verdana" panose="020B0604030504040204" pitchFamily="34" charset="0"/>
              </a:rPr>
              <a:t>years.</a:t>
            </a:r>
          </a:p>
          <a:p>
            <a:r>
              <a:rPr lang="en-US" sz="1200" b="0" dirty="0">
                <a:solidFill>
                  <a:schemeClr val="accent2">
                    <a:lumMod val="50000"/>
                  </a:schemeClr>
                </a:solidFill>
                <a:latin typeface="Verdana" panose="020B0604030504040204" pitchFamily="34" charset="0"/>
                <a:ea typeface="Verdana" panose="020B0604030504040204" pitchFamily="34" charset="0"/>
              </a:rPr>
              <a:t>The main objective of the study was to study overall survival, graft failure, acute graft </a:t>
            </a:r>
            <a:r>
              <a:rPr lang="en-IN" sz="1200" b="0" dirty="0">
                <a:effectLst/>
                <a:latin typeface="Verdana" panose="020B0604030504040204" pitchFamily="34" charset="0"/>
                <a:ea typeface="Verdana" panose="020B0604030504040204" pitchFamily="34" charset="0"/>
              </a:rPr>
              <a:t>vs.</a:t>
            </a:r>
            <a:r>
              <a:rPr lang="en-US" sz="1200" b="0" dirty="0">
                <a:solidFill>
                  <a:schemeClr val="accent2">
                    <a:lumMod val="50000"/>
                  </a:schemeClr>
                </a:solidFill>
                <a:latin typeface="Verdana" panose="020B0604030504040204" pitchFamily="34" charset="0"/>
                <a:ea typeface="Verdana" panose="020B0604030504040204" pitchFamily="34" charset="0"/>
              </a:rPr>
              <a:t> host disease (GvHD), and chronic GvHD.</a:t>
            </a:r>
          </a:p>
          <a:p>
            <a:r>
              <a:rPr lang="en-US" sz="1200" b="0" dirty="0">
                <a:solidFill>
                  <a:schemeClr val="accent2">
                    <a:lumMod val="50000"/>
                  </a:schemeClr>
                </a:solidFill>
                <a:latin typeface="Verdana" panose="020B0604030504040204" pitchFamily="34" charset="0"/>
                <a:ea typeface="Verdana" panose="020B0604030504040204" pitchFamily="34" charset="0"/>
              </a:rPr>
              <a:t>The results showed an overall survival of 88%, leading to the conclusion that i</a:t>
            </a:r>
            <a:r>
              <a:rPr lang="en-US" sz="1200" dirty="0">
                <a:solidFill>
                  <a:schemeClr val="accent2">
                    <a:lumMod val="50000"/>
                  </a:schemeClr>
                </a:solidFill>
                <a:latin typeface="Verdana" panose="020B0604030504040204" pitchFamily="34" charset="0"/>
                <a:ea typeface="Verdana" panose="020B0604030504040204" pitchFamily="34" charset="0"/>
              </a:rPr>
              <a:t>ndividualized dosing of r-ATG was feasible in a pediatric aHSCT patient population with minimal risk of acute GvHD, chronic GvHD, and graft failure.</a:t>
            </a:r>
            <a:endParaRPr lang="en-US" sz="1200" b="0" dirty="0">
              <a:latin typeface="Verdana" panose="020B0604030504040204" pitchFamily="34" charset="0"/>
              <a:ea typeface="Verdana" panose="020B0604030504040204" pitchFamily="34" charset="0"/>
            </a:endParaRPr>
          </a:p>
          <a:p>
            <a:endParaRPr lang="en-US" sz="1200" b="1" dirty="0">
              <a:latin typeface="Verdana" panose="020B0604030504040204" pitchFamily="34" charset="0"/>
              <a:ea typeface="Verdana" panose="020B0604030504040204" pitchFamily="34" charset="0"/>
            </a:endParaRPr>
          </a:p>
          <a:p>
            <a:r>
              <a:rPr lang="en-US" sz="1200" b="1" dirty="0">
                <a:latin typeface="Verdana" panose="020B0604030504040204" pitchFamily="34" charset="0"/>
                <a:ea typeface="Verdana" panose="020B0604030504040204" pitchFamily="34" charset="0"/>
              </a:rPr>
              <a:t>Reference</a:t>
            </a:r>
          </a:p>
          <a:p>
            <a:r>
              <a:rPr lang="en-IN" sz="1200" dirty="0">
                <a:effectLst/>
                <a:latin typeface="Verdana" panose="020B0604030504040204" pitchFamily="34" charset="0"/>
                <a:ea typeface="Verdana" panose="020B0604030504040204" pitchFamily="34" charset="0"/>
              </a:rPr>
              <a:t>Srinivasan A, Shah R, Anderson M,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Retrospective review of use of individualized dosing of rabbit anti-thymocyte globulin on outcomes in pediatric post allogeneic stem cell transplant patients: A single </a:t>
            </a:r>
            <a:r>
              <a:rPr lang="en-IN" sz="1200" dirty="0" err="1">
                <a:effectLst/>
                <a:latin typeface="Verdana" panose="020B0604030504040204" pitchFamily="34" charset="0"/>
                <a:ea typeface="Verdana" panose="020B0604030504040204" pitchFamily="34" charset="0"/>
              </a:rPr>
              <a:t>center</a:t>
            </a:r>
            <a:r>
              <a:rPr lang="en-IN" sz="1200" dirty="0">
                <a:effectLst/>
                <a:latin typeface="Verdana" panose="020B0604030504040204" pitchFamily="34" charset="0"/>
                <a:ea typeface="Verdana" panose="020B0604030504040204" pitchFamily="34" charset="0"/>
              </a:rPr>
              <a:t> experience. </a:t>
            </a:r>
            <a:r>
              <a:rPr lang="en-IN" sz="1200" i="1" dirty="0" err="1">
                <a:effectLst/>
                <a:latin typeface="Verdana" panose="020B0604030504040204" pitchFamily="34" charset="0"/>
                <a:ea typeface="Verdana" panose="020B0604030504040204" pitchFamily="34" charset="0"/>
              </a:rPr>
              <a:t>Biol</a:t>
            </a:r>
            <a:r>
              <a:rPr lang="en-IN" sz="1200" i="1" dirty="0">
                <a:effectLst/>
                <a:latin typeface="Verdana" panose="020B0604030504040204" pitchFamily="34" charset="0"/>
                <a:ea typeface="Verdana" panose="020B0604030504040204" pitchFamily="34" charset="0"/>
              </a:rPr>
              <a:t> Blood Marrow Transplant</a:t>
            </a:r>
            <a:r>
              <a:rPr lang="en-IN" sz="1200" dirty="0">
                <a:effectLst/>
                <a:latin typeface="Verdana" panose="020B0604030504040204" pitchFamily="34" charset="0"/>
                <a:ea typeface="Verdana" panose="020B0604030504040204" pitchFamily="34" charset="0"/>
              </a:rPr>
              <a:t>. 2019;25(3):S196–S197</a:t>
            </a:r>
            <a:r>
              <a:rPr lang="en-US" sz="1200" b="0" dirty="0">
                <a:effectLst/>
                <a:latin typeface="Verdana" panose="020B0604030504040204" pitchFamily="34" charset="0"/>
                <a:ea typeface="Verdana" panose="020B0604030504040204" pitchFamily="34" charset="0"/>
              </a:rPr>
              <a:t>.</a:t>
            </a:r>
            <a:endParaRPr lang="en-IN" sz="1200" b="0"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C1E05CF7-44C5-418E-9C5D-03561803A624}" type="slidenum">
              <a:rPr lang="en-IN" smtClean="0"/>
              <a:pPr/>
              <a:t>14</a:t>
            </a:fld>
            <a:endParaRPr lang="en-IN" dirty="0"/>
          </a:p>
        </p:txBody>
      </p:sp>
    </p:spTree>
    <p:extLst>
      <p:ext uri="{BB962C8B-B14F-4D97-AF65-F5344CB8AC3E}">
        <p14:creationId xmlns:p14="http://schemas.microsoft.com/office/powerpoint/2010/main" val="3717196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Several studies were conducted to understand the impact of individualizing the rabbit anti-thymocyte globulin (r-ATG) dosing, and one of them was a study to understand the effect of individualizing r-ATG dosing in pediatric patients with inborn errors of metabolism.</a:t>
            </a:r>
          </a:p>
          <a:p>
            <a:r>
              <a:rPr lang="en-US" b="0" dirty="0"/>
              <a:t>The principle adopted for the intervention was based on the absolute lymphocyte count and body weight-based r-ATG nomogram dosing. About 27 patients were enrolled in the study, and the mean age of the patients was 1.45 years. Ten of the 27 patients were female. </a:t>
            </a:r>
          </a:p>
          <a:p>
            <a:r>
              <a:rPr lang="en-US" b="0" dirty="0"/>
              <a:t>The results of the study were as follows:</a:t>
            </a:r>
          </a:p>
          <a:p>
            <a:r>
              <a:rPr lang="en-US" b="0" dirty="0"/>
              <a:t>Twenty-two of the 27 patients reached cluster of differentiation 4</a:t>
            </a:r>
            <a:r>
              <a:rPr lang="en-US" b="0" baseline="30000" dirty="0"/>
              <a:t>+</a:t>
            </a:r>
            <a:r>
              <a:rPr lang="en-US" b="0" dirty="0"/>
              <a:t> (CD4</a:t>
            </a:r>
            <a:r>
              <a:rPr lang="en-US" b="0" baseline="30000" dirty="0"/>
              <a:t>+</a:t>
            </a:r>
            <a:r>
              <a:rPr lang="en-US" b="0" baseline="0" dirty="0"/>
              <a:t>) </a:t>
            </a:r>
            <a:r>
              <a:rPr lang="en-US" b="0" dirty="0"/>
              <a:t>recovery at 100 days (85%) and the median time for neutrophil engraftment was 14 days and no graft failure was observed, thus, leading to the conclusion that:</a:t>
            </a:r>
          </a:p>
          <a:p>
            <a:r>
              <a:rPr lang="en-US" b="0" dirty="0"/>
              <a:t>The individualized dosing regimen in pediatric patients with inborn errors of metabolism can produce:</a:t>
            </a:r>
          </a:p>
          <a:p>
            <a:pPr marL="171450" indent="-171450">
              <a:buFont typeface="Arial" panose="020B0604020202020204" pitchFamily="34" charset="0"/>
              <a:buChar char="•"/>
            </a:pPr>
            <a:r>
              <a:rPr lang="en-US" b="0" dirty="0"/>
              <a:t>Robust and early CD4</a:t>
            </a:r>
            <a:r>
              <a:rPr lang="en-US" b="0" baseline="30000" dirty="0"/>
              <a:t>+</a:t>
            </a:r>
            <a:r>
              <a:rPr lang="en-US" b="0" dirty="0"/>
              <a:t> immune reconstitution</a:t>
            </a:r>
          </a:p>
          <a:p>
            <a:pPr marL="171450" indent="-171450">
              <a:buFont typeface="Arial" panose="020B0604020202020204" pitchFamily="34" charset="0"/>
              <a:buChar char="•"/>
            </a:pPr>
            <a:r>
              <a:rPr lang="en-US" b="0" dirty="0"/>
              <a:t>There is very low therapy-related mortality, and</a:t>
            </a:r>
          </a:p>
          <a:p>
            <a:pPr marL="171450" indent="-171450">
              <a:buFont typeface="Arial" panose="020B0604020202020204" pitchFamily="34" charset="0"/>
              <a:buChar char="•"/>
            </a:pPr>
            <a:r>
              <a:rPr lang="en-US" b="0" dirty="0"/>
              <a:t>Low graft </a:t>
            </a:r>
            <a:r>
              <a:rPr lang="en-IN" sz="1200" b="0" dirty="0">
                <a:effectLst/>
                <a:latin typeface="Verdana" panose="020B0604030504040204" pitchFamily="34" charset="0"/>
                <a:ea typeface="Verdana" panose="020B0604030504040204" pitchFamily="34" charset="0"/>
              </a:rPr>
              <a:t>vs.</a:t>
            </a:r>
            <a:r>
              <a:rPr lang="en-US" b="0" dirty="0"/>
              <a:t> host disease incidence</a:t>
            </a:r>
          </a:p>
          <a:p>
            <a:endParaRPr lang="en-US" b="0" dirty="0"/>
          </a:p>
          <a:p>
            <a:endParaRPr lang="en-US" b="1" dirty="0"/>
          </a:p>
          <a:p>
            <a:r>
              <a:rPr lang="en-US" b="1" dirty="0"/>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800" dirty="0">
                <a:effectLst/>
                <a:latin typeface="Segoe UI" panose="020B0502040204020203" pitchFamily="34" charset="0"/>
              </a:rPr>
              <a:t>Drozdov D, Long SL, Gupta AO, </a:t>
            </a:r>
            <a:r>
              <a:rPr lang="en-IN" sz="1800" i="1" dirty="0">
                <a:effectLst/>
                <a:latin typeface="Segoe UI" panose="020B0502040204020203" pitchFamily="34" charset="0"/>
              </a:rPr>
              <a:t>et al</a:t>
            </a:r>
            <a:r>
              <a:rPr lang="en-IN" sz="1800" dirty="0">
                <a:effectLst/>
                <a:latin typeface="Segoe UI" panose="020B0502040204020203" pitchFamily="34" charset="0"/>
              </a:rPr>
              <a:t>. Bodyweight and absolute lymphocyte count based dosing of rabbit anti-thymocyte globulin results in early CD4+ immune reconstitution in patients with inborn errors of metabolism undergoing umbilical cord blood transplantation. </a:t>
            </a:r>
            <a:r>
              <a:rPr lang="en-IN" sz="1800" i="1" dirty="0">
                <a:effectLst/>
                <a:latin typeface="Segoe UI" panose="020B0502040204020203" pitchFamily="34" charset="0"/>
              </a:rPr>
              <a:t>Blood.</a:t>
            </a:r>
            <a:r>
              <a:rPr lang="en-IN" sz="1800" dirty="0">
                <a:effectLst/>
                <a:latin typeface="Segoe UI" panose="020B0502040204020203" pitchFamily="34" charset="0"/>
              </a:rPr>
              <a:t> 2022;140(1):4797–4798.</a:t>
            </a:r>
            <a:endParaRPr lang="en-IN" sz="1800"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C1E05CF7-44C5-418E-9C5D-03561803A624}" type="slidenum">
              <a:rPr lang="en-IN" smtClean="0"/>
              <a:pPr/>
              <a:t>15</a:t>
            </a:fld>
            <a:endParaRPr lang="en-IN" dirty="0"/>
          </a:p>
        </p:txBody>
      </p:sp>
    </p:spTree>
    <p:extLst>
      <p:ext uri="{BB962C8B-B14F-4D97-AF65-F5344CB8AC3E}">
        <p14:creationId xmlns:p14="http://schemas.microsoft.com/office/powerpoint/2010/main" val="2637146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Verdana" panose="020B0604030504040204" pitchFamily="34" charset="0"/>
                <a:ea typeface="Verdana" panose="020B0604030504040204" pitchFamily="34" charset="0"/>
              </a:rPr>
              <a:t>Finally, in today’s session, we have another analysis that studied an </a:t>
            </a:r>
            <a:r>
              <a:rPr lang="en-IN" sz="1200" b="0" dirty="0">
                <a:solidFill>
                  <a:schemeClr val="accent2">
                    <a:lumMod val="60000"/>
                    <a:lumOff val="40000"/>
                  </a:schemeClr>
                </a:solidFill>
                <a:latin typeface="Verdana" panose="020B0604030504040204" pitchFamily="34" charset="0"/>
                <a:ea typeface="Verdana" panose="020B0604030504040204" pitchFamily="34" charset="0"/>
              </a:rPr>
              <a:t>optimal active rabbit anti-thymocyte globulin (r-ATG) exposure </a:t>
            </a:r>
            <a:r>
              <a:rPr lang="en-US" sz="1200" b="0" dirty="0">
                <a:solidFill>
                  <a:schemeClr val="accent2">
                    <a:lumMod val="60000"/>
                    <a:lumOff val="40000"/>
                  </a:schemeClr>
                </a:solidFill>
                <a:latin typeface="Verdana" panose="020B0604030504040204" pitchFamily="34" charset="0"/>
                <a:ea typeface="Verdana" panose="020B0604030504040204" pitchFamily="34" charset="0"/>
              </a:rPr>
              <a:t>associated with minimum risk of virus reactivation. This was a single-center study on adult patients undergoing haploidentical peripheral blood stem cell transplantation with hematological malignancies. One hundred and six patients were enrolled between 1 September 2018 and 1 June 2020.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The aim of the study was to analyze the effect of optimal r-ATG exposure on engraftment, effective prevention of aGvHD, and risk of viral reactivation.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The outcome of the study was as follows: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It was found that the total area under the curve (AUC) of active r-ATG is the best predictor for viral reactivation and acute graft </a:t>
            </a:r>
            <a:r>
              <a:rPr lang="en-IN" sz="1200" b="0" dirty="0">
                <a:effectLst/>
                <a:latin typeface="Verdana" panose="020B0604030504040204" pitchFamily="34" charset="0"/>
                <a:ea typeface="Verdana" panose="020B0604030504040204" pitchFamily="34" charset="0"/>
              </a:rPr>
              <a:t>vs.</a:t>
            </a:r>
            <a:r>
              <a:rPr lang="en-US" sz="1200" b="0" dirty="0">
                <a:solidFill>
                  <a:schemeClr val="accent2">
                    <a:lumMod val="60000"/>
                    <a:lumOff val="40000"/>
                  </a:schemeClr>
                </a:solidFill>
                <a:latin typeface="Verdana" panose="020B0604030504040204" pitchFamily="34" charset="0"/>
                <a:ea typeface="Verdana" panose="020B0604030504040204" pitchFamily="34" charset="0"/>
              </a:rPr>
              <a:t> host disease (aGvHD).</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While there is an increased risk of viral reactivation with an increase in total AUC of active r-ATG, the risk of aGvHD decreases.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Optimal total AUC of active r-ATG was found to be 100–148.5 equivalent units per milliliter per day.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solidFill>
                  <a:schemeClr val="accent2">
                    <a:lumMod val="60000"/>
                    <a:lumOff val="40000"/>
                  </a:schemeClr>
                </a:solidFill>
                <a:latin typeface="Verdana" panose="020B0604030504040204" pitchFamily="34" charset="0"/>
                <a:ea typeface="Verdana" panose="020B0604030504040204" pitchFamily="34" charset="0"/>
              </a:rPr>
              <a:t>Thus, it was concluded that </a:t>
            </a:r>
            <a:r>
              <a:rPr lang="en-US" sz="1200" b="0" dirty="0">
                <a:solidFill>
                  <a:schemeClr val="accent2"/>
                </a:solidFill>
                <a:latin typeface="Verdana" panose="020B0604030504040204" pitchFamily="34" charset="0"/>
                <a:ea typeface="Verdana" panose="020B0604030504040204" pitchFamily="34" charset="0"/>
                <a:cs typeface="Roboto"/>
              </a:rPr>
              <a:t>i</a:t>
            </a:r>
            <a:r>
              <a:rPr lang="en-US" sz="1200" dirty="0">
                <a:solidFill>
                  <a:schemeClr val="accent2"/>
                </a:solidFill>
                <a:latin typeface="Verdana" panose="020B0604030504040204" pitchFamily="34" charset="0"/>
                <a:ea typeface="Verdana" panose="020B0604030504040204" pitchFamily="34" charset="0"/>
                <a:cs typeface="Roboto"/>
              </a:rPr>
              <a:t>ndividualizing the dose of r-ATG in </a:t>
            </a:r>
            <a:r>
              <a:rPr lang="en-US" sz="1200" b="0" dirty="0">
                <a:solidFill>
                  <a:schemeClr val="accent2"/>
                </a:solidFill>
                <a:latin typeface="Verdana" panose="020B0604030504040204" pitchFamily="34" charset="0"/>
                <a:ea typeface="Verdana" panose="020B0604030504040204" pitchFamily="34" charset="0"/>
                <a:cs typeface="Roboto"/>
              </a:rPr>
              <a:t>allogeneic</a:t>
            </a:r>
            <a:r>
              <a:rPr lang="en-US" sz="1200" b="1" dirty="0">
                <a:solidFill>
                  <a:schemeClr val="accent2"/>
                </a:solidFill>
                <a:latin typeface="Verdana" panose="020B0604030504040204" pitchFamily="34" charset="0"/>
                <a:ea typeface="Verdana" panose="020B0604030504040204" pitchFamily="34" charset="0"/>
                <a:cs typeface="Roboto"/>
              </a:rPr>
              <a:t> </a:t>
            </a:r>
            <a:r>
              <a:rPr lang="en-US" sz="1200" dirty="0">
                <a:solidFill>
                  <a:schemeClr val="accent2"/>
                </a:solidFill>
                <a:latin typeface="Verdana" panose="020B0604030504040204" pitchFamily="34" charset="0"/>
                <a:ea typeface="Verdana" panose="020B0604030504040204" pitchFamily="34" charset="0"/>
                <a:cs typeface="Roboto"/>
              </a:rPr>
              <a:t>hematopoietic stem cell transplantation might reduce the risk of virus reactivation and simultaneously prevent aGVHD.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dirty="0"/>
          </a:p>
          <a:p>
            <a:r>
              <a:rPr lang="en-US" sz="1200"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cs typeface="Segoe UI"/>
              </a:rPr>
              <a:t>Wang H, Zhao Y, Fang S, </a:t>
            </a:r>
            <a:r>
              <a:rPr lang="en-IN" sz="1200" i="1" dirty="0">
                <a:effectLst/>
                <a:latin typeface="Verdana" panose="020B0604030504040204" pitchFamily="34" charset="0"/>
                <a:ea typeface="Verdana" panose="020B0604030504040204" pitchFamily="34" charset="0"/>
                <a:cs typeface="Segoe UI"/>
              </a:rPr>
              <a:t>et al. </a:t>
            </a:r>
            <a:r>
              <a:rPr lang="en-IN" sz="1200" dirty="0">
                <a:effectLst/>
                <a:latin typeface="Verdana" panose="020B0604030504040204" pitchFamily="34" charset="0"/>
                <a:ea typeface="Verdana" panose="020B0604030504040204" pitchFamily="34" charset="0"/>
                <a:cs typeface="Segoe UI"/>
              </a:rPr>
              <a:t>Optimal active anti-thymocyte globulin exposure associated with minimum risk of virus reactivation and comparable acute graft-versus-host disease under adult myeloablative haploidentical peripheral blood stem cell transplantation. </a:t>
            </a:r>
            <a:r>
              <a:rPr lang="en-IN" sz="1200" i="1" dirty="0">
                <a:effectLst/>
                <a:latin typeface="Verdana" panose="020B0604030504040204" pitchFamily="34" charset="0"/>
                <a:ea typeface="Verdana" panose="020B0604030504040204" pitchFamily="34" charset="0"/>
                <a:cs typeface="Segoe UI"/>
              </a:rPr>
              <a:t>Transplant Cell </a:t>
            </a:r>
            <a:r>
              <a:rPr lang="en-IN" sz="1200" i="1" dirty="0" err="1">
                <a:effectLst/>
                <a:latin typeface="Verdana" panose="020B0604030504040204" pitchFamily="34" charset="0"/>
                <a:ea typeface="Verdana" panose="020B0604030504040204" pitchFamily="34" charset="0"/>
                <a:cs typeface="Segoe UI"/>
              </a:rPr>
              <a:t>Ther</a:t>
            </a:r>
            <a:r>
              <a:rPr lang="en-IN" sz="1200" dirty="0">
                <a:effectLst/>
                <a:latin typeface="Verdana" panose="020B0604030504040204" pitchFamily="34" charset="0"/>
                <a:ea typeface="Verdana" panose="020B0604030504040204" pitchFamily="34" charset="0"/>
                <a:cs typeface="Segoe UI"/>
              </a:rPr>
              <a:t>. 2022;28(6):332.e1–332.e10.</a:t>
            </a:r>
          </a:p>
        </p:txBody>
      </p:sp>
      <p:sp>
        <p:nvSpPr>
          <p:cNvPr id="4" name="Slide Number Placeholder 3"/>
          <p:cNvSpPr>
            <a:spLocks noGrp="1"/>
          </p:cNvSpPr>
          <p:nvPr>
            <p:ph type="sldNum" sz="quarter" idx="5"/>
          </p:nvPr>
        </p:nvSpPr>
        <p:spPr/>
        <p:txBody>
          <a:bodyPr/>
          <a:lstStyle/>
          <a:p>
            <a:fld id="{C1E05CF7-44C5-418E-9C5D-03561803A624}" type="slidenum">
              <a:rPr lang="en-IN" smtClean="0"/>
              <a:pPr/>
              <a:t>16</a:t>
            </a:fld>
            <a:endParaRPr lang="en-IN" dirty="0"/>
          </a:p>
        </p:txBody>
      </p:sp>
    </p:spTree>
    <p:extLst>
      <p:ext uri="{BB962C8B-B14F-4D97-AF65-F5344CB8AC3E}">
        <p14:creationId xmlns:p14="http://schemas.microsoft.com/office/powerpoint/2010/main" val="3665433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summarize,</a:t>
            </a:r>
            <a:r>
              <a:rPr lang="en-IN" dirty="0"/>
              <a:t> </a:t>
            </a:r>
            <a:r>
              <a:rPr lang="en-US" sz="12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dose individualization did not result in a rise in graft </a:t>
            </a:r>
            <a:r>
              <a:rPr lang="en-IN" sz="1200" b="0" dirty="0">
                <a:effectLst/>
                <a:latin typeface="Verdana" panose="020B0604030504040204" pitchFamily="34" charset="0"/>
                <a:ea typeface="Verdana" panose="020B0604030504040204" pitchFamily="34" charset="0"/>
              </a:rPr>
              <a:t>vs.</a:t>
            </a:r>
            <a:r>
              <a:rPr lang="en-US" sz="1200" b="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host disease or graft failure. With an increasing body of data supporting individualized rabbit anti-thymocyte globulin (r-ATG) dosing based on absolute lymphocyte count with or without weight-based r-ATG exposure is quite encouraging. This emerging clinical evidence also supports the need for a randomized phase 3 trial with the endpoint of overall survival, which would provide a more definitive judgement on the added value of individualized r-ATG dosing.</a:t>
            </a:r>
            <a:endParaRPr lang="en-US" b="0" dirty="0"/>
          </a:p>
          <a:p>
            <a:endParaRPr lang="en-IN"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17</a:t>
            </a:fld>
            <a:endParaRPr lang="en-IN" dirty="0"/>
          </a:p>
        </p:txBody>
      </p:sp>
    </p:spTree>
    <p:extLst>
      <p:ext uri="{BB962C8B-B14F-4D97-AF65-F5344CB8AC3E}">
        <p14:creationId xmlns:p14="http://schemas.microsoft.com/office/powerpoint/2010/main" val="1634340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Thank you everyone.</a:t>
            </a:r>
            <a:endParaRPr lang="en-IN" dirty="0"/>
          </a:p>
          <a:p>
            <a:endParaRPr lang="en-IN"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18</a:t>
            </a:fld>
            <a:endParaRPr lang="en-IN" dirty="0"/>
          </a:p>
        </p:txBody>
      </p:sp>
    </p:spTree>
    <p:extLst>
      <p:ext uri="{BB962C8B-B14F-4D97-AF65-F5344CB8AC3E}">
        <p14:creationId xmlns:p14="http://schemas.microsoft.com/office/powerpoint/2010/main" val="4112086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In this session, we will discuss the following topics:</a:t>
            </a:r>
          </a:p>
          <a:p>
            <a:pPr marL="228600" indent="-228600">
              <a:buFont typeface="+mj-lt"/>
              <a:buAutoNum type="arabicPeriod"/>
            </a:pPr>
            <a:r>
              <a:rPr lang="en-IN" b="0" dirty="0"/>
              <a:t>Current </a:t>
            </a:r>
            <a:r>
              <a:rPr lang="en" sz="1200" b="0" dirty="0">
                <a:ea typeface="Roboto"/>
                <a:cs typeface="Roboto"/>
                <a:sym typeface="Roboto"/>
              </a:rPr>
              <a:t>rabbit anti-thymocyte globulin (r-ATG) dosing strategy and guidelines</a:t>
            </a:r>
            <a:endParaRPr lang="en-IN" sz="1200" b="0" dirty="0">
              <a:ea typeface="Roboto"/>
              <a:cs typeface="Roboto"/>
              <a:sym typeface="Roboto"/>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b="0" dirty="0">
                <a:ea typeface="Roboto"/>
                <a:cs typeface="Roboto"/>
                <a:sym typeface="Roboto"/>
              </a:rPr>
              <a:t>Association between r-ATG exposure and cluster of differentiation 4</a:t>
            </a:r>
            <a:r>
              <a:rPr lang="en-IN" sz="1200" b="0" baseline="30000" dirty="0">
                <a:ea typeface="Roboto"/>
                <a:cs typeface="Roboto"/>
                <a:sym typeface="Roboto"/>
              </a:rPr>
              <a:t>+</a:t>
            </a:r>
            <a:r>
              <a:rPr lang="en-IN" sz="1200" b="0" dirty="0">
                <a:ea typeface="Roboto"/>
                <a:cs typeface="Roboto"/>
                <a:sym typeface="Roboto"/>
              </a:rPr>
              <a:t> immune reconstitution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sym typeface="Roboto"/>
              </a:rPr>
              <a:t>Association between r-ATG exposure and the 5-year overall survival outcome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sym typeface="Roboto"/>
              </a:rPr>
              <a:t>PARACHUTE study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sym typeface="Roboto"/>
              </a:rPr>
              <a:t>Retrospective review of the use of individualized dosing of r-ATG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rPr>
              <a:t>Body weight and absolute lymphocyte count-based r-ATG nomogram dosing in patients with inborn errors of metabolism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rPr>
              <a:t>Optimal active r-ATG exposure associated with minimum risk of virus reactivation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ea typeface="Roboto"/>
                <a:cs typeface="Roboto"/>
              </a:rPr>
              <a:t>Individualization of r-ATG dosing and the way forward</a:t>
            </a:r>
          </a:p>
          <a:p>
            <a:endParaRPr lang="en-IN"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2</a:t>
            </a:fld>
            <a:endParaRPr lang="en-IN" dirty="0"/>
          </a:p>
        </p:txBody>
      </p:sp>
    </p:spTree>
    <p:extLst>
      <p:ext uri="{BB962C8B-B14F-4D97-AF65-F5344CB8AC3E}">
        <p14:creationId xmlns:p14="http://schemas.microsoft.com/office/powerpoint/2010/main" val="1960137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IN" sz="1200" b="0" i="0" u="none" strike="noStrike" baseline="0" dirty="0">
                <a:solidFill>
                  <a:srgbClr val="000000"/>
                </a:solidFill>
                <a:latin typeface="Verdana" panose="020B0604030504040204" pitchFamily="34" charset="0"/>
                <a:ea typeface="Verdana" panose="020B0604030504040204" pitchFamily="34" charset="0"/>
              </a:rPr>
              <a:t>Allogeneic hematopoietic cell transplantation (aHSCT) is a potential therapeutic treatment option for high-risk or relapsed acute leukemias and myelodysplastic syndrome. One of the severe complications of aHSCT leading to mortality and morbidity is graft vs. host disease. Therefore, as a strategy to prevent this complication, rabbit anti-thymocyte globulin has been added as a part of the conditioning regimen, thus, forming an integral part of many aHSCT protocols.</a:t>
            </a:r>
            <a:endParaRPr lang="en-IN" sz="1200" b="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1"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1"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dirty="0">
                <a:effectLst/>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 </a:t>
            </a:r>
            <a:r>
              <a:rPr lang="en-IN" sz="1200" dirty="0">
                <a:effectLst/>
                <a:latin typeface="Verdana" panose="020B0604030504040204" pitchFamily="34" charset="0"/>
                <a:ea typeface="Verdana" panose="020B0604030504040204" pitchFamily="34" charset="0"/>
              </a:rPr>
              <a:t>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2017;4(4):e183–e191.</a:t>
            </a:r>
          </a:p>
        </p:txBody>
      </p:sp>
      <p:sp>
        <p:nvSpPr>
          <p:cNvPr id="4" name="Slide Number Placeholder 3"/>
          <p:cNvSpPr>
            <a:spLocks noGrp="1"/>
          </p:cNvSpPr>
          <p:nvPr>
            <p:ph type="sldNum" sz="quarter" idx="5"/>
          </p:nvPr>
        </p:nvSpPr>
        <p:spPr/>
        <p:txBody>
          <a:bodyPr/>
          <a:lstStyle/>
          <a:p>
            <a:fld id="{C1E05CF7-44C5-418E-9C5D-03561803A624}" type="slidenum">
              <a:rPr lang="en-IN" smtClean="0"/>
              <a:t>3</a:t>
            </a:fld>
            <a:endParaRPr lang="en-IN" dirty="0"/>
          </a:p>
        </p:txBody>
      </p:sp>
    </p:spTree>
    <p:extLst>
      <p:ext uri="{BB962C8B-B14F-4D97-AF65-F5344CB8AC3E}">
        <p14:creationId xmlns:p14="http://schemas.microsoft.com/office/powerpoint/2010/main" val="1671824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IN" sz="1200" b="0" dirty="0">
                <a:effectLst/>
                <a:latin typeface="Verdana" panose="020B0604030504040204" pitchFamily="34" charset="0"/>
                <a:ea typeface="Verdana" panose="020B0604030504040204" pitchFamily="34" charset="0"/>
              </a:rPr>
              <a:t>In this section, we will discuss the current strategy of rabbit anti-thymocyte globulin (r-ATG) dosing and its implications in the treatment of allogeneic </a:t>
            </a:r>
            <a:r>
              <a:rPr lang="en-IN" sz="1200" dirty="0">
                <a:effectLst/>
                <a:latin typeface="Verdana" panose="020B0604030504040204" pitchFamily="34" charset="0"/>
                <a:ea typeface="Verdana" panose="020B0604030504040204" pitchFamily="34" charset="0"/>
              </a:rPr>
              <a:t>hematopoietic stem cell transplantation patients (aHSCT).</a:t>
            </a:r>
            <a:r>
              <a:rPr lang="en-IN" sz="1200" baseline="30000" dirty="0">
                <a:effectLst/>
                <a:latin typeface="Verdana" panose="020B0604030504040204" pitchFamily="34" charset="0"/>
                <a:ea typeface="Verdana" panose="020B0604030504040204" pitchFamily="34" charset="0"/>
              </a:rPr>
              <a:t>1</a:t>
            </a:r>
            <a:endParaRPr lang="en-IN" sz="120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IN" sz="1200" dirty="0">
                <a:effectLst/>
                <a:latin typeface="Verdana" panose="020B0604030504040204" pitchFamily="34" charset="0"/>
                <a:ea typeface="Verdana" panose="020B0604030504040204" pitchFamily="34" charset="0"/>
              </a:rPr>
              <a:t>Although r-ATG has been added as a part of aHSCT conditioning regimen for graft </a:t>
            </a:r>
            <a:r>
              <a:rPr lang="en-IN" sz="1200" b="0" dirty="0">
                <a:effectLst/>
                <a:latin typeface="Verdana" panose="020B0604030504040204" pitchFamily="34" charset="0"/>
                <a:ea typeface="Verdana" panose="020B0604030504040204" pitchFamily="34" charset="0"/>
              </a:rPr>
              <a:t>vs. host disease (GvHD) prevention, its advantages in improving patient survival rate are </a:t>
            </a:r>
            <a:r>
              <a:rPr lang="en-IN" sz="1200" dirty="0">
                <a:effectLst/>
                <a:latin typeface="Verdana" panose="020B0604030504040204" pitchFamily="34" charset="0"/>
                <a:ea typeface="Verdana" panose="020B0604030504040204" pitchFamily="34" charset="0"/>
              </a:rPr>
              <a:t>not appreciable.</a:t>
            </a:r>
            <a:r>
              <a:rPr lang="en-IN" sz="1200" baseline="30000" dirty="0">
                <a:effectLst/>
                <a:latin typeface="Verdana" panose="020B0604030504040204" pitchFamily="34" charset="0"/>
                <a:ea typeface="Verdana" panose="020B0604030504040204" pitchFamily="34" charset="0"/>
              </a:rPr>
              <a:t>1</a:t>
            </a:r>
            <a:endParaRPr lang="en-IN" sz="120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IN" sz="1200" dirty="0">
                <a:effectLst/>
                <a:latin typeface="Verdana" panose="020B0604030504040204" pitchFamily="34" charset="0"/>
                <a:ea typeface="Verdana" panose="020B0604030504040204" pitchFamily="34" charset="0"/>
              </a:rPr>
              <a:t>One of the reasons, attributed to this disadvantage could be the method of dosing strategy, where the </a:t>
            </a:r>
            <a:r>
              <a:rPr lang="en-IN" sz="1200" i="1" dirty="0">
                <a:effectLst/>
                <a:latin typeface="Verdana" panose="020B0604030504040204" pitchFamily="34" charset="0"/>
                <a:ea typeface="Verdana" panose="020B0604030504040204" pitchFamily="34" charset="0"/>
              </a:rPr>
              <a:t>in vivo </a:t>
            </a:r>
            <a:r>
              <a:rPr lang="en-IN" sz="1200" dirty="0">
                <a:effectLst/>
                <a:latin typeface="Verdana" panose="020B0604030504040204" pitchFamily="34" charset="0"/>
                <a:ea typeface="Verdana" panose="020B0604030504040204" pitchFamily="34" charset="0"/>
              </a:rPr>
              <a:t>T-cell depletion of the graft has proven to be unpredictable and can result in delayed or absent T-cell reconstitution.</a:t>
            </a:r>
            <a:r>
              <a:rPr lang="en-IN" sz="1200" baseline="30000" dirty="0">
                <a:effectLst/>
                <a:latin typeface="Verdana" panose="020B0604030504040204" pitchFamily="34" charset="0"/>
                <a:ea typeface="Verdana" panose="020B0604030504040204" pitchFamily="34" charset="0"/>
              </a:rPr>
              <a:t>1</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IN" sz="1200" baseline="0" dirty="0">
                <a:effectLst/>
                <a:latin typeface="Verdana" panose="020B0604030504040204" pitchFamily="34" charset="0"/>
                <a:ea typeface="Verdana" panose="020B0604030504040204" pitchFamily="34" charset="0"/>
                <a:cs typeface="Segoe UI"/>
              </a:rPr>
              <a:t>Did you know, the current weight-based r-ATG </a:t>
            </a:r>
            <a:r>
              <a:rPr lang="en-IN" sz="1200" b="0" baseline="0" dirty="0">
                <a:effectLst/>
                <a:latin typeface="Verdana" panose="020B0604030504040204" pitchFamily="34" charset="0"/>
                <a:ea typeface="Verdana" panose="020B0604030504040204" pitchFamily="34" charset="0"/>
                <a:cs typeface="Segoe UI"/>
              </a:rPr>
              <a:t>dosing is empiric at its best</a:t>
            </a:r>
            <a:r>
              <a:rPr lang="en-IN" sz="1200" b="1" baseline="0" dirty="0">
                <a:effectLst/>
                <a:latin typeface="Verdana" panose="020B0604030504040204" pitchFamily="34" charset="0"/>
                <a:ea typeface="Verdana" panose="020B0604030504040204" pitchFamily="34" charset="0"/>
                <a:cs typeface="Segoe UI"/>
              </a:rPr>
              <a:t>, </a:t>
            </a:r>
            <a:r>
              <a:rPr lang="en-IN" sz="1200" baseline="0" dirty="0">
                <a:effectLst/>
                <a:latin typeface="Verdana" panose="020B0604030504040204" pitchFamily="34" charset="0"/>
                <a:ea typeface="Verdana" panose="020B0604030504040204" pitchFamily="34" charset="0"/>
                <a:cs typeface="Segoe UI"/>
              </a:rPr>
              <a:t>but it has significant </a:t>
            </a:r>
            <a:r>
              <a:rPr lang="en-IN" sz="1200" b="0" baseline="0" dirty="0">
                <a:effectLst/>
                <a:latin typeface="Verdana" panose="020B0604030504040204" pitchFamily="34" charset="0"/>
                <a:ea typeface="Verdana" panose="020B0604030504040204" pitchFamily="34" charset="0"/>
                <a:cs typeface="Segoe UI"/>
              </a:rPr>
              <a:t>limitations? </a:t>
            </a:r>
            <a:r>
              <a:rPr lang="en-IN" sz="1200" b="0" dirty="0">
                <a:effectLst/>
                <a:latin typeface="Verdana" panose="020B0604030504040204" pitchFamily="34" charset="0"/>
                <a:ea typeface="Verdana" panose="020B0604030504040204" pitchFamily="34" charset="0"/>
                <a:cs typeface="Segoe UI"/>
              </a:rPr>
              <a:t>T</a:t>
            </a:r>
            <a:r>
              <a:rPr lang="en-IN" sz="1200" dirty="0">
                <a:effectLst/>
                <a:latin typeface="Verdana" panose="020B0604030504040204" pitchFamily="34" charset="0"/>
                <a:ea typeface="Verdana" panose="020B0604030504040204" pitchFamily="34" charset="0"/>
                <a:cs typeface="Segoe UI"/>
              </a:rPr>
              <a:t>he current dosing strategy uses standard dosing for all patients without taking exposure into account. So, that being said, let us understand what are the challenges related to the </a:t>
            </a:r>
            <a:r>
              <a:rPr lang="en-IN" sz="1200" b="0" dirty="0">
                <a:effectLst/>
                <a:latin typeface="Verdana" panose="020B0604030504040204" pitchFamily="34" charset="0"/>
                <a:ea typeface="Verdana" panose="020B0604030504040204" pitchFamily="34" charset="0"/>
                <a:cs typeface="Segoe UI"/>
              </a:rPr>
              <a:t>strategy.</a:t>
            </a:r>
            <a:r>
              <a:rPr lang="en-IN" sz="1200" b="1" dirty="0">
                <a:effectLst/>
                <a:latin typeface="Verdana" panose="020B0604030504040204" pitchFamily="34" charset="0"/>
                <a:ea typeface="Verdana" panose="020B0604030504040204" pitchFamily="34" charset="0"/>
                <a:cs typeface="Segoe UI"/>
              </a:rPr>
              <a:t> </a:t>
            </a:r>
            <a:r>
              <a:rPr lang="en-IN" sz="1200" dirty="0">
                <a:effectLst/>
                <a:latin typeface="Verdana" panose="020B0604030504040204" pitchFamily="34" charset="0"/>
                <a:ea typeface="Verdana" panose="020B0604030504040204" pitchFamily="34" charset="0"/>
                <a:cs typeface="Segoe UI"/>
              </a:rPr>
              <a:t>The </a:t>
            </a:r>
            <a:r>
              <a:rPr lang="en-IN" sz="1200" dirty="0">
                <a:latin typeface="Verdana" panose="020B0604030504040204" pitchFamily="34" charset="0"/>
                <a:ea typeface="Verdana" panose="020B0604030504040204" pitchFamily="34" charset="0"/>
                <a:cs typeface="Segoe UI"/>
              </a:rPr>
              <a:t>challenges</a:t>
            </a:r>
            <a:r>
              <a:rPr lang="en-IN" sz="1200" dirty="0">
                <a:effectLst/>
                <a:latin typeface="Verdana" panose="020B0604030504040204" pitchFamily="34" charset="0"/>
                <a:ea typeface="Verdana" panose="020B0604030504040204" pitchFamily="34" charset="0"/>
                <a:cs typeface="Segoe UI"/>
              </a:rPr>
              <a:t> are:</a:t>
            </a:r>
            <a:r>
              <a:rPr lang="en-IN" sz="1200" baseline="30000" dirty="0">
                <a:effectLst/>
                <a:latin typeface="Verdana" panose="020B0604030504040204" pitchFamily="34" charset="0"/>
                <a:ea typeface="Verdana" panose="020B0604030504040204" pitchFamily="34" charset="0"/>
                <a:cs typeface="Segoe UI"/>
              </a:rPr>
              <a:t>1–5</a:t>
            </a:r>
            <a:endParaRPr lang="en-IN" sz="1200" dirty="0">
              <a:effectLst/>
              <a:latin typeface="Verdana" panose="020B0604030504040204" pitchFamily="34" charset="0"/>
              <a:ea typeface="Verdana" panose="020B0604030504040204" pitchFamily="34" charset="0"/>
              <a:cs typeface="Segoe UI"/>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rPr>
              <a:t>Poor</a:t>
            </a:r>
            <a:r>
              <a:rPr lang="en-IN" sz="1200" b="0" dirty="0">
                <a:effectLst/>
                <a:latin typeface="Verdana" panose="020B0604030504040204" pitchFamily="34" charset="0"/>
                <a:ea typeface="Verdana" panose="020B0604030504040204" pitchFamily="34" charset="0"/>
              </a:rPr>
              <a:t> T-cell </a:t>
            </a:r>
            <a:r>
              <a:rPr lang="en-IN" sz="1200" dirty="0">
                <a:effectLst/>
                <a:latin typeface="Verdana" panose="020B0604030504040204" pitchFamily="34" charset="0"/>
                <a:ea typeface="Verdana" panose="020B0604030504040204" pitchFamily="34" charset="0"/>
              </a:rPr>
              <a:t>reconstitution</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rPr>
              <a:t>Reduced graft</a:t>
            </a:r>
            <a:r>
              <a:rPr lang="en-IN" sz="1200" b="0" dirty="0">
                <a:effectLst/>
                <a:latin typeface="Verdana" panose="020B0604030504040204" pitchFamily="34" charset="0"/>
                <a:ea typeface="Verdana" panose="020B0604030504040204" pitchFamily="34" charset="0"/>
              </a:rPr>
              <a:t> vs. leukemia </a:t>
            </a:r>
            <a:r>
              <a:rPr lang="en-IN" sz="1200" dirty="0">
                <a:effectLst/>
                <a:latin typeface="Verdana" panose="020B0604030504040204" pitchFamily="34" charset="0"/>
                <a:ea typeface="Verdana" panose="020B0604030504040204" pitchFamily="34" charset="0"/>
              </a:rPr>
              <a:t>effect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rPr>
              <a:t>Increased relapse and non-relapse mortality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IN" sz="120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IN" sz="1200" b="1" dirty="0">
                <a:effectLst/>
                <a:latin typeface="Verdana" panose="020B0604030504040204" pitchFamily="34" charset="0"/>
                <a:ea typeface="Verdana" panose="020B0604030504040204" pitchFamily="34" charset="0"/>
              </a:rPr>
              <a:t>References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2017;4(4):e183–e191.</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err="1">
                <a:effectLst/>
                <a:latin typeface="Verdana" panose="020B0604030504040204" pitchFamily="34" charset="0"/>
                <a:ea typeface="Verdana" panose="020B0604030504040204" pitchFamily="34" charset="0"/>
              </a:rPr>
              <a:t>Lindemans</a:t>
            </a:r>
            <a:r>
              <a:rPr lang="en-IN" sz="1200" dirty="0">
                <a:effectLst/>
                <a:latin typeface="Verdana" panose="020B0604030504040204" pitchFamily="34" charset="0"/>
                <a:ea typeface="Verdana" panose="020B0604030504040204" pitchFamily="34" charset="0"/>
              </a:rPr>
              <a:t> CA, Chiesa R, </a:t>
            </a:r>
            <a:r>
              <a:rPr lang="en-IN" sz="1200" dirty="0" err="1">
                <a:effectLst/>
                <a:latin typeface="Verdana" panose="020B0604030504040204" pitchFamily="34" charset="0"/>
                <a:ea typeface="Verdana" panose="020B0604030504040204" pitchFamily="34" charset="0"/>
              </a:rPr>
              <a:t>Amrolia</a:t>
            </a:r>
            <a:r>
              <a:rPr lang="en-IN" sz="1200" dirty="0">
                <a:effectLst/>
                <a:latin typeface="Verdana" panose="020B0604030504040204" pitchFamily="34" charset="0"/>
                <a:ea typeface="Verdana" panose="020B0604030504040204" pitchFamily="34" charset="0"/>
              </a:rPr>
              <a:t> PJ,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Impact of thymoglobulin prior to pediatric unrelated umbilical cord blood transplantation on immune reconstitution and clinical outcome. </a:t>
            </a:r>
            <a:r>
              <a:rPr lang="en-IN" sz="1200" i="1" dirty="0">
                <a:effectLst/>
                <a:latin typeface="Verdana" panose="020B0604030504040204" pitchFamily="34" charset="0"/>
                <a:ea typeface="Verdana" panose="020B0604030504040204" pitchFamily="34" charset="0"/>
              </a:rPr>
              <a:t>Blood</a:t>
            </a:r>
            <a:r>
              <a:rPr lang="en-IN" sz="1200" dirty="0">
                <a:effectLst/>
                <a:latin typeface="Verdana" panose="020B0604030504040204" pitchFamily="34" charset="0"/>
                <a:ea typeface="Verdana" panose="020B0604030504040204" pitchFamily="34" charset="0"/>
              </a:rPr>
              <a:t>. 2014;123:126–132.</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err="1">
                <a:effectLst/>
                <a:latin typeface="Verdana" panose="020B0604030504040204" pitchFamily="34" charset="0"/>
                <a:ea typeface="Verdana" panose="020B0604030504040204" pitchFamily="34" charset="0"/>
                <a:cs typeface="Segoe UI"/>
              </a:rPr>
              <a:t>Kröger</a:t>
            </a:r>
            <a:r>
              <a:rPr lang="en-IN" sz="1200" dirty="0">
                <a:effectLst/>
                <a:latin typeface="Verdana" panose="020B0604030504040204" pitchFamily="34" charset="0"/>
                <a:ea typeface="Verdana" panose="020B0604030504040204" pitchFamily="34" charset="0"/>
                <a:cs typeface="Segoe UI"/>
              </a:rPr>
              <a:t> N, </a:t>
            </a:r>
            <a:r>
              <a:rPr lang="en-IN" sz="1200" dirty="0" err="1">
                <a:effectLst/>
                <a:latin typeface="Verdana" panose="020B0604030504040204" pitchFamily="34" charset="0"/>
                <a:ea typeface="Verdana" panose="020B0604030504040204" pitchFamily="34" charset="0"/>
                <a:cs typeface="Segoe UI"/>
              </a:rPr>
              <a:t>Solano</a:t>
            </a:r>
            <a:r>
              <a:rPr lang="en-IN" sz="1200" dirty="0">
                <a:effectLst/>
                <a:latin typeface="Verdana" panose="020B0604030504040204" pitchFamily="34" charset="0"/>
                <a:ea typeface="Verdana" panose="020B0604030504040204" pitchFamily="34" charset="0"/>
                <a:cs typeface="Segoe UI"/>
              </a:rPr>
              <a:t> C, </a:t>
            </a:r>
            <a:r>
              <a:rPr lang="en-IN" sz="1200" dirty="0" err="1">
                <a:effectLst/>
                <a:latin typeface="Verdana" panose="020B0604030504040204" pitchFamily="34" charset="0"/>
                <a:ea typeface="Verdana" panose="020B0604030504040204" pitchFamily="34" charset="0"/>
                <a:cs typeface="Segoe UI"/>
              </a:rPr>
              <a:t>Wolschke</a:t>
            </a:r>
            <a:r>
              <a:rPr lang="en-IN" sz="1200" dirty="0">
                <a:effectLst/>
                <a:latin typeface="Verdana" panose="020B0604030504040204" pitchFamily="34" charset="0"/>
                <a:ea typeface="Verdana" panose="020B0604030504040204" pitchFamily="34" charset="0"/>
                <a:cs typeface="Segoe UI"/>
              </a:rPr>
              <a:t> C, </a:t>
            </a:r>
            <a:r>
              <a:rPr lang="en-IN" sz="1200" i="1" dirty="0">
                <a:effectLst/>
                <a:latin typeface="Verdana" panose="020B0604030504040204" pitchFamily="34" charset="0"/>
                <a:ea typeface="Verdana" panose="020B0604030504040204" pitchFamily="34" charset="0"/>
                <a:cs typeface="Segoe UI"/>
              </a:rPr>
              <a:t>et al. </a:t>
            </a:r>
            <a:r>
              <a:rPr lang="en-IN" sz="1200" dirty="0">
                <a:effectLst/>
                <a:latin typeface="Verdana" panose="020B0604030504040204" pitchFamily="34" charset="0"/>
                <a:ea typeface="Verdana" panose="020B0604030504040204" pitchFamily="34" charset="0"/>
                <a:cs typeface="Segoe UI"/>
              </a:rPr>
              <a:t>Antilymphocyte globulin for prevention of chronic graft-versus-host disease. </a:t>
            </a:r>
            <a:r>
              <a:rPr lang="en-IN" sz="1200" i="1" dirty="0">
                <a:effectLst/>
                <a:latin typeface="Verdana" panose="020B0604030504040204" pitchFamily="34" charset="0"/>
                <a:ea typeface="Verdana" panose="020B0604030504040204" pitchFamily="34" charset="0"/>
                <a:cs typeface="Segoe UI"/>
              </a:rPr>
              <a:t>N Engl J Med</a:t>
            </a:r>
            <a:r>
              <a:rPr lang="en-IN" sz="1200" dirty="0">
                <a:effectLst/>
                <a:latin typeface="Verdana" panose="020B0604030504040204" pitchFamily="34" charset="0"/>
                <a:ea typeface="Verdana" panose="020B0604030504040204" pitchFamily="34" charset="0"/>
                <a:cs typeface="Segoe UI"/>
              </a:rPr>
              <a:t>. 2016;374:43–53.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err="1">
                <a:effectLst/>
                <a:latin typeface="Verdana" panose="020B0604030504040204" pitchFamily="34" charset="0"/>
                <a:ea typeface="Verdana" panose="020B0604030504040204" pitchFamily="34" charset="0"/>
                <a:cs typeface="Segoe UI"/>
              </a:rPr>
              <a:t>Bartelink</a:t>
            </a:r>
            <a:r>
              <a:rPr lang="en-IN" sz="1200" dirty="0">
                <a:effectLst/>
                <a:latin typeface="Verdana" panose="020B0604030504040204" pitchFamily="34" charset="0"/>
                <a:ea typeface="Verdana" panose="020B0604030504040204" pitchFamily="34" charset="0"/>
                <a:cs typeface="Segoe UI"/>
              </a:rPr>
              <a:t> IH, </a:t>
            </a:r>
            <a:r>
              <a:rPr lang="en-IN" sz="1200" dirty="0" err="1">
                <a:effectLst/>
                <a:latin typeface="Verdana" panose="020B0604030504040204" pitchFamily="34" charset="0"/>
                <a:ea typeface="Verdana" panose="020B0604030504040204" pitchFamily="34" charset="0"/>
                <a:cs typeface="Segoe UI"/>
              </a:rPr>
              <a:t>Belitser</a:t>
            </a:r>
            <a:r>
              <a:rPr lang="en-IN" sz="1200" dirty="0">
                <a:effectLst/>
                <a:latin typeface="Verdana" panose="020B0604030504040204" pitchFamily="34" charset="0"/>
                <a:ea typeface="Verdana" panose="020B0604030504040204" pitchFamily="34" charset="0"/>
                <a:cs typeface="Segoe UI"/>
              </a:rPr>
              <a:t> SV, </a:t>
            </a:r>
            <a:r>
              <a:rPr lang="en-IN" sz="1200" dirty="0" err="1">
                <a:effectLst/>
                <a:latin typeface="Verdana" panose="020B0604030504040204" pitchFamily="34" charset="0"/>
                <a:ea typeface="Verdana" panose="020B0604030504040204" pitchFamily="34" charset="0"/>
                <a:cs typeface="Segoe UI"/>
              </a:rPr>
              <a:t>Knibbe</a:t>
            </a:r>
            <a:r>
              <a:rPr lang="en-IN" sz="1200" dirty="0">
                <a:effectLst/>
                <a:latin typeface="Verdana" panose="020B0604030504040204" pitchFamily="34" charset="0"/>
                <a:ea typeface="Verdana" panose="020B0604030504040204" pitchFamily="34" charset="0"/>
                <a:cs typeface="Segoe UI"/>
              </a:rPr>
              <a:t> CAJ, </a:t>
            </a:r>
            <a:r>
              <a:rPr lang="en-IN" sz="1200" i="1" dirty="0">
                <a:effectLst/>
                <a:latin typeface="Verdana" panose="020B0604030504040204" pitchFamily="34" charset="0"/>
                <a:ea typeface="Verdana" panose="020B0604030504040204" pitchFamily="34" charset="0"/>
                <a:cs typeface="Segoe UI"/>
              </a:rPr>
              <a:t>et al</a:t>
            </a:r>
            <a:r>
              <a:rPr lang="en-IN" sz="1200" dirty="0">
                <a:effectLst/>
                <a:latin typeface="Verdana" panose="020B0604030504040204" pitchFamily="34" charset="0"/>
                <a:ea typeface="Verdana" panose="020B0604030504040204" pitchFamily="34" charset="0"/>
                <a:cs typeface="Segoe UI"/>
              </a:rPr>
              <a:t>. Immune reconstitution kinetics as an early predictor for mortality using various hematopoietic stem cell sources in children. </a:t>
            </a:r>
            <a:r>
              <a:rPr lang="en-IN" sz="1200" i="1" dirty="0" err="1">
                <a:effectLst/>
                <a:latin typeface="Verdana" panose="020B0604030504040204" pitchFamily="34" charset="0"/>
                <a:ea typeface="Verdana" panose="020B0604030504040204" pitchFamily="34" charset="0"/>
                <a:cs typeface="Segoe UI"/>
              </a:rPr>
              <a:t>Biol</a:t>
            </a:r>
            <a:r>
              <a:rPr lang="en-IN" sz="1200" i="1" dirty="0">
                <a:effectLst/>
                <a:latin typeface="Verdana" panose="020B0604030504040204" pitchFamily="34" charset="0"/>
                <a:ea typeface="Verdana" panose="020B0604030504040204" pitchFamily="34" charset="0"/>
                <a:cs typeface="Segoe UI"/>
              </a:rPr>
              <a:t> Blood Marrow Transplant</a:t>
            </a:r>
            <a:r>
              <a:rPr lang="en-IN" sz="1200" dirty="0">
                <a:effectLst/>
                <a:latin typeface="Verdana" panose="020B0604030504040204" pitchFamily="34" charset="0"/>
                <a:ea typeface="Verdana" panose="020B0604030504040204" pitchFamily="34" charset="0"/>
                <a:cs typeface="Segoe UI"/>
              </a:rPr>
              <a:t>. 2013;19:305–313.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cs typeface="Segoe UI"/>
              </a:rPr>
              <a:t>Bosch M, </a:t>
            </a:r>
            <a:r>
              <a:rPr lang="en-IN" sz="1200" dirty="0" err="1">
                <a:effectLst/>
                <a:latin typeface="Verdana" panose="020B0604030504040204" pitchFamily="34" charset="0"/>
                <a:ea typeface="Verdana" panose="020B0604030504040204" pitchFamily="34" charset="0"/>
                <a:cs typeface="Segoe UI"/>
              </a:rPr>
              <a:t>Dhadda</a:t>
            </a:r>
            <a:r>
              <a:rPr lang="en-IN" sz="1200" dirty="0">
                <a:effectLst/>
                <a:latin typeface="Verdana" panose="020B0604030504040204" pitchFamily="34" charset="0"/>
                <a:ea typeface="Verdana" panose="020B0604030504040204" pitchFamily="34" charset="0"/>
                <a:cs typeface="Segoe UI"/>
              </a:rPr>
              <a:t> M, </a:t>
            </a:r>
            <a:r>
              <a:rPr lang="en-IN" sz="1200" dirty="0" err="1">
                <a:effectLst/>
                <a:latin typeface="Verdana" panose="020B0604030504040204" pitchFamily="34" charset="0"/>
                <a:ea typeface="Verdana" panose="020B0604030504040204" pitchFamily="34" charset="0"/>
                <a:cs typeface="Segoe UI"/>
              </a:rPr>
              <a:t>Hoegh</a:t>
            </a:r>
            <a:r>
              <a:rPr lang="en-IN" sz="1200" dirty="0">
                <a:effectLst/>
                <a:latin typeface="Verdana" panose="020B0604030504040204" pitchFamily="34" charset="0"/>
                <a:ea typeface="Verdana" panose="020B0604030504040204" pitchFamily="34" charset="0"/>
                <a:cs typeface="Segoe UI"/>
              </a:rPr>
              <a:t>-Petersen M, </a:t>
            </a:r>
            <a:r>
              <a:rPr lang="en-IN" sz="1200" i="1" dirty="0">
                <a:effectLst/>
                <a:latin typeface="Verdana" panose="020B0604030504040204" pitchFamily="34" charset="0"/>
                <a:ea typeface="Verdana" panose="020B0604030504040204" pitchFamily="34" charset="0"/>
                <a:cs typeface="Segoe UI"/>
              </a:rPr>
              <a:t>et al. </a:t>
            </a:r>
            <a:r>
              <a:rPr lang="en-IN" sz="1200" dirty="0">
                <a:effectLst/>
                <a:latin typeface="Verdana" panose="020B0604030504040204" pitchFamily="34" charset="0"/>
                <a:ea typeface="Verdana" panose="020B0604030504040204" pitchFamily="34" charset="0"/>
                <a:cs typeface="Segoe UI"/>
              </a:rPr>
              <a:t>Immune reconstitution after anti-thymocyte globulin-conditioned hematopoietic cell transplantation. </a:t>
            </a:r>
            <a:r>
              <a:rPr lang="en-IN" sz="1200" i="1" dirty="0" err="1">
                <a:effectLst/>
                <a:latin typeface="Verdana" panose="020B0604030504040204" pitchFamily="34" charset="0"/>
                <a:ea typeface="Verdana" panose="020B0604030504040204" pitchFamily="34" charset="0"/>
                <a:cs typeface="Segoe UI"/>
              </a:rPr>
              <a:t>Cytotherapy</a:t>
            </a:r>
            <a:r>
              <a:rPr lang="en-IN" sz="1200" dirty="0">
                <a:effectLst/>
                <a:latin typeface="Verdana" panose="020B0604030504040204" pitchFamily="34" charset="0"/>
                <a:ea typeface="Verdana" panose="020B0604030504040204" pitchFamily="34" charset="0"/>
                <a:cs typeface="Segoe UI"/>
              </a:rPr>
              <a:t>. 2012;14:1258–1275.</a:t>
            </a:r>
          </a:p>
        </p:txBody>
      </p:sp>
      <p:sp>
        <p:nvSpPr>
          <p:cNvPr id="4" name="Slide Number Placeholder 3"/>
          <p:cNvSpPr>
            <a:spLocks noGrp="1"/>
          </p:cNvSpPr>
          <p:nvPr>
            <p:ph type="sldNum" sz="quarter" idx="5"/>
          </p:nvPr>
        </p:nvSpPr>
        <p:spPr/>
        <p:txBody>
          <a:bodyPr/>
          <a:lstStyle/>
          <a:p>
            <a:fld id="{C1E05CF7-44C5-418E-9C5D-03561803A624}" type="slidenum">
              <a:rPr lang="en-IN" smtClean="0"/>
              <a:pPr/>
              <a:t>4</a:t>
            </a:fld>
            <a:endParaRPr lang="en-IN" dirty="0"/>
          </a:p>
        </p:txBody>
      </p:sp>
    </p:spTree>
    <p:extLst>
      <p:ext uri="{BB962C8B-B14F-4D97-AF65-F5344CB8AC3E}">
        <p14:creationId xmlns:p14="http://schemas.microsoft.com/office/powerpoint/2010/main" val="3042967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dirty="0">
                <a:effectLst/>
                <a:latin typeface="Verdana" panose="020B0604030504040204" pitchFamily="34" charset="0"/>
                <a:ea typeface="Verdana" panose="020B0604030504040204" pitchFamily="34" charset="0"/>
              </a:rPr>
              <a:t>Now, let us understand the significance of rabbit anti-thymocyte globulin (r-ATG) dosing. The patients of allogeneic hematopoietic stem cell transplantation are exposed to r-ATG before and after transplantation, and the reconstitution of T-cell was found to be dependent on the half-life of the r-ATG. Several studies have shown that the dosage of r-ATG is very important in maintaining a delicate balance between timely T-cell reconstitution and preventing graft</a:t>
            </a:r>
            <a:r>
              <a:rPr lang="en-IN" sz="1200" b="1" dirty="0">
                <a:effectLst/>
                <a:latin typeface="Verdana" panose="020B0604030504040204" pitchFamily="34" charset="0"/>
                <a:ea typeface="Verdana" panose="020B0604030504040204" pitchFamily="34" charset="0"/>
              </a:rPr>
              <a:t> </a:t>
            </a:r>
            <a:r>
              <a:rPr lang="en-IN" sz="1200" b="0" dirty="0">
                <a:effectLst/>
                <a:latin typeface="Verdana" panose="020B0604030504040204" pitchFamily="34" charset="0"/>
                <a:ea typeface="Verdana" panose="020B0604030504040204" pitchFamily="34" charset="0"/>
              </a:rPr>
              <a:t>vs.</a:t>
            </a:r>
            <a:r>
              <a:rPr lang="en-IN" sz="1200" b="1" dirty="0">
                <a:effectLst/>
                <a:latin typeface="Verdana" panose="020B0604030504040204" pitchFamily="34" charset="0"/>
                <a:ea typeface="Verdana" panose="020B0604030504040204" pitchFamily="34" charset="0"/>
              </a:rPr>
              <a:t> </a:t>
            </a:r>
            <a:r>
              <a:rPr lang="en-IN" sz="1200" b="0" dirty="0">
                <a:effectLst/>
                <a:latin typeface="Verdana" panose="020B0604030504040204" pitchFamily="34" charset="0"/>
                <a:ea typeface="Verdana" panose="020B0604030504040204" pitchFamily="34" charset="0"/>
              </a:rPr>
              <a:t>host disease.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0" dirty="0">
              <a:effectLs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dirty="0">
                <a:effectLst/>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2017;4(4):e183–e191.</a:t>
            </a:r>
          </a:p>
        </p:txBody>
      </p:sp>
      <p:sp>
        <p:nvSpPr>
          <p:cNvPr id="4" name="Slide Number Placeholder 3"/>
          <p:cNvSpPr>
            <a:spLocks noGrp="1"/>
          </p:cNvSpPr>
          <p:nvPr>
            <p:ph type="sldNum" sz="quarter" idx="5"/>
          </p:nvPr>
        </p:nvSpPr>
        <p:spPr/>
        <p:txBody>
          <a:bodyPr/>
          <a:lstStyle/>
          <a:p>
            <a:fld id="{C1E05CF7-44C5-418E-9C5D-03561803A624}" type="slidenum">
              <a:rPr lang="en-IN" smtClean="0"/>
              <a:pPr/>
              <a:t>5</a:t>
            </a:fld>
            <a:endParaRPr lang="en-IN" dirty="0"/>
          </a:p>
        </p:txBody>
      </p:sp>
    </p:spTree>
    <p:extLst>
      <p:ext uri="{BB962C8B-B14F-4D97-AF65-F5344CB8AC3E}">
        <p14:creationId xmlns:p14="http://schemas.microsoft.com/office/powerpoint/2010/main" val="3885845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latin typeface="Verdana" panose="020B0604030504040204" pitchFamily="34" charset="0"/>
                <a:ea typeface="Verdana" panose="020B0604030504040204" pitchFamily="34" charset="0"/>
              </a:rPr>
              <a:t>So, what will help us calculate an optimal dose of rabbit anti-thymocyte globulin (r-ATG) for best patient outcomes?</a:t>
            </a:r>
          </a:p>
          <a:p>
            <a:r>
              <a:rPr lang="en-US" sz="1200" b="0" i="0" u="none" strike="noStrike" baseline="0" dirty="0">
                <a:solidFill>
                  <a:srgbClr val="000000"/>
                </a:solidFill>
                <a:latin typeface="Verdana" panose="020B0604030504040204" pitchFamily="34" charset="0"/>
                <a:ea typeface="Verdana" panose="020B0604030504040204" pitchFamily="34" charset="0"/>
              </a:rPr>
              <a:t>Population pharmacokinetic modeling can be used to describe pharmacokinetics and determine individual exposure and is the standard for reporting pharmacokinetic data according to current United States Food and Drug Administration and European Medicines Agency guidelines. </a:t>
            </a:r>
            <a:r>
              <a:rPr lang="en-US" b="0" dirty="0">
                <a:latin typeface="Verdana" panose="020B0604030504040204" pitchFamily="34" charset="0"/>
                <a:ea typeface="Verdana" panose="020B0604030504040204" pitchFamily="34" charset="0"/>
              </a:rPr>
              <a:t>Therefore, population pharmacokinetics modeling is the recommended strategy to determine an optimum r-ATG exposure for the best patient outcomes.</a:t>
            </a:r>
            <a:r>
              <a:rPr lang="en-US" b="0" baseline="30000" dirty="0">
                <a:latin typeface="Verdana" panose="020B0604030504040204" pitchFamily="34" charset="0"/>
                <a:ea typeface="Verdana" panose="020B0604030504040204" pitchFamily="34" charset="0"/>
              </a:rPr>
              <a:t>1–3</a:t>
            </a:r>
            <a:endParaRPr lang="en-US" b="0" dirty="0">
              <a:latin typeface="Verdana" panose="020B0604030504040204" pitchFamily="34" charset="0"/>
              <a:ea typeface="Verdana" panose="020B0604030504040204" pitchFamily="34" charset="0"/>
            </a:endParaRPr>
          </a:p>
          <a:p>
            <a:endParaRPr lang="en-US" b="0" dirty="0">
              <a:latin typeface="Verdana" panose="020B0604030504040204" pitchFamily="34" charset="0"/>
              <a:ea typeface="Verdana" panose="020B0604030504040204" pitchFamily="34" charset="0"/>
            </a:endParaRPr>
          </a:p>
          <a:p>
            <a:r>
              <a:rPr lang="en-US" b="1" dirty="0">
                <a:latin typeface="Verdana" panose="020B0604030504040204" pitchFamily="34" charset="0"/>
                <a:ea typeface="Verdana" panose="020B0604030504040204" pitchFamily="34" charset="0"/>
              </a:rPr>
              <a:t>References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effectLst/>
                <a:latin typeface="Verdana" panose="020B0604030504040204" pitchFamily="34" charset="0"/>
                <a:ea typeface="Verdana" panose="020B0604030504040204" pitchFamily="34" charset="0"/>
              </a:rPr>
              <a:t>US Food and Drug Administration. Guidance for industry–population pharmacokinetics. 1999. Available at: http://www.fda.gov/downloads/drugs/guidances/UCM072137.pdf. Accessed on: 8 March 2023.</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effectLst/>
                <a:latin typeface="Verdana" panose="020B0604030504040204" pitchFamily="34" charset="0"/>
                <a:ea typeface="Verdana" panose="020B0604030504040204" pitchFamily="34" charset="0"/>
              </a:rPr>
              <a:t>European Medicines Agency. Guideline on reporting the results of population pharmacokinetic analyses. 2007. Available at: http://www.ema.europa.eu/docs/en_GB/document_library/Scientific_guideline/2009/09/WC500003067.pdf. Accessed on: 8 March 2023.</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IN" sz="1200" dirty="0">
                <a:effectLst/>
                <a:latin typeface="Verdana" panose="020B0604030504040204" pitchFamily="34" charset="0"/>
                <a:ea typeface="Verdana" panose="020B0604030504040204" pitchFamily="34" charset="0"/>
              </a:rPr>
              <a:t>Admiraal R, Nierkens S, de Witte MA, </a:t>
            </a:r>
            <a:r>
              <a:rPr lang="en-IN" sz="1200" i="1" dirty="0">
                <a:effectLst/>
                <a:latin typeface="Verdana" panose="020B0604030504040204" pitchFamily="34" charset="0"/>
                <a:ea typeface="Verdana" panose="020B0604030504040204" pitchFamily="34" charset="0"/>
              </a:rPr>
              <a:t>et al</a:t>
            </a:r>
            <a:r>
              <a:rPr lang="en-IN" sz="1200" dirty="0">
                <a:effectLst/>
                <a:latin typeface="Verdana" panose="020B0604030504040204" pitchFamily="34" charset="0"/>
                <a:ea typeface="Verdana" panose="020B0604030504040204" pitchFamily="34" charset="0"/>
              </a:rPr>
              <a:t>. Association between anti-thymocyte globulin exposure and survival outcomes in adult unrelated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2017;4(4):e183–e191.</a:t>
            </a:r>
            <a:endParaRPr lang="en-US" sz="1200" dirty="0">
              <a:effectLst/>
              <a:latin typeface="Verdana" panose="020B0604030504040204" pitchFamily="34" charset="0"/>
              <a:ea typeface="Verdana" panose="020B0604030504040204" pitchFamily="34" charset="0"/>
            </a:endParaRPr>
          </a:p>
          <a:p>
            <a:endParaRPr lang="en-IN"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6</a:t>
            </a:fld>
            <a:endParaRPr lang="en-IN" dirty="0"/>
          </a:p>
        </p:txBody>
      </p:sp>
    </p:spTree>
    <p:extLst>
      <p:ext uri="{BB962C8B-B14F-4D97-AF65-F5344CB8AC3E}">
        <p14:creationId xmlns:p14="http://schemas.microsoft.com/office/powerpoint/2010/main" val="3704421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Verdana" panose="020B0604030504040204" pitchFamily="34" charset="0"/>
                <a:ea typeface="Verdana" panose="020B0604030504040204" pitchFamily="34" charset="0"/>
              </a:rPr>
              <a:t>A multicenter, retrospective pharmacodynamic cohort analysis conducted by Rick Admiraal </a:t>
            </a:r>
            <a:r>
              <a:rPr lang="en-US" sz="1200" b="0" i="1" dirty="0">
                <a:latin typeface="Verdana" panose="020B0604030504040204" pitchFamily="34" charset="0"/>
                <a:ea typeface="Verdana" panose="020B0604030504040204" pitchFamily="34" charset="0"/>
              </a:rPr>
              <a:t>et al. </a:t>
            </a:r>
            <a:r>
              <a:rPr lang="en-US" sz="1200" b="0" i="0" dirty="0">
                <a:latin typeface="Verdana" panose="020B0604030504040204" pitchFamily="34" charset="0"/>
                <a:ea typeface="Verdana" panose="020B0604030504040204" pitchFamily="34" charset="0"/>
              </a:rPr>
              <a:t>demonstrates</a:t>
            </a:r>
            <a:r>
              <a:rPr lang="en-US" sz="1200" b="0" i="1" dirty="0">
                <a:latin typeface="Verdana" panose="020B0604030504040204" pitchFamily="34" charset="0"/>
                <a:ea typeface="Verdana" panose="020B0604030504040204" pitchFamily="34" charset="0"/>
              </a:rPr>
              <a:t> </a:t>
            </a:r>
            <a:r>
              <a:rPr lang="en-US" sz="1200" b="0" i="0" dirty="0">
                <a:latin typeface="Verdana" panose="020B0604030504040204" pitchFamily="34" charset="0"/>
                <a:ea typeface="Verdana" panose="020B0604030504040204" pitchFamily="34" charset="0"/>
              </a:rPr>
              <a:t>a strong relationship between the exposure of rabbit anti-thymocyte globulin and T-cell reconstitution. Let us learn more about the study and its outcomes in the next slide.</a:t>
            </a:r>
            <a:endParaRPr lang="en-US" sz="1200" b="0" dirty="0">
              <a:latin typeface="Verdana" panose="020B0604030504040204" pitchFamily="34" charset="0"/>
              <a:ea typeface="Verdana" panose="020B0604030504040204" pitchFamily="34" charset="0"/>
            </a:endParaRPr>
          </a:p>
          <a:p>
            <a:endParaRPr lang="en-US" sz="1200" b="0" dirty="0">
              <a:latin typeface="Verdana" panose="020B0604030504040204" pitchFamily="34" charset="0"/>
              <a:ea typeface="Verdana" panose="020B0604030504040204" pitchFamily="34" charset="0"/>
            </a:endParaRPr>
          </a:p>
          <a:p>
            <a:r>
              <a:rPr lang="en-US" sz="1200"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van Kesteren C, Jol-van der Zijde CM, </a:t>
            </a:r>
            <a:r>
              <a:rPr lang="en-IN" sz="1200" i="1" dirty="0">
                <a:effectLst/>
                <a:latin typeface="Verdana" panose="020B0604030504040204" pitchFamily="34" charset="0"/>
                <a:ea typeface="Verdana" panose="020B0604030504040204" pitchFamily="34" charset="0"/>
              </a:rPr>
              <a:t>et al. </a:t>
            </a:r>
            <a:r>
              <a:rPr lang="en-IN" sz="1200" dirty="0">
                <a:effectLst/>
                <a:latin typeface="Verdana" panose="020B0604030504040204" pitchFamily="34" charset="0"/>
                <a:ea typeface="Verdana" panose="020B0604030504040204" pitchFamily="34" charset="0"/>
              </a:rPr>
              <a:t>Association between anti-thymocyte globulin exposure and CD4</a:t>
            </a:r>
            <a:r>
              <a:rPr lang="en-IN" sz="1200" baseline="30000" dirty="0">
                <a:effectLst/>
                <a:latin typeface="Verdana" panose="020B0604030504040204" pitchFamily="34" charset="0"/>
                <a:ea typeface="Verdana" panose="020B0604030504040204" pitchFamily="34" charset="0"/>
              </a:rPr>
              <a:t>+</a:t>
            </a:r>
            <a:r>
              <a:rPr lang="en-IN" sz="1200" dirty="0">
                <a:effectLst/>
                <a:latin typeface="Verdana" panose="020B0604030504040204" pitchFamily="34" charset="0"/>
                <a:ea typeface="Verdana" panose="020B0604030504040204" pitchFamily="34" charset="0"/>
              </a:rPr>
              <a:t> immune reconstitution in paediatric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a:t>
            </a:r>
            <a:r>
              <a:rPr lang="en-IN" sz="1200" dirty="0">
                <a:effectLst/>
                <a:latin typeface="Verdana" panose="020B0604030504040204" pitchFamily="34" charset="0"/>
                <a:ea typeface="Verdana" panose="020B0604030504040204" pitchFamily="34" charset="0"/>
              </a:rPr>
              <a:t>. 2015;2(5):e194–e203.</a:t>
            </a:r>
          </a:p>
          <a:p>
            <a:endParaRPr lang="en-IN" b="1" dirty="0"/>
          </a:p>
        </p:txBody>
      </p:sp>
      <p:sp>
        <p:nvSpPr>
          <p:cNvPr id="4" name="Slide Number Placeholder 3"/>
          <p:cNvSpPr>
            <a:spLocks noGrp="1"/>
          </p:cNvSpPr>
          <p:nvPr>
            <p:ph type="sldNum" sz="quarter" idx="5"/>
          </p:nvPr>
        </p:nvSpPr>
        <p:spPr/>
        <p:txBody>
          <a:bodyPr/>
          <a:lstStyle/>
          <a:p>
            <a:fld id="{C1E05CF7-44C5-418E-9C5D-03561803A624}" type="slidenum">
              <a:rPr lang="en-IN" smtClean="0"/>
              <a:pPr/>
              <a:t>7</a:t>
            </a:fld>
            <a:endParaRPr lang="en-IN" dirty="0"/>
          </a:p>
        </p:txBody>
      </p:sp>
    </p:spTree>
    <p:extLst>
      <p:ext uri="{BB962C8B-B14F-4D97-AF65-F5344CB8AC3E}">
        <p14:creationId xmlns:p14="http://schemas.microsoft.com/office/powerpoint/2010/main" val="2600994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sz="1200" b="0" dirty="0">
                <a:latin typeface="Verdana" panose="020B0604030504040204" pitchFamily="34" charset="0"/>
                <a:ea typeface="Verdana" panose="020B0604030504040204" pitchFamily="34" charset="0"/>
              </a:rPr>
              <a:t>To understand the association between anti-thymocyte globulin exposure and </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cluster of differentiation 4</a:t>
            </a:r>
            <a:r>
              <a:rPr lang="en-US"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 (CD4</a:t>
            </a:r>
            <a:r>
              <a:rPr lang="en-US" sz="1200" baseline="30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12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1200" b="0" dirty="0">
                <a:latin typeface="Verdana" panose="020B0604030504040204" pitchFamily="34" charset="0"/>
                <a:ea typeface="Verdana" panose="020B0604030504040204" pitchFamily="34" charset="0"/>
              </a:rPr>
              <a:t> immune reconstitution, a multicenter retrospective study was conducted on pediatric patients of allogeneic hematopoietic stem cell transplantation (aHSCT) between 1 April 2004 and 1 April 2012 in the Netherlands. About 251 patients of age 0.2 to 23 years receiving their first aHSCT were enrolled in the study. The main outcome of the study was the successful immune reconstitution of </a:t>
            </a:r>
            <a:r>
              <a:rPr lang="en-US" sz="1200" dirty="0">
                <a:solidFill>
                  <a:schemeClr val="accent6"/>
                </a:solidFill>
                <a:latin typeface="Verdana" panose="020B0604030504040204" pitchFamily="34" charset="0"/>
                <a:ea typeface="Verdana" panose="020B0604030504040204" pitchFamily="34" charset="0"/>
                <a:cs typeface="Roboto"/>
                <a:sym typeface="Roboto"/>
              </a:rPr>
              <a:t>CD4</a:t>
            </a:r>
            <a:r>
              <a:rPr lang="en-US" sz="1200" baseline="30000" dirty="0">
                <a:solidFill>
                  <a:schemeClr val="accent6"/>
                </a:solidFill>
                <a:latin typeface="Verdana" panose="020B0604030504040204" pitchFamily="34" charset="0"/>
                <a:ea typeface="Verdana" panose="020B0604030504040204" pitchFamily="34" charset="0"/>
                <a:cs typeface="Roboto"/>
                <a:sym typeface="Roboto"/>
              </a:rPr>
              <a:t>+ </a:t>
            </a:r>
            <a:r>
              <a:rPr lang="en-US" sz="1200" dirty="0">
                <a:solidFill>
                  <a:schemeClr val="accent6"/>
                </a:solidFill>
                <a:latin typeface="Verdana" panose="020B0604030504040204" pitchFamily="34" charset="0"/>
                <a:ea typeface="Verdana" panose="020B0604030504040204" pitchFamily="34" charset="0"/>
                <a:cs typeface="Roboto"/>
                <a:sym typeface="Roboto"/>
              </a:rPr>
              <a:t>T-cells count ≥0.05×10</a:t>
            </a:r>
            <a:r>
              <a:rPr lang="en-US" sz="1200" baseline="30000" dirty="0">
                <a:solidFill>
                  <a:schemeClr val="accent6"/>
                </a:solidFill>
                <a:latin typeface="Verdana" panose="020B0604030504040204" pitchFamily="34" charset="0"/>
                <a:ea typeface="Verdana" panose="020B0604030504040204" pitchFamily="34" charset="0"/>
                <a:cs typeface="Roboto"/>
                <a:sym typeface="Roboto"/>
              </a:rPr>
              <a:t>9 </a:t>
            </a:r>
            <a:r>
              <a:rPr lang="en-US" sz="1200" dirty="0">
                <a:solidFill>
                  <a:schemeClr val="accent6"/>
                </a:solidFill>
                <a:latin typeface="Verdana" panose="020B0604030504040204" pitchFamily="34" charset="0"/>
                <a:ea typeface="Verdana" panose="020B0604030504040204" pitchFamily="34" charset="0"/>
                <a:cs typeface="Roboto"/>
                <a:sym typeface="Roboto"/>
              </a:rPr>
              <a:t>cells twice within 100 days after aHSCT. This was set as the primary endpoint and the other outcomes of interest are overall survival, acute and chronic graft </a:t>
            </a:r>
            <a:r>
              <a:rPr lang="en-IN" sz="1200" b="0" dirty="0">
                <a:effectLst/>
                <a:latin typeface="Verdana" panose="020B0604030504040204" pitchFamily="34" charset="0"/>
                <a:ea typeface="Verdana" panose="020B0604030504040204" pitchFamily="34" charset="0"/>
              </a:rPr>
              <a:t>vs.</a:t>
            </a:r>
            <a:r>
              <a:rPr lang="en-US" sz="1200" b="0" dirty="0">
                <a:solidFill>
                  <a:schemeClr val="accent6"/>
                </a:solidFill>
                <a:latin typeface="Verdana" panose="020B0604030504040204" pitchFamily="34" charset="0"/>
                <a:ea typeface="Verdana" panose="020B0604030504040204" pitchFamily="34" charset="0"/>
                <a:cs typeface="Roboto"/>
                <a:sym typeface="Roboto"/>
              </a:rPr>
              <a:t> </a:t>
            </a:r>
            <a:r>
              <a:rPr lang="en-US" sz="1200" dirty="0">
                <a:solidFill>
                  <a:schemeClr val="accent6"/>
                </a:solidFill>
                <a:latin typeface="Verdana" panose="020B0604030504040204" pitchFamily="34" charset="0"/>
                <a:ea typeface="Verdana" panose="020B0604030504040204" pitchFamily="34" charset="0"/>
                <a:cs typeface="Roboto"/>
                <a:sym typeface="Roboto"/>
              </a:rPr>
              <a:t>host disease, and graft failure.</a:t>
            </a:r>
          </a:p>
          <a:p>
            <a:endParaRPr lang="en-US" sz="1200" b="1" dirty="0">
              <a:latin typeface="Verdana" panose="020B0604030504040204" pitchFamily="34" charset="0"/>
              <a:ea typeface="Verdana" panose="020B0604030504040204" pitchFamily="34" charset="0"/>
            </a:endParaRPr>
          </a:p>
          <a:p>
            <a:r>
              <a:rPr lang="en-US" sz="1200"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van Kesteren C, Jol-van der Zijde CM, </a:t>
            </a:r>
            <a:r>
              <a:rPr lang="en-IN" sz="1200" i="1" dirty="0">
                <a:effectLst/>
                <a:latin typeface="Verdana" panose="020B0604030504040204" pitchFamily="34" charset="0"/>
                <a:ea typeface="Verdana" panose="020B0604030504040204" pitchFamily="34" charset="0"/>
              </a:rPr>
              <a:t>et al. </a:t>
            </a:r>
            <a:r>
              <a:rPr lang="en-IN" sz="1200" dirty="0">
                <a:effectLst/>
                <a:latin typeface="Verdana" panose="020B0604030504040204" pitchFamily="34" charset="0"/>
                <a:ea typeface="Verdana" panose="020B0604030504040204" pitchFamily="34" charset="0"/>
              </a:rPr>
              <a:t>Association between anti-thymocyte globulin exposure and CD4+ immune reconstitution in paediatric haemopoietic cell transplantation: A multicentre, retrospective pharmacodynamic cohort analysis. </a:t>
            </a:r>
            <a:r>
              <a:rPr lang="en-IN" sz="1200" i="1" u="none" dirty="0">
                <a:effectLst/>
                <a:latin typeface="Verdana" panose="020B0604030504040204" pitchFamily="34" charset="0"/>
                <a:ea typeface="Verdana" panose="020B0604030504040204" pitchFamily="34" charset="0"/>
              </a:rPr>
              <a:t>Lancet Haematol. </a:t>
            </a:r>
            <a:r>
              <a:rPr lang="en-IN" sz="1200" dirty="0">
                <a:effectLst/>
                <a:latin typeface="Verdana" panose="020B0604030504040204" pitchFamily="34" charset="0"/>
                <a:ea typeface="Verdana" panose="020B0604030504040204" pitchFamily="34" charset="0"/>
              </a:rPr>
              <a:t>2015;2(5):e194–e203.</a:t>
            </a:r>
          </a:p>
        </p:txBody>
      </p:sp>
      <p:sp>
        <p:nvSpPr>
          <p:cNvPr id="4" name="Slide Number Placeholder 3"/>
          <p:cNvSpPr>
            <a:spLocks noGrp="1"/>
          </p:cNvSpPr>
          <p:nvPr>
            <p:ph type="sldNum" sz="quarter" idx="5"/>
          </p:nvPr>
        </p:nvSpPr>
        <p:spPr/>
        <p:txBody>
          <a:bodyPr/>
          <a:lstStyle/>
          <a:p>
            <a:fld id="{C1E05CF7-44C5-418E-9C5D-03561803A624}" type="slidenum">
              <a:rPr lang="en-IN" smtClean="0"/>
              <a:pPr/>
              <a:t>8</a:t>
            </a:fld>
            <a:endParaRPr lang="en-IN" dirty="0"/>
          </a:p>
        </p:txBody>
      </p:sp>
    </p:spTree>
    <p:extLst>
      <p:ext uri="{BB962C8B-B14F-4D97-AF65-F5344CB8AC3E}">
        <p14:creationId xmlns:p14="http://schemas.microsoft.com/office/powerpoint/2010/main" val="1188948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latin typeface="Verdana" panose="020B0604030504040204" pitchFamily="34" charset="0"/>
                <a:ea typeface="Verdana" panose="020B0604030504040204" pitchFamily="34" charset="0"/>
              </a:rPr>
              <a:t>Here we will see the outcomes of the study:</a:t>
            </a:r>
          </a:p>
          <a:p>
            <a:pPr marL="0" indent="0">
              <a:buFont typeface="Arial" panose="020B0604020202020204" pitchFamily="34" charset="0"/>
              <a:buNone/>
            </a:pPr>
            <a:r>
              <a:rPr lang="en-US" b="0" dirty="0">
                <a:latin typeface="Verdana" panose="020B0604030504040204" pitchFamily="34" charset="0"/>
                <a:ea typeface="Verdana" panose="020B0604030504040204" pitchFamily="34" charset="0"/>
              </a:rPr>
              <a:t>The following observations were made depending on the outcome of the study:</a:t>
            </a:r>
          </a:p>
          <a:p>
            <a:pPr marL="228600" indent="-228600">
              <a:buFont typeface="+mj-lt"/>
              <a:buAutoNum type="arabicPeriod"/>
            </a:pPr>
            <a:r>
              <a:rPr lang="en-US" b="0" dirty="0">
                <a:latin typeface="Verdana" panose="020B0604030504040204" pitchFamily="34" charset="0"/>
                <a:ea typeface="Verdana" panose="020B0604030504040204" pitchFamily="34" charset="0"/>
              </a:rPr>
              <a:t>Increase in rabbit anti-thymocyte globulin (r-ATG) exposure after allogeneic hematopoietic stem cell transplantation (</a:t>
            </a:r>
            <a:r>
              <a:rPr lang="en-US" sz="1200" b="0" dirty="0">
                <a:solidFill>
                  <a:schemeClr val="accent6"/>
                </a:solidFill>
                <a:latin typeface="Verdana" panose="020B0604030504040204" pitchFamily="34" charset="0"/>
                <a:ea typeface="Verdana" panose="020B0604030504040204" pitchFamily="34" charset="0"/>
                <a:cs typeface="Roboto"/>
                <a:sym typeface="Roboto"/>
              </a:rPr>
              <a:t>aHSCT)—decreases the chance of successful immune reconstitution with odds ratio 0.991, 95% confidence interval 0.987–0.996; p&lt;0.0001.</a:t>
            </a:r>
          </a:p>
          <a:p>
            <a:pPr marL="228600" indent="-228600">
              <a:buFont typeface="+mj-lt"/>
              <a:buAutoNum type="arabicPeriod"/>
            </a:pPr>
            <a:r>
              <a:rPr lang="en-US" sz="1200" b="0" dirty="0">
                <a:solidFill>
                  <a:schemeClr val="accent6"/>
                </a:solidFill>
                <a:latin typeface="Verdana" panose="020B0604030504040204" pitchFamily="34" charset="0"/>
                <a:ea typeface="Verdana" panose="020B0604030504040204" pitchFamily="34" charset="0"/>
                <a:cs typeface="Roboto"/>
                <a:sym typeface="Roboto"/>
              </a:rPr>
              <a:t>The minimum threshold of the area under the curve of r-ATG should be 40 arbitrary units per day per milliliter to significantly reduce the acute and chronic graft </a:t>
            </a:r>
            <a:r>
              <a:rPr lang="en-IN" sz="1200" b="0" dirty="0">
                <a:effectLst/>
                <a:latin typeface="Verdana" panose="020B0604030504040204" pitchFamily="34" charset="0"/>
                <a:ea typeface="Verdana" panose="020B0604030504040204" pitchFamily="34" charset="0"/>
              </a:rPr>
              <a:t>vs.</a:t>
            </a:r>
            <a:r>
              <a:rPr lang="en-US" sz="1200" b="0" dirty="0">
                <a:solidFill>
                  <a:schemeClr val="accent6"/>
                </a:solidFill>
                <a:latin typeface="Verdana" panose="020B0604030504040204" pitchFamily="34" charset="0"/>
                <a:ea typeface="Verdana" panose="020B0604030504040204" pitchFamily="34" charset="0"/>
                <a:cs typeface="Roboto"/>
                <a:sym typeface="Roboto"/>
              </a:rPr>
              <a:t> host disease.</a:t>
            </a:r>
          </a:p>
          <a:p>
            <a:pPr marL="0" indent="0">
              <a:buFont typeface="+mj-lt"/>
              <a:buNone/>
            </a:pPr>
            <a:endParaRPr lang="en-US" sz="1200" b="0" dirty="0">
              <a:solidFill>
                <a:schemeClr val="accent6"/>
              </a:solidFill>
              <a:latin typeface="Verdana" panose="020B0604030504040204" pitchFamily="34" charset="0"/>
              <a:ea typeface="Verdana" panose="020B0604030504040204" pitchFamily="34" charset="0"/>
              <a:cs typeface="Roboto"/>
              <a:sym typeface="Roboto"/>
            </a:endParaRPr>
          </a:p>
          <a:p>
            <a:pPr marL="0" indent="0">
              <a:buFont typeface="+mj-lt"/>
              <a:buNone/>
            </a:pPr>
            <a:r>
              <a:rPr lang="en-US" sz="1200" b="0" dirty="0">
                <a:solidFill>
                  <a:schemeClr val="accent6"/>
                </a:solidFill>
                <a:latin typeface="Verdana" panose="020B0604030504040204" pitchFamily="34" charset="0"/>
                <a:ea typeface="Verdana" panose="020B0604030504040204" pitchFamily="34" charset="0"/>
                <a:cs typeface="Roboto"/>
                <a:sym typeface="Roboto"/>
              </a:rPr>
              <a:t>The findings point us to the fact that the individualized dosing and timing of r-ATG are the important factors in determining an optimum exposure before aHSCT and for optimum outcomes after aHSCT.</a:t>
            </a:r>
          </a:p>
          <a:p>
            <a:pPr marL="0" indent="0">
              <a:buFont typeface="+mj-lt"/>
              <a:buNone/>
            </a:pPr>
            <a:endParaRPr lang="en-US" b="0" dirty="0">
              <a:latin typeface="Verdana" panose="020B0604030504040204" pitchFamily="34" charset="0"/>
              <a:ea typeface="Verdana" panose="020B0604030504040204" pitchFamily="34" charset="0"/>
            </a:endParaRPr>
          </a:p>
          <a:p>
            <a:r>
              <a:rPr lang="en-US" b="1" dirty="0">
                <a:latin typeface="Verdana" panose="020B0604030504040204" pitchFamily="34" charset="0"/>
                <a:ea typeface="Verdana" panose="020B0604030504040204" pitchFamily="34" charset="0"/>
              </a:rPr>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Verdana" panose="020B0604030504040204" pitchFamily="34" charset="0"/>
                <a:ea typeface="Verdana" panose="020B0604030504040204" pitchFamily="34" charset="0"/>
              </a:rPr>
              <a:t>Admiraal R, van Kesteren C, Jol-van der Zijde CM</a:t>
            </a:r>
            <a:r>
              <a:rPr lang="en-IN" sz="1200" i="1" dirty="0">
                <a:effectLst/>
                <a:latin typeface="Verdana" panose="020B0604030504040204" pitchFamily="34" charset="0"/>
                <a:ea typeface="Verdana" panose="020B0604030504040204" pitchFamily="34" charset="0"/>
              </a:rPr>
              <a:t>, et al</a:t>
            </a:r>
            <a:r>
              <a:rPr lang="en-IN" sz="1200" dirty="0">
                <a:effectLst/>
                <a:latin typeface="Verdana" panose="020B0604030504040204" pitchFamily="34" charset="0"/>
                <a:ea typeface="Verdana" panose="020B0604030504040204" pitchFamily="34" charset="0"/>
              </a:rPr>
              <a:t>. Association between anti-thymocyte globulin exposure and CD4+ immune reconstitution in paediatric haemopoietic cell transplantation: A multicentre, retrospective pharmacodynamic cohort analysis. </a:t>
            </a:r>
            <a:r>
              <a:rPr lang="en-IN" sz="1200" i="1" dirty="0">
                <a:effectLst/>
                <a:latin typeface="Verdana" panose="020B0604030504040204" pitchFamily="34" charset="0"/>
                <a:ea typeface="Verdana" panose="020B0604030504040204" pitchFamily="34" charset="0"/>
              </a:rPr>
              <a:t>Lancet Haematol</a:t>
            </a:r>
            <a:r>
              <a:rPr lang="en-IN" sz="1200" dirty="0">
                <a:effectLst/>
                <a:latin typeface="Verdana" panose="020B0604030504040204" pitchFamily="34" charset="0"/>
                <a:ea typeface="Verdana" panose="020B0604030504040204" pitchFamily="34" charset="0"/>
              </a:rPr>
              <a:t>. 2015;2(5):e194–e203.</a:t>
            </a:r>
          </a:p>
        </p:txBody>
      </p:sp>
      <p:sp>
        <p:nvSpPr>
          <p:cNvPr id="4" name="Slide Number Placeholder 3"/>
          <p:cNvSpPr>
            <a:spLocks noGrp="1"/>
          </p:cNvSpPr>
          <p:nvPr>
            <p:ph type="sldNum" sz="quarter" idx="5"/>
          </p:nvPr>
        </p:nvSpPr>
        <p:spPr/>
        <p:txBody>
          <a:bodyPr/>
          <a:lstStyle/>
          <a:p>
            <a:fld id="{C1E05CF7-44C5-418E-9C5D-03561803A624}" type="slidenum">
              <a:rPr lang="en-IN" smtClean="0"/>
              <a:pPr/>
              <a:t>9</a:t>
            </a:fld>
            <a:endParaRPr lang="en-IN" dirty="0"/>
          </a:p>
        </p:txBody>
      </p:sp>
    </p:spTree>
    <p:extLst>
      <p:ext uri="{BB962C8B-B14F-4D97-AF65-F5344CB8AC3E}">
        <p14:creationId xmlns:p14="http://schemas.microsoft.com/office/powerpoint/2010/main" val="19945343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4" name="Picture 3" descr="A picture containing accessory, cosmetic&#10;&#10;Description automatically generated">
            <a:extLst>
              <a:ext uri="{FF2B5EF4-FFF2-40B4-BE49-F238E27FC236}">
                <a16:creationId xmlns:a16="http://schemas.microsoft.com/office/drawing/2014/main" id="{294C2F1D-CDB6-812A-DC4C-8BCE1BED9E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7" y="0"/>
            <a:ext cx="12190025" cy="6858000"/>
          </a:xfrm>
          <a:prstGeom prst="rect">
            <a:avLst/>
          </a:prstGeom>
        </p:spPr>
      </p:pic>
      <p:sp>
        <p:nvSpPr>
          <p:cNvPr id="2" name="Title 1">
            <a:extLst>
              <a:ext uri="{FF2B5EF4-FFF2-40B4-BE49-F238E27FC236}">
                <a16:creationId xmlns:a16="http://schemas.microsoft.com/office/drawing/2014/main" id="{271558D5-7808-0DF3-4616-4366F9264A28}"/>
              </a:ext>
            </a:extLst>
          </p:cNvPr>
          <p:cNvSpPr>
            <a:spLocks noGrp="1"/>
          </p:cNvSpPr>
          <p:nvPr>
            <p:ph type="ctrTitle"/>
          </p:nvPr>
        </p:nvSpPr>
        <p:spPr>
          <a:xfrm>
            <a:off x="6343865" y="2389516"/>
            <a:ext cx="5008498" cy="1285336"/>
          </a:xfrm>
        </p:spPr>
        <p:txBody>
          <a:bodyPr anchor="b">
            <a:normAutofit/>
          </a:bodyPr>
          <a:lstStyle>
            <a:lvl1pPr algn="l">
              <a:defRPr sz="40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IN" dirty="0"/>
          </a:p>
        </p:txBody>
      </p:sp>
    </p:spTree>
    <p:extLst>
      <p:ext uri="{BB962C8B-B14F-4D97-AF65-F5344CB8AC3E}">
        <p14:creationId xmlns:p14="http://schemas.microsoft.com/office/powerpoint/2010/main" val="174537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EBD87-D9B5-E54F-83FF-A9721EE70C1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1BDD8C4-18AF-F2CA-76FF-D0922AFDFC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44D1D0-741D-BE69-7329-A36C8DC80607}"/>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5" name="Footer Placeholder 4">
            <a:extLst>
              <a:ext uri="{FF2B5EF4-FFF2-40B4-BE49-F238E27FC236}">
                <a16:creationId xmlns:a16="http://schemas.microsoft.com/office/drawing/2014/main" id="{052BEAF0-0F6F-EF41-BA73-4A18AA20003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D5E5A4E0-EA90-FFB0-CA81-A4354D4F3A64}"/>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3918800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FFFFFF"/>
        </a:solid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0559BF-5F87-8ADA-F73F-EB3F701C99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6F9D77B-F45D-AE47-D8D3-77977D73E8D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8437ED1-A605-D9FF-8E80-532C5B3838EF}"/>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5" name="Footer Placeholder 4">
            <a:extLst>
              <a:ext uri="{FF2B5EF4-FFF2-40B4-BE49-F238E27FC236}">
                <a16:creationId xmlns:a16="http://schemas.microsoft.com/office/drawing/2014/main" id="{2CCD40F3-5EED-2D6B-A544-17B3E3CB273F}"/>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727DCA39-A2BA-B51C-C948-94FFCCCF06E5}"/>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3709905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pic>
        <p:nvPicPr>
          <p:cNvPr id="4" name="Picture 3" descr="Chart, sunburst chart&#10;&#10;Description automatically generated">
            <a:extLst>
              <a:ext uri="{FF2B5EF4-FFF2-40B4-BE49-F238E27FC236}">
                <a16:creationId xmlns:a16="http://schemas.microsoft.com/office/drawing/2014/main" id="{BB581992-C1A8-ED21-7A88-7C18B9E58C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7" y="0"/>
            <a:ext cx="12190025" cy="6858000"/>
          </a:xfrm>
          <a:prstGeom prst="rect">
            <a:avLst/>
          </a:prstGeom>
        </p:spPr>
      </p:pic>
      <p:sp>
        <p:nvSpPr>
          <p:cNvPr id="2" name="Title 1">
            <a:extLst>
              <a:ext uri="{FF2B5EF4-FFF2-40B4-BE49-F238E27FC236}">
                <a16:creationId xmlns:a16="http://schemas.microsoft.com/office/drawing/2014/main" id="{EC885B24-1B94-143F-B1D8-71954729C407}"/>
              </a:ext>
            </a:extLst>
          </p:cNvPr>
          <p:cNvSpPr>
            <a:spLocks noGrp="1"/>
          </p:cNvSpPr>
          <p:nvPr>
            <p:ph type="title"/>
          </p:nvPr>
        </p:nvSpPr>
        <p:spPr>
          <a:xfrm>
            <a:off x="5840083" y="2627913"/>
            <a:ext cx="4891177" cy="1325563"/>
          </a:xfrm>
        </p:spPr>
        <p:txBody>
          <a:bodyPr>
            <a:normAutofit/>
          </a:bodyPr>
          <a:lstStyle>
            <a:lvl1pPr>
              <a:defRPr sz="36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endParaRPr lang="en-IN" dirty="0"/>
          </a:p>
        </p:txBody>
      </p:sp>
    </p:spTree>
    <p:extLst>
      <p:ext uri="{BB962C8B-B14F-4D97-AF65-F5344CB8AC3E}">
        <p14:creationId xmlns:p14="http://schemas.microsoft.com/office/powerpoint/2010/main" val="89530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FFFFFF"/>
        </a:solidFill>
        <a:effectLst/>
      </p:bgPr>
    </p:bg>
    <p:spTree>
      <p:nvGrpSpPr>
        <p:cNvPr id="1" name=""/>
        <p:cNvGrpSpPr/>
        <p:nvPr/>
      </p:nvGrpSpPr>
      <p:grpSpPr>
        <a:xfrm>
          <a:off x="0" y="0"/>
          <a:ext cx="0" cy="0"/>
          <a:chOff x="0" y="0"/>
          <a:chExt cx="0" cy="0"/>
        </a:xfrm>
      </p:grpSpPr>
      <p:pic>
        <p:nvPicPr>
          <p:cNvPr id="4" name="Picture 3" descr="A picture containing arrow&#10;&#10;Description automatically generated">
            <a:extLst>
              <a:ext uri="{FF2B5EF4-FFF2-40B4-BE49-F238E27FC236}">
                <a16:creationId xmlns:a16="http://schemas.microsoft.com/office/drawing/2014/main" id="{DA1CD554-8108-7C0E-630E-C85807257F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7" y="0"/>
            <a:ext cx="12190025" cy="6858000"/>
          </a:xfrm>
          <a:prstGeom prst="rect">
            <a:avLst/>
          </a:prstGeom>
        </p:spPr>
      </p:pic>
      <p:sp>
        <p:nvSpPr>
          <p:cNvPr id="3" name="Text Placeholder 2">
            <a:extLst>
              <a:ext uri="{FF2B5EF4-FFF2-40B4-BE49-F238E27FC236}">
                <a16:creationId xmlns:a16="http://schemas.microsoft.com/office/drawing/2014/main" id="{38DFC7C0-A495-19C8-6A2D-14A1EB1B12FE}"/>
              </a:ext>
            </a:extLst>
          </p:cNvPr>
          <p:cNvSpPr>
            <a:spLocks noGrp="1"/>
          </p:cNvSpPr>
          <p:nvPr>
            <p:ph type="body" idx="1"/>
          </p:nvPr>
        </p:nvSpPr>
        <p:spPr>
          <a:xfrm>
            <a:off x="838199" y="549478"/>
            <a:ext cx="10515600" cy="356610"/>
          </a:xfrm>
        </p:spPr>
        <p:txBody>
          <a:bodyPr/>
          <a:lstStyle>
            <a:lvl1pPr marL="0" indent="0">
              <a:buNone/>
              <a:defRPr sz="2400" b="1">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146879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13D41-D003-6C68-F047-362C627103C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203E992-4AAA-7920-430C-52C448D771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E4BED243-42EB-A458-2B26-B3F3CCD891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E3F9550-679B-5421-C487-213764216D23}"/>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6" name="Footer Placeholder 5">
            <a:extLst>
              <a:ext uri="{FF2B5EF4-FFF2-40B4-BE49-F238E27FC236}">
                <a16:creationId xmlns:a16="http://schemas.microsoft.com/office/drawing/2014/main" id="{27B5F550-213B-8598-0058-C70A50EFA1C9}"/>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5E8D430A-131A-B3F5-B993-4BE4247EC5B3}"/>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378706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706E8-0CF4-8590-0273-AF86D91E32E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4D4139B-3740-401F-7FEE-A0B2CAB122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B2AC0-8A8D-AA12-96B2-D69D64C25A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0C1959D-6ED9-517E-6F1A-9029CD3CC7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5DD793-5FE5-C805-031C-5D8B9AA56B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E6E58AC-E42E-2E77-605A-A2B466502FF3}"/>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8" name="Footer Placeholder 7">
            <a:extLst>
              <a:ext uri="{FF2B5EF4-FFF2-40B4-BE49-F238E27FC236}">
                <a16:creationId xmlns:a16="http://schemas.microsoft.com/office/drawing/2014/main" id="{33804672-8402-B09C-6D63-37C66530B0EF}"/>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82683996-E47A-0321-C44C-514D81D015F0}"/>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367708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D7C8F-91DB-0001-48AE-ABFA8F106C3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4E3ECAC-1BB1-D101-B909-68CA9DF25036}"/>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4" name="Footer Placeholder 3">
            <a:extLst>
              <a:ext uri="{FF2B5EF4-FFF2-40B4-BE49-F238E27FC236}">
                <a16:creationId xmlns:a16="http://schemas.microsoft.com/office/drawing/2014/main" id="{F260B686-6E44-3B7E-EE59-B7AAFECF7CF6}"/>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AB2D3A8F-9246-CE3D-C2EF-D1A15656A034}"/>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1773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FFFFF"/>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59A252-6CEC-2F4A-CBF3-2DE95B78122B}"/>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3" name="Footer Placeholder 2">
            <a:extLst>
              <a:ext uri="{FF2B5EF4-FFF2-40B4-BE49-F238E27FC236}">
                <a16:creationId xmlns:a16="http://schemas.microsoft.com/office/drawing/2014/main" id="{10FAFDE4-945D-79CC-F87E-C35983F30E56}"/>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07246B03-8075-4979-7F5C-11F9ADB533FF}"/>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21483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F9EA1-EE28-C552-7560-DD3059D497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3648718-FEF2-F51E-EFBB-D1E8AF26EC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818472A-81AD-D227-90E4-47C9195046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5F3BC9-9702-8A45-77A6-1440D0BAD0FE}"/>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6" name="Footer Placeholder 5">
            <a:extLst>
              <a:ext uri="{FF2B5EF4-FFF2-40B4-BE49-F238E27FC236}">
                <a16:creationId xmlns:a16="http://schemas.microsoft.com/office/drawing/2014/main" id="{FD79F04A-3EFA-CBF1-2F4C-5725DC08E855}"/>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FE9F57F7-F45C-65ED-4597-3977CC0C8954}"/>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1638016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C2868-67B3-307C-7783-D20C9A1070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939588F-B837-488F-D81A-3BAE13B215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B52CF4BC-E3A7-558F-1C78-BE45C010D8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FFF422-E199-FE00-B04D-5DE508178B77}"/>
              </a:ext>
            </a:extLst>
          </p:cNvPr>
          <p:cNvSpPr>
            <a:spLocks noGrp="1"/>
          </p:cNvSpPr>
          <p:nvPr>
            <p:ph type="dt" sz="half" idx="10"/>
          </p:nvPr>
        </p:nvSpPr>
        <p:spPr/>
        <p:txBody>
          <a:bodyPr/>
          <a:lstStyle/>
          <a:p>
            <a:fld id="{E20F42D7-3D84-47B5-9438-C4CC0F66DBA5}" type="datetimeFigureOut">
              <a:rPr lang="en-IN" smtClean="0"/>
              <a:t>05-04-2023</a:t>
            </a:fld>
            <a:endParaRPr lang="en-IN" dirty="0"/>
          </a:p>
        </p:txBody>
      </p:sp>
      <p:sp>
        <p:nvSpPr>
          <p:cNvPr id="6" name="Footer Placeholder 5">
            <a:extLst>
              <a:ext uri="{FF2B5EF4-FFF2-40B4-BE49-F238E27FC236}">
                <a16:creationId xmlns:a16="http://schemas.microsoft.com/office/drawing/2014/main" id="{FC248466-DD6A-FC37-36CF-A77A35B552D1}"/>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532F191F-DA9F-8059-D7FB-DAE3A499C6A9}"/>
              </a:ext>
            </a:extLst>
          </p:cNvPr>
          <p:cNvSpPr>
            <a:spLocks noGrp="1"/>
          </p:cNvSpPr>
          <p:nvPr>
            <p:ph type="sldNum" sz="quarter" idx="12"/>
          </p:nvPr>
        </p:nvSpPr>
        <p:spPr/>
        <p:txBody>
          <a:bodyPr/>
          <a:lstStyle/>
          <a:p>
            <a:fld id="{8443561D-A803-4C20-9C69-CC140C5E53AF}" type="slidenum">
              <a:rPr lang="en-IN" smtClean="0"/>
              <a:t>‹#›</a:t>
            </a:fld>
            <a:endParaRPr lang="en-IN" dirty="0"/>
          </a:p>
        </p:txBody>
      </p:sp>
    </p:spTree>
    <p:extLst>
      <p:ext uri="{BB962C8B-B14F-4D97-AF65-F5344CB8AC3E}">
        <p14:creationId xmlns:p14="http://schemas.microsoft.com/office/powerpoint/2010/main" val="3953593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5EE440-556E-C2E7-271E-BD96F625AA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10F33E4-EF37-C5D3-9A5B-789C0FF7F3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a:extLst>
              <a:ext uri="{FF2B5EF4-FFF2-40B4-BE49-F238E27FC236}">
                <a16:creationId xmlns:a16="http://schemas.microsoft.com/office/drawing/2014/main" id="{3A913EED-2BA0-B965-5AF8-AB06EDF63C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Verdana" panose="020B0604030504040204" pitchFamily="34" charset="0"/>
              </a:defRPr>
            </a:lvl1pPr>
          </a:lstStyle>
          <a:p>
            <a:fld id="{E20F42D7-3D84-47B5-9438-C4CC0F66DBA5}" type="datetimeFigureOut">
              <a:rPr lang="en-IN" smtClean="0"/>
              <a:pPr/>
              <a:t>05-04-2023</a:t>
            </a:fld>
            <a:endParaRPr lang="en-IN" dirty="0"/>
          </a:p>
        </p:txBody>
      </p:sp>
      <p:sp>
        <p:nvSpPr>
          <p:cNvPr id="5" name="Footer Placeholder 4">
            <a:extLst>
              <a:ext uri="{FF2B5EF4-FFF2-40B4-BE49-F238E27FC236}">
                <a16:creationId xmlns:a16="http://schemas.microsoft.com/office/drawing/2014/main" id="{EABC39D4-C24F-8800-2844-1FEC562196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Verdana" panose="020B0604030504040204" pitchFamily="34" charset="0"/>
              </a:defRPr>
            </a:lvl1pPr>
          </a:lstStyle>
          <a:p>
            <a:endParaRPr lang="en-IN" dirty="0"/>
          </a:p>
        </p:txBody>
      </p:sp>
      <p:sp>
        <p:nvSpPr>
          <p:cNvPr id="6" name="Slide Number Placeholder 5">
            <a:extLst>
              <a:ext uri="{FF2B5EF4-FFF2-40B4-BE49-F238E27FC236}">
                <a16:creationId xmlns:a16="http://schemas.microsoft.com/office/drawing/2014/main" id="{93A16B88-AC22-0AB4-2EB1-907A56A273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Verdana" panose="020B0604030504040204" pitchFamily="34" charset="0"/>
              </a:defRPr>
            </a:lvl1pPr>
          </a:lstStyle>
          <a:p>
            <a:fld id="{8443561D-A803-4C20-9C69-CC140C5E53AF}" type="slidenum">
              <a:rPr lang="en-IN" smtClean="0"/>
              <a:pPr/>
              <a:t>‹#›</a:t>
            </a:fld>
            <a:endParaRPr lang="en-IN" dirty="0"/>
          </a:p>
        </p:txBody>
      </p:sp>
    </p:spTree>
    <p:extLst>
      <p:ext uri="{BB962C8B-B14F-4D97-AF65-F5344CB8AC3E}">
        <p14:creationId xmlns:p14="http://schemas.microsoft.com/office/powerpoint/2010/main" val="2906354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9.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3.sv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sanofi.in/en/science-and-innovation/for-healthcare-professionals/product-information" TargetMode="External"/><Relationship Id="rId2" Type="http://schemas.openxmlformats.org/officeDocument/2006/relationships/hyperlink" Target="mailto:Dipanjan.Bhattacharjee@sanofi.com" TargetMode="External"/><Relationship Id="rId1" Type="http://schemas.openxmlformats.org/officeDocument/2006/relationships/slideLayout" Target="../slideLayouts/slideLayout3.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sv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F46C95-2004-5BD3-5952-7367F103654F}"/>
              </a:ext>
            </a:extLst>
          </p:cNvPr>
          <p:cNvSpPr>
            <a:spLocks noGrp="1"/>
          </p:cNvSpPr>
          <p:nvPr>
            <p:ph type="ctrTitle"/>
          </p:nvPr>
        </p:nvSpPr>
        <p:spPr>
          <a:xfrm>
            <a:off x="6096000" y="1840592"/>
            <a:ext cx="5466080" cy="2973615"/>
          </a:xfrm>
        </p:spPr>
        <p:txBody>
          <a:bodyPr>
            <a:normAutofit/>
          </a:bodyPr>
          <a:lstStyle/>
          <a:p>
            <a:pPr algn="just"/>
            <a:r>
              <a:rPr lang="en-US" sz="3400" dirty="0">
                <a:latin typeface="Verdana" panose="020B0604030504040204" pitchFamily="34" charset="0"/>
                <a:ea typeface="Verdana" panose="020B0604030504040204" pitchFamily="34" charset="0"/>
              </a:rPr>
              <a:t>Individualizing r-ATG Exposure: </a:t>
            </a:r>
            <a:r>
              <a:rPr lang="en-US" sz="3400" b="0" dirty="0">
                <a:solidFill>
                  <a:schemeClr val="accent2"/>
                </a:solidFill>
                <a:latin typeface="Verdana" panose="020B0604030504040204" pitchFamily="34" charset="0"/>
                <a:ea typeface="Verdana" panose="020B0604030504040204" pitchFamily="34" charset="0"/>
              </a:rPr>
              <a:t>Key to</a:t>
            </a:r>
            <a:br>
              <a:rPr lang="en-US" sz="3400" b="0" dirty="0">
                <a:solidFill>
                  <a:schemeClr val="accent2"/>
                </a:solidFill>
                <a:latin typeface="Verdana" panose="020B0604030504040204" pitchFamily="34" charset="0"/>
                <a:ea typeface="Verdana" panose="020B0604030504040204" pitchFamily="34" charset="0"/>
              </a:rPr>
            </a:br>
            <a:r>
              <a:rPr lang="en-US" sz="3400" b="0" dirty="0">
                <a:solidFill>
                  <a:schemeClr val="accent2"/>
                </a:solidFill>
                <a:latin typeface="Verdana" panose="020B0604030504040204" pitchFamily="34" charset="0"/>
                <a:ea typeface="Verdana" panose="020B0604030504040204" pitchFamily="34" charset="0"/>
              </a:rPr>
              <a:t>Overcome Drawbacks of Current Weight-based r-ATG Dosing</a:t>
            </a:r>
          </a:p>
        </p:txBody>
      </p:sp>
      <p:sp>
        <p:nvSpPr>
          <p:cNvPr id="2" name="TextBox 1">
            <a:extLst>
              <a:ext uri="{FF2B5EF4-FFF2-40B4-BE49-F238E27FC236}">
                <a16:creationId xmlns:a16="http://schemas.microsoft.com/office/drawing/2014/main" id="{F235F8E3-37D9-222E-B6FA-D3BD3DED9B7B}"/>
              </a:ext>
            </a:extLst>
          </p:cNvPr>
          <p:cNvSpPr txBox="1"/>
          <p:nvPr/>
        </p:nvSpPr>
        <p:spPr>
          <a:xfrm>
            <a:off x="6096000" y="6469033"/>
            <a:ext cx="6096000"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r-ATG: Rabbit anti-thymocyte globulin.</a:t>
            </a:r>
          </a:p>
        </p:txBody>
      </p:sp>
      <p:graphicFrame>
        <p:nvGraphicFramePr>
          <p:cNvPr id="3" name="Table 2">
            <a:extLst>
              <a:ext uri="{FF2B5EF4-FFF2-40B4-BE49-F238E27FC236}">
                <a16:creationId xmlns:a16="http://schemas.microsoft.com/office/drawing/2014/main" id="{6BD706BA-E618-5694-BAF5-C54B635C6A13}"/>
              </a:ext>
            </a:extLst>
          </p:cNvPr>
          <p:cNvGraphicFramePr>
            <a:graphicFrameLocks noGrp="1"/>
          </p:cNvGraphicFramePr>
          <p:nvPr>
            <p:extLst>
              <p:ext uri="{D42A27DB-BD31-4B8C-83A1-F6EECF244321}">
                <p14:modId xmlns:p14="http://schemas.microsoft.com/office/powerpoint/2010/main" val="2027494066"/>
              </p:ext>
            </p:extLst>
          </p:nvPr>
        </p:nvGraphicFramePr>
        <p:xfrm>
          <a:off x="127000" y="6394768"/>
          <a:ext cx="10515600" cy="274320"/>
        </p:xfrm>
        <a:graphic>
          <a:graphicData uri="http://schemas.openxmlformats.org/drawingml/2006/table">
            <a:tbl>
              <a:tblPr/>
              <a:tblGrid>
                <a:gridCol w="10515600">
                  <a:extLst>
                    <a:ext uri="{9D8B030D-6E8A-4147-A177-3AD203B41FA5}">
                      <a16:colId xmlns:a16="http://schemas.microsoft.com/office/drawing/2014/main" val="1058078051"/>
                    </a:ext>
                  </a:extLst>
                </a:gridCol>
              </a:tblGrid>
              <a:tr h="0">
                <a:tc>
                  <a:txBody>
                    <a:bodyPr/>
                    <a:lstStyle/>
                    <a:p>
                      <a:r>
                        <a:rPr lang="en-IN" sz="1200" b="1" dirty="0">
                          <a:solidFill>
                            <a:schemeClr val="bg1">
                              <a:lumMod val="50000"/>
                            </a:schemeClr>
                          </a:solidFill>
                          <a:effectLst/>
                          <a:latin typeface="Verdana" panose="020B0604030504040204" pitchFamily="34" charset="0"/>
                          <a:ea typeface="Verdana" panose="020B0604030504040204" pitchFamily="34" charset="0"/>
                        </a:rPr>
                        <a:t>MAT-IN-2300736-v1.0/03/2023</a:t>
                      </a:r>
                    </a:p>
                  </a:txBody>
                  <a:tcPr anchor="ctr">
                    <a:lnL>
                      <a:noFill/>
                    </a:lnL>
                    <a:lnR>
                      <a:noFill/>
                    </a:lnR>
                    <a:lnT>
                      <a:noFill/>
                    </a:lnT>
                    <a:lnB>
                      <a:noFill/>
                    </a:lnB>
                  </a:tcPr>
                </a:tc>
                <a:extLst>
                  <a:ext uri="{0D108BD9-81ED-4DB2-BD59-A6C34878D82A}">
                    <a16:rowId xmlns:a16="http://schemas.microsoft.com/office/drawing/2014/main" val="825317125"/>
                  </a:ext>
                </a:extLst>
              </a:tr>
            </a:tbl>
          </a:graphicData>
        </a:graphic>
      </p:graphicFrame>
      <p:sp>
        <p:nvSpPr>
          <p:cNvPr id="4" name="Rectangle 1">
            <a:extLst>
              <a:ext uri="{FF2B5EF4-FFF2-40B4-BE49-F238E27FC236}">
                <a16:creationId xmlns:a16="http://schemas.microsoft.com/office/drawing/2014/main" id="{6B3E7CCA-20F7-82B3-459E-166D559B620E}"/>
              </a:ext>
            </a:extLst>
          </p:cNvPr>
          <p:cNvSpPr>
            <a:spLocks noChangeArrowheads="1"/>
          </p:cNvSpPr>
          <p:nvPr/>
        </p:nvSpPr>
        <p:spPr bwMode="auto">
          <a:xfrm>
            <a:off x="-411480" y="3075067"/>
            <a:ext cx="18473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sz="100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34415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58DCF99-4EE2-E547-FF1B-7F39CCE9948F}"/>
              </a:ext>
            </a:extLst>
          </p:cNvPr>
          <p:cNvSpPr>
            <a:spLocks noGrp="1"/>
          </p:cNvSpPr>
          <p:nvPr>
            <p:ph type="body" idx="1"/>
          </p:nvPr>
        </p:nvSpPr>
        <p:spPr>
          <a:xfrm>
            <a:off x="407988" y="300615"/>
            <a:ext cx="10009187" cy="356610"/>
          </a:xfrm>
        </p:spPr>
        <p:txBody>
          <a:bodyPr>
            <a:noAutofit/>
          </a:bodyPr>
          <a:lstStyle/>
          <a:p>
            <a:pPr>
              <a:lnSpc>
                <a:spcPct val="100000"/>
              </a:lnSpc>
            </a:pPr>
            <a:r>
              <a:rPr lang="en-US" sz="2200" dirty="0">
                <a:latin typeface="Verdana" panose="020B0604030504040204" pitchFamily="34" charset="0"/>
                <a:ea typeface="Verdana" panose="020B0604030504040204" pitchFamily="34" charset="0"/>
              </a:rPr>
              <a:t>Association between r-ATG exposure and the 5-year overall survival outcome (1/2)</a:t>
            </a:r>
          </a:p>
        </p:txBody>
      </p:sp>
      <p:grpSp>
        <p:nvGrpSpPr>
          <p:cNvPr id="3" name="Group 2">
            <a:extLst>
              <a:ext uri="{FF2B5EF4-FFF2-40B4-BE49-F238E27FC236}">
                <a16:creationId xmlns:a16="http://schemas.microsoft.com/office/drawing/2014/main" id="{7FF33948-459C-D6B5-11FC-A1A638499A56}"/>
              </a:ext>
            </a:extLst>
          </p:cNvPr>
          <p:cNvGrpSpPr/>
          <p:nvPr/>
        </p:nvGrpSpPr>
        <p:grpSpPr>
          <a:xfrm>
            <a:off x="338521" y="1109415"/>
            <a:ext cx="11358659" cy="4876800"/>
            <a:chOff x="338521" y="1109415"/>
            <a:chExt cx="11358659" cy="4876800"/>
          </a:xfrm>
        </p:grpSpPr>
        <p:sp>
          <p:nvSpPr>
            <p:cNvPr id="74" name="Oval 73">
              <a:extLst>
                <a:ext uri="{FF2B5EF4-FFF2-40B4-BE49-F238E27FC236}">
                  <a16:creationId xmlns:a16="http://schemas.microsoft.com/office/drawing/2014/main" id="{971CF6AD-46FF-F77B-B10D-65B8F84A1EFD}"/>
                </a:ext>
              </a:extLst>
            </p:cNvPr>
            <p:cNvSpPr/>
            <p:nvPr/>
          </p:nvSpPr>
          <p:spPr>
            <a:xfrm>
              <a:off x="338521" y="1109415"/>
              <a:ext cx="4876800" cy="4876800"/>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75" name="Oval 74">
              <a:extLst>
                <a:ext uri="{FF2B5EF4-FFF2-40B4-BE49-F238E27FC236}">
                  <a16:creationId xmlns:a16="http://schemas.microsoft.com/office/drawing/2014/main" id="{F8421F29-609C-8BE6-B147-3DAA48A1B144}"/>
                </a:ext>
              </a:extLst>
            </p:cNvPr>
            <p:cNvSpPr/>
            <p:nvPr/>
          </p:nvSpPr>
          <p:spPr>
            <a:xfrm>
              <a:off x="6820380" y="1109415"/>
              <a:ext cx="4876800" cy="4876800"/>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13" name="Rectangle: Rounded Corners 12">
              <a:extLst>
                <a:ext uri="{FF2B5EF4-FFF2-40B4-BE49-F238E27FC236}">
                  <a16:creationId xmlns:a16="http://schemas.microsoft.com/office/drawing/2014/main" id="{679BA3FB-9396-D96B-127C-46D66EC40BFE}"/>
                </a:ext>
              </a:extLst>
            </p:cNvPr>
            <p:cNvSpPr/>
            <p:nvPr/>
          </p:nvSpPr>
          <p:spPr>
            <a:xfrm>
              <a:off x="1121553" y="1181064"/>
              <a:ext cx="9907294" cy="4720509"/>
            </a:xfrm>
            <a:prstGeom prst="roundRect">
              <a:avLst>
                <a:gd name="adj" fmla="val 3348"/>
              </a:avLst>
            </a:prstGeom>
            <a:gradFill>
              <a:gsLst>
                <a:gs pos="0">
                  <a:schemeClr val="accent1">
                    <a:lumMod val="5000"/>
                    <a:lumOff val="95000"/>
                  </a:schemeClr>
                </a:gs>
                <a:gs pos="59000">
                  <a:schemeClr val="accent1">
                    <a:lumMod val="45000"/>
                    <a:lumOff val="55000"/>
                  </a:schemeClr>
                </a:gs>
                <a:gs pos="100000">
                  <a:schemeClr val="accent1">
                    <a:lumMod val="30000"/>
                    <a:lumOff val="70000"/>
                  </a:schemeClr>
                </a:gs>
              </a:gsLst>
              <a:lin ang="5400000" scaled="1"/>
            </a:gra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36" name="Rectangle: Rounded Corners 35">
              <a:extLst>
                <a:ext uri="{FF2B5EF4-FFF2-40B4-BE49-F238E27FC236}">
                  <a16:creationId xmlns:a16="http://schemas.microsoft.com/office/drawing/2014/main" id="{5B9ED055-3382-EBBF-CE96-E7D8E0DD264C}"/>
                </a:ext>
              </a:extLst>
            </p:cNvPr>
            <p:cNvSpPr/>
            <p:nvPr/>
          </p:nvSpPr>
          <p:spPr>
            <a:xfrm>
              <a:off x="3905249" y="4687676"/>
              <a:ext cx="6724651" cy="1071459"/>
            </a:xfrm>
            <a:prstGeom prst="roundRect">
              <a:avLst>
                <a:gd name="adj" fmla="val 3348"/>
              </a:avLst>
            </a:prstGeom>
            <a:solidFill>
              <a:srgbClr val="FFFFFF"/>
            </a:soli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35" name="Rectangle: Rounded Corners 34">
              <a:extLst>
                <a:ext uri="{FF2B5EF4-FFF2-40B4-BE49-F238E27FC236}">
                  <a16:creationId xmlns:a16="http://schemas.microsoft.com/office/drawing/2014/main" id="{421948B1-773D-920D-FE8D-A98A6F031E6E}"/>
                </a:ext>
              </a:extLst>
            </p:cNvPr>
            <p:cNvSpPr/>
            <p:nvPr/>
          </p:nvSpPr>
          <p:spPr>
            <a:xfrm>
              <a:off x="3952875" y="2811251"/>
              <a:ext cx="6677026" cy="1755536"/>
            </a:xfrm>
            <a:prstGeom prst="roundRect">
              <a:avLst>
                <a:gd name="adj" fmla="val 3348"/>
              </a:avLst>
            </a:prstGeom>
            <a:solidFill>
              <a:srgbClr val="FFFFFF"/>
            </a:soli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34" name="Rectangle: Rounded Corners 33">
              <a:extLst>
                <a:ext uri="{FF2B5EF4-FFF2-40B4-BE49-F238E27FC236}">
                  <a16:creationId xmlns:a16="http://schemas.microsoft.com/office/drawing/2014/main" id="{04E1CC98-8B76-070A-16B7-530A42BF8846}"/>
                </a:ext>
              </a:extLst>
            </p:cNvPr>
            <p:cNvSpPr/>
            <p:nvPr/>
          </p:nvSpPr>
          <p:spPr>
            <a:xfrm>
              <a:off x="1962150" y="1458701"/>
              <a:ext cx="6677026" cy="1175523"/>
            </a:xfrm>
            <a:prstGeom prst="roundRect">
              <a:avLst>
                <a:gd name="adj" fmla="val 3348"/>
              </a:avLst>
            </a:prstGeom>
            <a:solidFill>
              <a:srgbClr val="FFFFFF"/>
            </a:soli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22" name="Google Shape;3697;p60">
              <a:extLst>
                <a:ext uri="{FF2B5EF4-FFF2-40B4-BE49-F238E27FC236}">
                  <a16:creationId xmlns:a16="http://schemas.microsoft.com/office/drawing/2014/main" id="{3A38056E-BA9B-7598-4613-F81F9F861E32}"/>
                </a:ext>
              </a:extLst>
            </p:cNvPr>
            <p:cNvSpPr txBox="1">
              <a:spLocks/>
            </p:cNvSpPr>
            <p:nvPr/>
          </p:nvSpPr>
          <p:spPr>
            <a:xfrm>
              <a:off x="3154812" y="1547021"/>
              <a:ext cx="2238399" cy="452265"/>
            </a:xfrm>
            <a:prstGeom prst="rect">
              <a:avLst/>
            </a:prstGeom>
          </p:spPr>
          <p:txBody>
            <a:bodyPr spcFirstLastPara="1" wrap="square" lIns="91425" tIns="91425" rIns="91425" bIns="91425" anchor="b"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S</a:t>
              </a:r>
              <a:r>
                <a:rPr kumimoji="0" lang="en-IN" sz="1600" b="1" i="0" u="none" strike="noStrike" kern="1200" cap="none" spc="0" normalizeH="0" baseline="0" noProof="0" dirty="0">
                  <a:ln>
                    <a:noFill/>
                  </a:ln>
                  <a:effectLst/>
                  <a:uLnTx/>
                  <a:uFillTx/>
                </a:rPr>
                <a:t>tudy Design</a:t>
              </a:r>
            </a:p>
          </p:txBody>
        </p:sp>
        <p:sp>
          <p:nvSpPr>
            <p:cNvPr id="23" name="Google Shape;3698;p60">
              <a:extLst>
                <a:ext uri="{FF2B5EF4-FFF2-40B4-BE49-F238E27FC236}">
                  <a16:creationId xmlns:a16="http://schemas.microsoft.com/office/drawing/2014/main" id="{E8BAD0B9-2211-B9EF-D8B2-DA443809D5CE}"/>
                </a:ext>
              </a:extLst>
            </p:cNvPr>
            <p:cNvSpPr txBox="1">
              <a:spLocks/>
            </p:cNvSpPr>
            <p:nvPr/>
          </p:nvSpPr>
          <p:spPr>
            <a:xfrm>
              <a:off x="5155367" y="2794848"/>
              <a:ext cx="5218002" cy="526011"/>
            </a:xfrm>
            <a:prstGeom prst="rect">
              <a:avLst/>
            </a:prstGeom>
          </p:spPr>
          <p:txBody>
            <a:bodyPr spcFirstLastPara="1" wrap="square" lIns="91425" tIns="91425" rIns="91425" bIns="91425" anchor="b"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S</a:t>
              </a:r>
              <a:r>
                <a:rPr kumimoji="0" lang="en-IN" sz="1600" b="1" i="0" u="none" strike="noStrike" kern="1200" cap="none" spc="0" normalizeH="0" baseline="0" noProof="0" dirty="0">
                  <a:ln>
                    <a:noFill/>
                  </a:ln>
                  <a:effectLst/>
                  <a:uLnTx/>
                  <a:uFillTx/>
                </a:rPr>
                <a:t>tudy Population and Duration</a:t>
              </a:r>
            </a:p>
          </p:txBody>
        </p:sp>
        <p:sp>
          <p:nvSpPr>
            <p:cNvPr id="24" name="Google Shape;3699;p60">
              <a:extLst>
                <a:ext uri="{FF2B5EF4-FFF2-40B4-BE49-F238E27FC236}">
                  <a16:creationId xmlns:a16="http://schemas.microsoft.com/office/drawing/2014/main" id="{A23A420D-8257-BF9E-2E1F-1CCFCCDB1151}"/>
                </a:ext>
              </a:extLst>
            </p:cNvPr>
            <p:cNvSpPr txBox="1">
              <a:spLocks/>
            </p:cNvSpPr>
            <p:nvPr/>
          </p:nvSpPr>
          <p:spPr>
            <a:xfrm>
              <a:off x="7078579" y="4914935"/>
              <a:ext cx="2103521" cy="466123"/>
            </a:xfrm>
            <a:prstGeom prst="rect">
              <a:avLst/>
            </a:prstGeom>
          </p:spPr>
          <p:txBody>
            <a:bodyPr spcFirstLastPara="1" wrap="square" lIns="91425" tIns="91425" rIns="91425" bIns="91425" anchor="b"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Main Outcome </a:t>
              </a:r>
              <a:endParaRPr kumimoji="0" lang="en-IN" sz="1600" b="1" i="0" u="none" strike="noStrike" kern="1200" cap="none" spc="0" normalizeH="0" baseline="0" noProof="0" dirty="0">
                <a:ln>
                  <a:noFill/>
                </a:ln>
                <a:effectLst/>
                <a:uLnTx/>
                <a:uFillTx/>
              </a:endParaRPr>
            </a:p>
          </p:txBody>
        </p:sp>
        <p:sp>
          <p:nvSpPr>
            <p:cNvPr id="25" name="Google Shape;3700;p60">
              <a:extLst>
                <a:ext uri="{FF2B5EF4-FFF2-40B4-BE49-F238E27FC236}">
                  <a16:creationId xmlns:a16="http://schemas.microsoft.com/office/drawing/2014/main" id="{2B54E612-5B47-CAFD-834F-DF3C6407E81B}"/>
                </a:ext>
              </a:extLst>
            </p:cNvPr>
            <p:cNvSpPr txBox="1">
              <a:spLocks/>
            </p:cNvSpPr>
            <p:nvPr/>
          </p:nvSpPr>
          <p:spPr>
            <a:xfrm>
              <a:off x="3154811" y="1775506"/>
              <a:ext cx="5401403" cy="690073"/>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chemeClr val="accent2"/>
                  </a:solidFill>
                  <a:effectLst/>
                  <a:uLnTx/>
                  <a:uFillTx/>
                </a:rPr>
                <a:t>Retrospective, pharmacokinetic-pharmacodynamic analysis of data; n=146</a:t>
              </a:r>
            </a:p>
          </p:txBody>
        </p:sp>
        <p:sp>
          <p:nvSpPr>
            <p:cNvPr id="26" name="Google Shape;3701;p60">
              <a:extLst>
                <a:ext uri="{FF2B5EF4-FFF2-40B4-BE49-F238E27FC236}">
                  <a16:creationId xmlns:a16="http://schemas.microsoft.com/office/drawing/2014/main" id="{CA6A9366-3EA3-A122-52B5-BC0BEDDA08B9}"/>
                </a:ext>
              </a:extLst>
            </p:cNvPr>
            <p:cNvSpPr txBox="1">
              <a:spLocks/>
            </p:cNvSpPr>
            <p:nvPr/>
          </p:nvSpPr>
          <p:spPr>
            <a:xfrm>
              <a:off x="5155367" y="3097080"/>
              <a:ext cx="5357550" cy="1325729"/>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chemeClr val="accent2"/>
                  </a:solidFill>
                  <a:effectLst/>
                  <a:uLnTx/>
                  <a:uFillTx/>
                </a:rPr>
                <a:t>Data of patients with acute lymphoid leukemia, acute myeloid leukemia, or myelodysplastic syndrome was studied from 1</a:t>
              </a:r>
              <a:r>
                <a:rPr kumimoji="0" lang="en-US" sz="1600" b="0" i="0" u="none" strike="noStrike" kern="1200" cap="none" spc="0" normalizeH="0" baseline="30000" noProof="0" dirty="0">
                  <a:ln>
                    <a:noFill/>
                  </a:ln>
                  <a:solidFill>
                    <a:schemeClr val="accent2"/>
                  </a:solidFill>
                  <a:effectLst/>
                  <a:uLnTx/>
                  <a:uFillTx/>
                </a:rPr>
                <a:t>st</a:t>
              </a:r>
              <a:r>
                <a:rPr kumimoji="0" lang="en-US" sz="1600" b="0" i="0" u="none" strike="noStrike" kern="1200" cap="none" spc="0" normalizeH="0" baseline="0" noProof="0" dirty="0">
                  <a:ln>
                    <a:noFill/>
                  </a:ln>
                  <a:solidFill>
                    <a:schemeClr val="accent2"/>
                  </a:solidFill>
                  <a:effectLst/>
                  <a:uLnTx/>
                  <a:uFillTx/>
                </a:rPr>
                <a:t> March 2004 to </a:t>
              </a:r>
              <a:br>
                <a:rPr kumimoji="0" lang="en-US" sz="1600" b="0" i="0" u="none" strike="noStrike" kern="1200" cap="none" spc="0" normalizeH="0" baseline="0" noProof="0" dirty="0">
                  <a:ln>
                    <a:noFill/>
                  </a:ln>
                  <a:solidFill>
                    <a:schemeClr val="accent2"/>
                  </a:solidFill>
                  <a:effectLst/>
                  <a:uLnTx/>
                  <a:uFillTx/>
                </a:rPr>
              </a:br>
              <a:r>
                <a:rPr kumimoji="0" lang="en-US" sz="1600" b="0" i="0" u="none" strike="noStrike" kern="1200" cap="none" spc="0" normalizeH="0" baseline="0" noProof="0" dirty="0">
                  <a:ln>
                    <a:noFill/>
                  </a:ln>
                  <a:solidFill>
                    <a:schemeClr val="accent2"/>
                  </a:solidFill>
                  <a:effectLst/>
                  <a:uLnTx/>
                  <a:uFillTx/>
                </a:rPr>
                <a:t>1</a:t>
              </a:r>
              <a:r>
                <a:rPr kumimoji="0" lang="en-US" sz="1600" b="0" i="0" u="none" strike="noStrike" kern="1200" cap="none" spc="0" normalizeH="0" baseline="30000" noProof="0" dirty="0">
                  <a:ln>
                    <a:noFill/>
                  </a:ln>
                  <a:solidFill>
                    <a:schemeClr val="accent2"/>
                  </a:solidFill>
                  <a:effectLst/>
                  <a:uLnTx/>
                  <a:uFillTx/>
                </a:rPr>
                <a:t>st</a:t>
              </a:r>
              <a:r>
                <a:rPr kumimoji="0" lang="en-US" sz="1600" b="0" i="0" u="none" strike="noStrike" kern="1200" cap="none" spc="0" normalizeH="0" baseline="0" noProof="0" dirty="0">
                  <a:ln>
                    <a:noFill/>
                  </a:ln>
                  <a:solidFill>
                    <a:schemeClr val="accent2"/>
                  </a:solidFill>
                  <a:effectLst/>
                  <a:uLnTx/>
                  <a:uFillTx/>
                </a:rPr>
                <a:t> June 2015</a:t>
              </a:r>
            </a:p>
          </p:txBody>
        </p:sp>
        <p:sp>
          <p:nvSpPr>
            <p:cNvPr id="27" name="Google Shape;3703;p60">
              <a:extLst>
                <a:ext uri="{FF2B5EF4-FFF2-40B4-BE49-F238E27FC236}">
                  <a16:creationId xmlns:a16="http://schemas.microsoft.com/office/drawing/2014/main" id="{D8A2CB65-BD64-A5B7-50AF-EED98182ADA6}"/>
                </a:ext>
              </a:extLst>
            </p:cNvPr>
            <p:cNvSpPr txBox="1">
              <a:spLocks/>
            </p:cNvSpPr>
            <p:nvPr/>
          </p:nvSpPr>
          <p:spPr>
            <a:xfrm>
              <a:off x="7078579" y="5206224"/>
              <a:ext cx="2700041" cy="466124"/>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chemeClr val="accent2"/>
                  </a:solidFill>
                  <a:effectLst/>
                  <a:uLnTx/>
                  <a:uFillTx/>
                </a:rPr>
                <a:t>5-year overall survival</a:t>
              </a:r>
            </a:p>
          </p:txBody>
        </p:sp>
        <p:sp>
          <p:nvSpPr>
            <p:cNvPr id="28" name="Google Shape;3704;p60">
              <a:extLst>
                <a:ext uri="{FF2B5EF4-FFF2-40B4-BE49-F238E27FC236}">
                  <a16:creationId xmlns:a16="http://schemas.microsoft.com/office/drawing/2014/main" id="{97ECF48A-CB32-C54A-B1F3-6DCEA51FF910}"/>
                </a:ext>
              </a:extLst>
            </p:cNvPr>
            <p:cNvSpPr/>
            <p:nvPr/>
          </p:nvSpPr>
          <p:spPr>
            <a:xfrm>
              <a:off x="2129357" y="1551241"/>
              <a:ext cx="903539" cy="963123"/>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9" name="Google Shape;3705;p60">
              <a:extLst>
                <a:ext uri="{FF2B5EF4-FFF2-40B4-BE49-F238E27FC236}">
                  <a16:creationId xmlns:a16="http://schemas.microsoft.com/office/drawing/2014/main" id="{6F8089ED-57F8-FB5D-3C46-830E45A43F55}"/>
                </a:ext>
              </a:extLst>
            </p:cNvPr>
            <p:cNvSpPr/>
            <p:nvPr/>
          </p:nvSpPr>
          <p:spPr>
            <a:xfrm>
              <a:off x="4108336" y="3157633"/>
              <a:ext cx="903539" cy="963123"/>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0" name="Google Shape;3706;p60">
              <a:extLst>
                <a:ext uri="{FF2B5EF4-FFF2-40B4-BE49-F238E27FC236}">
                  <a16:creationId xmlns:a16="http://schemas.microsoft.com/office/drawing/2014/main" id="{C259FE1B-D1B6-101B-A9FB-02BD4CC5BF8F}"/>
                </a:ext>
              </a:extLst>
            </p:cNvPr>
            <p:cNvSpPr/>
            <p:nvPr/>
          </p:nvSpPr>
          <p:spPr>
            <a:xfrm>
              <a:off x="6087315" y="4796012"/>
              <a:ext cx="903539" cy="963123"/>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cxnSp>
          <p:nvCxnSpPr>
            <p:cNvPr id="6" name="Google Shape;3707;p60">
              <a:extLst>
                <a:ext uri="{FF2B5EF4-FFF2-40B4-BE49-F238E27FC236}">
                  <a16:creationId xmlns:a16="http://schemas.microsoft.com/office/drawing/2014/main" id="{01DB2040-35CB-E75D-CD4D-34412D224CD5}"/>
                </a:ext>
              </a:extLst>
            </p:cNvPr>
            <p:cNvCxnSpPr>
              <a:cxnSpLocks/>
              <a:stCxn id="28" idx="1"/>
            </p:cNvCxnSpPr>
            <p:nvPr/>
          </p:nvCxnSpPr>
          <p:spPr>
            <a:xfrm rot="10800000">
              <a:off x="1163154" y="2032802"/>
              <a:ext cx="966203" cy="0"/>
            </a:xfrm>
            <a:prstGeom prst="straightConnector1">
              <a:avLst/>
            </a:prstGeom>
            <a:noFill/>
            <a:ln w="9525" cap="flat" cmpd="sng">
              <a:solidFill>
                <a:schemeClr val="tx1">
                  <a:lumMod val="40000"/>
                  <a:lumOff val="60000"/>
                </a:schemeClr>
              </a:solidFill>
              <a:prstDash val="solid"/>
              <a:round/>
              <a:headEnd type="oval" w="med" len="med"/>
              <a:tailEnd type="none" w="med" len="med"/>
            </a:ln>
          </p:spPr>
        </p:cxnSp>
        <p:cxnSp>
          <p:nvCxnSpPr>
            <p:cNvPr id="7" name="Google Shape;3708;p60">
              <a:extLst>
                <a:ext uri="{FF2B5EF4-FFF2-40B4-BE49-F238E27FC236}">
                  <a16:creationId xmlns:a16="http://schemas.microsoft.com/office/drawing/2014/main" id="{66807DDE-789C-4A28-C710-5E9062CCC4E7}"/>
                </a:ext>
              </a:extLst>
            </p:cNvPr>
            <p:cNvCxnSpPr>
              <a:cxnSpLocks/>
              <a:stCxn id="29" idx="1"/>
            </p:cNvCxnSpPr>
            <p:nvPr/>
          </p:nvCxnSpPr>
          <p:spPr>
            <a:xfrm rot="10800000">
              <a:off x="1154686" y="3639194"/>
              <a:ext cx="2953650" cy="0"/>
            </a:xfrm>
            <a:prstGeom prst="straightConnector1">
              <a:avLst/>
            </a:prstGeom>
            <a:noFill/>
            <a:ln w="9525" cap="flat" cmpd="sng">
              <a:solidFill>
                <a:schemeClr val="tx1">
                  <a:lumMod val="40000"/>
                  <a:lumOff val="60000"/>
                </a:schemeClr>
              </a:solidFill>
              <a:prstDash val="solid"/>
              <a:round/>
              <a:headEnd type="oval" w="med" len="med"/>
              <a:tailEnd type="none" w="med" len="med"/>
            </a:ln>
          </p:spPr>
        </p:cxnSp>
        <p:cxnSp>
          <p:nvCxnSpPr>
            <p:cNvPr id="8" name="Google Shape;3709;p60">
              <a:extLst>
                <a:ext uri="{FF2B5EF4-FFF2-40B4-BE49-F238E27FC236}">
                  <a16:creationId xmlns:a16="http://schemas.microsoft.com/office/drawing/2014/main" id="{F350E78A-0095-2FE8-5A47-4E7F7533C490}"/>
                </a:ext>
              </a:extLst>
            </p:cNvPr>
            <p:cNvCxnSpPr>
              <a:stCxn id="30" idx="1"/>
            </p:cNvCxnSpPr>
            <p:nvPr/>
          </p:nvCxnSpPr>
          <p:spPr>
            <a:xfrm rot="10800000">
              <a:off x="1154686" y="5277573"/>
              <a:ext cx="4932629" cy="0"/>
            </a:xfrm>
            <a:prstGeom prst="straightConnector1">
              <a:avLst/>
            </a:prstGeom>
            <a:noFill/>
            <a:ln w="9525" cap="flat" cmpd="sng">
              <a:solidFill>
                <a:schemeClr val="tx1">
                  <a:lumMod val="40000"/>
                  <a:lumOff val="60000"/>
                </a:schemeClr>
              </a:solidFill>
              <a:prstDash val="solid"/>
              <a:round/>
              <a:headEnd type="oval" w="med" len="med"/>
              <a:tailEnd type="none" w="med" len="med"/>
            </a:ln>
          </p:spPr>
        </p:cxnSp>
        <p:grpSp>
          <p:nvGrpSpPr>
            <p:cNvPr id="9" name="Google Shape;631;p36">
              <a:extLst>
                <a:ext uri="{FF2B5EF4-FFF2-40B4-BE49-F238E27FC236}">
                  <a16:creationId xmlns:a16="http://schemas.microsoft.com/office/drawing/2014/main" id="{EA7CCD9B-3DB4-7605-5451-E45C46D81E42}"/>
                </a:ext>
              </a:extLst>
            </p:cNvPr>
            <p:cNvGrpSpPr/>
            <p:nvPr/>
          </p:nvGrpSpPr>
          <p:grpSpPr>
            <a:xfrm>
              <a:off x="2290068" y="1760259"/>
              <a:ext cx="670918" cy="555706"/>
              <a:chOff x="-6713450" y="2397900"/>
              <a:chExt cx="295375" cy="291450"/>
            </a:xfrm>
            <a:solidFill>
              <a:schemeClr val="tx1"/>
            </a:solidFill>
          </p:grpSpPr>
          <p:sp>
            <p:nvSpPr>
              <p:cNvPr id="20" name="Google Shape;632;p36">
                <a:extLst>
                  <a:ext uri="{FF2B5EF4-FFF2-40B4-BE49-F238E27FC236}">
                    <a16:creationId xmlns:a16="http://schemas.microsoft.com/office/drawing/2014/main" id="{9EFA8BF3-1932-9FA6-BA70-32FCA40CC19C}"/>
                  </a:ext>
                </a:extLst>
              </p:cNvPr>
              <p:cNvSpPr/>
              <p:nvPr/>
            </p:nvSpPr>
            <p:spPr>
              <a:xfrm>
                <a:off x="-6628400" y="2465650"/>
                <a:ext cx="69350" cy="17350"/>
              </a:xfrm>
              <a:custGeom>
                <a:avLst/>
                <a:gdLst/>
                <a:ahLst/>
                <a:cxnLst/>
                <a:rect l="l" t="t" r="r" b="b"/>
                <a:pathLst>
                  <a:path w="2774" h="694" extrusionOk="0">
                    <a:moveTo>
                      <a:pt x="379" y="0"/>
                    </a:moveTo>
                    <a:cubicBezTo>
                      <a:pt x="158" y="0"/>
                      <a:pt x="1" y="158"/>
                      <a:pt x="1" y="347"/>
                    </a:cubicBezTo>
                    <a:cubicBezTo>
                      <a:pt x="1" y="536"/>
                      <a:pt x="158" y="693"/>
                      <a:pt x="379" y="693"/>
                    </a:cubicBezTo>
                    <a:lnTo>
                      <a:pt x="2427" y="693"/>
                    </a:lnTo>
                    <a:cubicBezTo>
                      <a:pt x="2616" y="693"/>
                      <a:pt x="2773" y="536"/>
                      <a:pt x="2773" y="347"/>
                    </a:cubicBezTo>
                    <a:cubicBezTo>
                      <a:pt x="2773" y="158"/>
                      <a:pt x="2616" y="0"/>
                      <a:pt x="242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62D488">
                      <a:lumMod val="75000"/>
                    </a:srgbClr>
                  </a:solidFill>
                  <a:effectLst/>
                  <a:uLnTx/>
                  <a:uFillTx/>
                  <a:latin typeface="Verdana" panose="020B0604030504040204" pitchFamily="34" charset="0"/>
                  <a:ea typeface="Verdana" panose="020B0604030504040204" pitchFamily="34" charset="0"/>
                </a:endParaRPr>
              </a:p>
            </p:txBody>
          </p:sp>
          <p:sp>
            <p:nvSpPr>
              <p:cNvPr id="21" name="Google Shape;633;p36">
                <a:extLst>
                  <a:ext uri="{FF2B5EF4-FFF2-40B4-BE49-F238E27FC236}">
                    <a16:creationId xmlns:a16="http://schemas.microsoft.com/office/drawing/2014/main" id="{F1B595F2-643A-0067-65C8-705F52ACD0E7}"/>
                  </a:ext>
                </a:extLst>
              </p:cNvPr>
              <p:cNvSpPr/>
              <p:nvPr/>
            </p:nvSpPr>
            <p:spPr>
              <a:xfrm>
                <a:off x="-6713450" y="2397900"/>
                <a:ext cx="295375" cy="291450"/>
              </a:xfrm>
              <a:custGeom>
                <a:avLst/>
                <a:gdLst/>
                <a:ahLst/>
                <a:cxnLst/>
                <a:rect l="l" t="t" r="r" b="b"/>
                <a:pathLst>
                  <a:path w="11815" h="11658" extrusionOk="0">
                    <a:moveTo>
                      <a:pt x="2048" y="1167"/>
                    </a:moveTo>
                    <a:lnTo>
                      <a:pt x="2048" y="2017"/>
                    </a:lnTo>
                    <a:lnTo>
                      <a:pt x="1166" y="2017"/>
                    </a:lnTo>
                    <a:lnTo>
                      <a:pt x="2048" y="1167"/>
                    </a:lnTo>
                    <a:close/>
                    <a:moveTo>
                      <a:pt x="10330" y="2773"/>
                    </a:moveTo>
                    <a:cubicBezTo>
                      <a:pt x="10507" y="2773"/>
                      <a:pt x="10680" y="2836"/>
                      <a:pt x="10806" y="2962"/>
                    </a:cubicBezTo>
                    <a:cubicBezTo>
                      <a:pt x="11058" y="3246"/>
                      <a:pt x="11058" y="3687"/>
                      <a:pt x="10775" y="3908"/>
                    </a:cubicBezTo>
                    <a:lnTo>
                      <a:pt x="10176" y="4506"/>
                    </a:lnTo>
                    <a:lnTo>
                      <a:pt x="9231" y="3561"/>
                    </a:lnTo>
                    <a:lnTo>
                      <a:pt x="9830" y="2962"/>
                    </a:lnTo>
                    <a:cubicBezTo>
                      <a:pt x="9972" y="2836"/>
                      <a:pt x="10153" y="2773"/>
                      <a:pt x="10330" y="2773"/>
                    </a:cubicBezTo>
                    <a:close/>
                    <a:moveTo>
                      <a:pt x="8727" y="4034"/>
                    </a:moveTo>
                    <a:lnTo>
                      <a:pt x="9672" y="4979"/>
                    </a:lnTo>
                    <a:cubicBezTo>
                      <a:pt x="8538" y="6207"/>
                      <a:pt x="7026" y="7688"/>
                      <a:pt x="5892" y="8854"/>
                    </a:cubicBezTo>
                    <a:lnTo>
                      <a:pt x="4915" y="7846"/>
                    </a:lnTo>
                    <a:lnTo>
                      <a:pt x="8727" y="4034"/>
                    </a:lnTo>
                    <a:close/>
                    <a:moveTo>
                      <a:pt x="4600" y="8539"/>
                    </a:moveTo>
                    <a:lnTo>
                      <a:pt x="5230" y="9169"/>
                    </a:lnTo>
                    <a:lnTo>
                      <a:pt x="4285" y="9421"/>
                    </a:lnTo>
                    <a:cubicBezTo>
                      <a:pt x="4348" y="9232"/>
                      <a:pt x="4505" y="8728"/>
                      <a:pt x="4600" y="8539"/>
                    </a:cubicBezTo>
                    <a:close/>
                    <a:moveTo>
                      <a:pt x="7908" y="694"/>
                    </a:moveTo>
                    <a:cubicBezTo>
                      <a:pt x="8097" y="694"/>
                      <a:pt x="8255" y="852"/>
                      <a:pt x="8255" y="1041"/>
                    </a:cubicBezTo>
                    <a:lnTo>
                      <a:pt x="8255" y="3592"/>
                    </a:lnTo>
                    <a:lnTo>
                      <a:pt x="7467" y="4380"/>
                    </a:lnTo>
                    <a:cubicBezTo>
                      <a:pt x="7435" y="4286"/>
                      <a:pt x="7309" y="4160"/>
                      <a:pt x="7152" y="4160"/>
                    </a:cubicBezTo>
                    <a:lnTo>
                      <a:pt x="1733" y="4160"/>
                    </a:lnTo>
                    <a:cubicBezTo>
                      <a:pt x="1512" y="4160"/>
                      <a:pt x="1386" y="4317"/>
                      <a:pt x="1386" y="4506"/>
                    </a:cubicBezTo>
                    <a:cubicBezTo>
                      <a:pt x="1386" y="4695"/>
                      <a:pt x="1512" y="4853"/>
                      <a:pt x="1733" y="4853"/>
                    </a:cubicBezTo>
                    <a:lnTo>
                      <a:pt x="6994" y="4853"/>
                    </a:lnTo>
                    <a:lnTo>
                      <a:pt x="6333" y="5546"/>
                    </a:lnTo>
                    <a:lnTo>
                      <a:pt x="1733" y="5546"/>
                    </a:lnTo>
                    <a:cubicBezTo>
                      <a:pt x="1512" y="5546"/>
                      <a:pt x="1355" y="5703"/>
                      <a:pt x="1355" y="5892"/>
                    </a:cubicBezTo>
                    <a:cubicBezTo>
                      <a:pt x="1355" y="6081"/>
                      <a:pt x="1512" y="6239"/>
                      <a:pt x="1733" y="6239"/>
                    </a:cubicBezTo>
                    <a:lnTo>
                      <a:pt x="5608" y="6239"/>
                    </a:lnTo>
                    <a:lnTo>
                      <a:pt x="4947" y="6901"/>
                    </a:lnTo>
                    <a:lnTo>
                      <a:pt x="1733" y="6901"/>
                    </a:lnTo>
                    <a:cubicBezTo>
                      <a:pt x="1512" y="6901"/>
                      <a:pt x="1355" y="7058"/>
                      <a:pt x="1355" y="7279"/>
                    </a:cubicBezTo>
                    <a:cubicBezTo>
                      <a:pt x="1355" y="7468"/>
                      <a:pt x="1512" y="7625"/>
                      <a:pt x="1733" y="7625"/>
                    </a:cubicBezTo>
                    <a:lnTo>
                      <a:pt x="4285" y="7625"/>
                    </a:lnTo>
                    <a:cubicBezTo>
                      <a:pt x="4190" y="7688"/>
                      <a:pt x="4159" y="7751"/>
                      <a:pt x="4127" y="7814"/>
                    </a:cubicBezTo>
                    <a:lnTo>
                      <a:pt x="3970" y="8287"/>
                    </a:lnTo>
                    <a:lnTo>
                      <a:pt x="1733" y="8287"/>
                    </a:lnTo>
                    <a:cubicBezTo>
                      <a:pt x="1512" y="8287"/>
                      <a:pt x="1355" y="8444"/>
                      <a:pt x="1355" y="8633"/>
                    </a:cubicBezTo>
                    <a:cubicBezTo>
                      <a:pt x="1355" y="8854"/>
                      <a:pt x="1512" y="9011"/>
                      <a:pt x="1733" y="9011"/>
                    </a:cubicBezTo>
                    <a:lnTo>
                      <a:pt x="3718" y="9011"/>
                    </a:lnTo>
                    <a:lnTo>
                      <a:pt x="3466" y="9893"/>
                    </a:lnTo>
                    <a:cubicBezTo>
                      <a:pt x="3385" y="10136"/>
                      <a:pt x="3557" y="10355"/>
                      <a:pt x="3766" y="10355"/>
                    </a:cubicBezTo>
                    <a:cubicBezTo>
                      <a:pt x="3802" y="10355"/>
                      <a:pt x="3839" y="10348"/>
                      <a:pt x="3875" y="10335"/>
                    </a:cubicBezTo>
                    <a:lnTo>
                      <a:pt x="6018" y="9704"/>
                    </a:lnTo>
                    <a:cubicBezTo>
                      <a:pt x="6049" y="9704"/>
                      <a:pt x="6144" y="9673"/>
                      <a:pt x="6175" y="9641"/>
                    </a:cubicBezTo>
                    <a:lnTo>
                      <a:pt x="8286" y="7499"/>
                    </a:lnTo>
                    <a:lnTo>
                      <a:pt x="8286" y="10681"/>
                    </a:lnTo>
                    <a:cubicBezTo>
                      <a:pt x="8255" y="10839"/>
                      <a:pt x="8097" y="10996"/>
                      <a:pt x="7908" y="10996"/>
                    </a:cubicBezTo>
                    <a:lnTo>
                      <a:pt x="1040" y="10996"/>
                    </a:lnTo>
                    <a:cubicBezTo>
                      <a:pt x="851" y="10996"/>
                      <a:pt x="693" y="10839"/>
                      <a:pt x="693" y="10650"/>
                    </a:cubicBezTo>
                    <a:lnTo>
                      <a:pt x="693" y="2742"/>
                    </a:lnTo>
                    <a:lnTo>
                      <a:pt x="2395" y="2742"/>
                    </a:lnTo>
                    <a:cubicBezTo>
                      <a:pt x="2584" y="2742"/>
                      <a:pt x="2741" y="2584"/>
                      <a:pt x="2741" y="2395"/>
                    </a:cubicBezTo>
                    <a:lnTo>
                      <a:pt x="2741" y="694"/>
                    </a:lnTo>
                    <a:close/>
                    <a:moveTo>
                      <a:pt x="2363" y="1"/>
                    </a:moveTo>
                    <a:cubicBezTo>
                      <a:pt x="2237" y="1"/>
                      <a:pt x="2143" y="64"/>
                      <a:pt x="2111" y="127"/>
                    </a:cubicBezTo>
                    <a:lnTo>
                      <a:pt x="158" y="2112"/>
                    </a:lnTo>
                    <a:cubicBezTo>
                      <a:pt x="63" y="2175"/>
                      <a:pt x="0" y="2269"/>
                      <a:pt x="0" y="2364"/>
                    </a:cubicBezTo>
                    <a:lnTo>
                      <a:pt x="0" y="10650"/>
                    </a:lnTo>
                    <a:cubicBezTo>
                      <a:pt x="0" y="11217"/>
                      <a:pt x="473" y="11658"/>
                      <a:pt x="1008" y="11658"/>
                    </a:cubicBezTo>
                    <a:lnTo>
                      <a:pt x="7908" y="11658"/>
                    </a:lnTo>
                    <a:cubicBezTo>
                      <a:pt x="8444" y="11658"/>
                      <a:pt x="8916" y="11217"/>
                      <a:pt x="8916" y="10650"/>
                    </a:cubicBezTo>
                    <a:lnTo>
                      <a:pt x="8916" y="6774"/>
                    </a:lnTo>
                    <a:lnTo>
                      <a:pt x="11279" y="4412"/>
                    </a:lnTo>
                    <a:cubicBezTo>
                      <a:pt x="11815" y="3876"/>
                      <a:pt x="11815" y="3025"/>
                      <a:pt x="11279" y="2490"/>
                    </a:cubicBezTo>
                    <a:cubicBezTo>
                      <a:pt x="11011" y="2222"/>
                      <a:pt x="10657" y="2088"/>
                      <a:pt x="10306" y="2088"/>
                    </a:cubicBezTo>
                    <a:cubicBezTo>
                      <a:pt x="9956" y="2088"/>
                      <a:pt x="9609" y="2222"/>
                      <a:pt x="9357" y="2490"/>
                    </a:cubicBezTo>
                    <a:lnTo>
                      <a:pt x="8916" y="2931"/>
                    </a:lnTo>
                    <a:lnTo>
                      <a:pt x="8916" y="1041"/>
                    </a:lnTo>
                    <a:cubicBezTo>
                      <a:pt x="8916" y="474"/>
                      <a:pt x="8444" y="1"/>
                      <a:pt x="7908"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62D488">
                      <a:lumMod val="75000"/>
                    </a:srgbClr>
                  </a:solidFill>
                  <a:effectLst/>
                  <a:uLnTx/>
                  <a:uFillTx/>
                  <a:latin typeface="Verdana" panose="020B0604030504040204" pitchFamily="34" charset="0"/>
                  <a:ea typeface="Verdana" panose="020B0604030504040204" pitchFamily="34" charset="0"/>
                </a:endParaRPr>
              </a:p>
            </p:txBody>
          </p:sp>
        </p:grpSp>
        <p:grpSp>
          <p:nvGrpSpPr>
            <p:cNvPr id="10" name="Google Shape;679;p36">
              <a:extLst>
                <a:ext uri="{FF2B5EF4-FFF2-40B4-BE49-F238E27FC236}">
                  <a16:creationId xmlns:a16="http://schemas.microsoft.com/office/drawing/2014/main" id="{842446C4-CEB7-D2F1-E9B4-BA6705B713CA}"/>
                </a:ext>
              </a:extLst>
            </p:cNvPr>
            <p:cNvGrpSpPr/>
            <p:nvPr/>
          </p:nvGrpSpPr>
          <p:grpSpPr>
            <a:xfrm>
              <a:off x="6235814" y="4931573"/>
              <a:ext cx="685287" cy="599078"/>
              <a:chOff x="-4211975" y="2783850"/>
              <a:chExt cx="291450" cy="274100"/>
            </a:xfrm>
            <a:solidFill>
              <a:schemeClr val="tx1"/>
            </a:solidFill>
          </p:grpSpPr>
          <p:sp>
            <p:nvSpPr>
              <p:cNvPr id="17" name="Google Shape;680;p36">
                <a:extLst>
                  <a:ext uri="{FF2B5EF4-FFF2-40B4-BE49-F238E27FC236}">
                    <a16:creationId xmlns:a16="http://schemas.microsoft.com/office/drawing/2014/main" id="{19E89A45-5A59-4C39-3DEE-D0707EC034B1}"/>
                  </a:ext>
                </a:extLst>
              </p:cNvPr>
              <p:cNvSpPr/>
              <p:nvPr/>
            </p:nvSpPr>
            <p:spPr>
              <a:xfrm>
                <a:off x="-4211975" y="2937125"/>
                <a:ext cx="291450" cy="120825"/>
              </a:xfrm>
              <a:custGeom>
                <a:avLst/>
                <a:gdLst/>
                <a:ahLst/>
                <a:cxnLst/>
                <a:rect l="l" t="t" r="r" b="b"/>
                <a:pathLst>
                  <a:path w="11658" h="4833" extrusionOk="0">
                    <a:moveTo>
                      <a:pt x="978" y="706"/>
                    </a:moveTo>
                    <a:cubicBezTo>
                      <a:pt x="1167" y="706"/>
                      <a:pt x="1324" y="863"/>
                      <a:pt x="1324" y="1052"/>
                    </a:cubicBezTo>
                    <a:lnTo>
                      <a:pt x="1324" y="3762"/>
                    </a:lnTo>
                    <a:cubicBezTo>
                      <a:pt x="1324" y="3982"/>
                      <a:pt x="1167" y="4140"/>
                      <a:pt x="978" y="4140"/>
                    </a:cubicBezTo>
                    <a:lnTo>
                      <a:pt x="631" y="4140"/>
                    </a:lnTo>
                    <a:lnTo>
                      <a:pt x="631" y="706"/>
                    </a:lnTo>
                    <a:close/>
                    <a:moveTo>
                      <a:pt x="3866" y="717"/>
                    </a:moveTo>
                    <a:cubicBezTo>
                      <a:pt x="4374" y="717"/>
                      <a:pt x="4886" y="859"/>
                      <a:pt x="5325" y="1147"/>
                    </a:cubicBezTo>
                    <a:cubicBezTo>
                      <a:pt x="5672" y="1367"/>
                      <a:pt x="5703" y="1399"/>
                      <a:pt x="5829" y="1399"/>
                    </a:cubicBezTo>
                    <a:lnTo>
                      <a:pt x="7247" y="1399"/>
                    </a:lnTo>
                    <a:cubicBezTo>
                      <a:pt x="7436" y="1399"/>
                      <a:pt x="7594" y="1556"/>
                      <a:pt x="7594" y="1777"/>
                    </a:cubicBezTo>
                    <a:cubicBezTo>
                      <a:pt x="7594" y="1966"/>
                      <a:pt x="7436" y="2124"/>
                      <a:pt x="7247" y="2124"/>
                    </a:cubicBezTo>
                    <a:lnTo>
                      <a:pt x="4758" y="2124"/>
                    </a:lnTo>
                    <a:cubicBezTo>
                      <a:pt x="4380" y="2124"/>
                      <a:pt x="4034" y="2344"/>
                      <a:pt x="3845" y="2659"/>
                    </a:cubicBezTo>
                    <a:cubicBezTo>
                      <a:pt x="3782" y="2817"/>
                      <a:pt x="3845" y="3069"/>
                      <a:pt x="4002" y="3132"/>
                    </a:cubicBezTo>
                    <a:cubicBezTo>
                      <a:pt x="4045" y="3158"/>
                      <a:pt x="4096" y="3169"/>
                      <a:pt x="4148" y="3169"/>
                    </a:cubicBezTo>
                    <a:cubicBezTo>
                      <a:pt x="4284" y="3169"/>
                      <a:pt x="4429" y="3088"/>
                      <a:pt x="4475" y="2974"/>
                    </a:cubicBezTo>
                    <a:cubicBezTo>
                      <a:pt x="4538" y="2848"/>
                      <a:pt x="4632" y="2785"/>
                      <a:pt x="4790" y="2785"/>
                    </a:cubicBezTo>
                    <a:lnTo>
                      <a:pt x="7562" y="2785"/>
                    </a:lnTo>
                    <a:cubicBezTo>
                      <a:pt x="7783" y="2785"/>
                      <a:pt x="8003" y="2722"/>
                      <a:pt x="8192" y="2596"/>
                    </a:cubicBezTo>
                    <a:lnTo>
                      <a:pt x="10555" y="769"/>
                    </a:lnTo>
                    <a:cubicBezTo>
                      <a:pt x="10603" y="747"/>
                      <a:pt x="10649" y="737"/>
                      <a:pt x="10693" y="737"/>
                    </a:cubicBezTo>
                    <a:cubicBezTo>
                      <a:pt x="10969" y="737"/>
                      <a:pt x="11146" y="1123"/>
                      <a:pt x="10902" y="1367"/>
                    </a:cubicBezTo>
                    <a:cubicBezTo>
                      <a:pt x="10844" y="1406"/>
                      <a:pt x="10817" y="1419"/>
                      <a:pt x="10805" y="1419"/>
                    </a:cubicBezTo>
                    <a:cubicBezTo>
                      <a:pt x="10780" y="1419"/>
                      <a:pt x="10836" y="1354"/>
                      <a:pt x="10826" y="1354"/>
                    </a:cubicBezTo>
                    <a:cubicBezTo>
                      <a:pt x="10804" y="1354"/>
                      <a:pt x="10447" y="1686"/>
                      <a:pt x="8066" y="3856"/>
                    </a:cubicBezTo>
                    <a:cubicBezTo>
                      <a:pt x="7877" y="4014"/>
                      <a:pt x="7625" y="4140"/>
                      <a:pt x="7373" y="4140"/>
                    </a:cubicBezTo>
                    <a:lnTo>
                      <a:pt x="3435" y="4140"/>
                    </a:lnTo>
                    <a:cubicBezTo>
                      <a:pt x="2962" y="4140"/>
                      <a:pt x="2490" y="4014"/>
                      <a:pt x="2049" y="3825"/>
                    </a:cubicBezTo>
                    <a:lnTo>
                      <a:pt x="2049" y="1399"/>
                    </a:lnTo>
                    <a:lnTo>
                      <a:pt x="2332" y="1210"/>
                    </a:lnTo>
                    <a:cubicBezTo>
                      <a:pt x="2774" y="883"/>
                      <a:pt x="3318" y="717"/>
                      <a:pt x="3866" y="717"/>
                    </a:cubicBezTo>
                    <a:close/>
                    <a:moveTo>
                      <a:pt x="3817" y="0"/>
                    </a:moveTo>
                    <a:cubicBezTo>
                      <a:pt x="3151" y="0"/>
                      <a:pt x="2491" y="205"/>
                      <a:pt x="1923" y="611"/>
                    </a:cubicBezTo>
                    <a:cubicBezTo>
                      <a:pt x="1765" y="265"/>
                      <a:pt x="1419" y="13"/>
                      <a:pt x="1009" y="13"/>
                    </a:cubicBezTo>
                    <a:lnTo>
                      <a:pt x="348" y="13"/>
                    </a:lnTo>
                    <a:cubicBezTo>
                      <a:pt x="159" y="13"/>
                      <a:pt x="1" y="170"/>
                      <a:pt x="1" y="391"/>
                    </a:cubicBezTo>
                    <a:lnTo>
                      <a:pt x="1" y="4486"/>
                    </a:lnTo>
                    <a:cubicBezTo>
                      <a:pt x="1" y="4675"/>
                      <a:pt x="159" y="4833"/>
                      <a:pt x="348" y="4833"/>
                    </a:cubicBezTo>
                    <a:lnTo>
                      <a:pt x="1009" y="4833"/>
                    </a:lnTo>
                    <a:cubicBezTo>
                      <a:pt x="1324" y="4833"/>
                      <a:pt x="1608" y="4675"/>
                      <a:pt x="1797" y="4486"/>
                    </a:cubicBezTo>
                    <a:cubicBezTo>
                      <a:pt x="2332" y="4707"/>
                      <a:pt x="2868" y="4833"/>
                      <a:pt x="3435" y="4833"/>
                    </a:cubicBezTo>
                    <a:lnTo>
                      <a:pt x="7373" y="4833"/>
                    </a:lnTo>
                    <a:cubicBezTo>
                      <a:pt x="7783" y="4833"/>
                      <a:pt x="8192" y="4675"/>
                      <a:pt x="8507" y="4392"/>
                    </a:cubicBezTo>
                    <a:cubicBezTo>
                      <a:pt x="8539" y="4392"/>
                      <a:pt x="11217" y="1903"/>
                      <a:pt x="11248" y="1872"/>
                    </a:cubicBezTo>
                    <a:cubicBezTo>
                      <a:pt x="11406" y="1809"/>
                      <a:pt x="11658" y="1493"/>
                      <a:pt x="11658" y="1084"/>
                    </a:cubicBezTo>
                    <a:cubicBezTo>
                      <a:pt x="11658" y="454"/>
                      <a:pt x="11185" y="44"/>
                      <a:pt x="10618" y="44"/>
                    </a:cubicBezTo>
                    <a:cubicBezTo>
                      <a:pt x="10303" y="44"/>
                      <a:pt x="10051" y="202"/>
                      <a:pt x="9925" y="296"/>
                    </a:cubicBezTo>
                    <a:lnTo>
                      <a:pt x="8192" y="1619"/>
                    </a:lnTo>
                    <a:cubicBezTo>
                      <a:pt x="8098" y="1084"/>
                      <a:pt x="7688" y="706"/>
                      <a:pt x="7153" y="706"/>
                    </a:cubicBezTo>
                    <a:lnTo>
                      <a:pt x="5861" y="706"/>
                    </a:lnTo>
                    <a:lnTo>
                      <a:pt x="5640" y="548"/>
                    </a:lnTo>
                    <a:cubicBezTo>
                      <a:pt x="5075" y="182"/>
                      <a:pt x="4444" y="0"/>
                      <a:pt x="381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681;p36">
                <a:extLst>
                  <a:ext uri="{FF2B5EF4-FFF2-40B4-BE49-F238E27FC236}">
                    <a16:creationId xmlns:a16="http://schemas.microsoft.com/office/drawing/2014/main" id="{AC84FF67-532F-AD91-97F5-99ADCA33DA61}"/>
                  </a:ext>
                </a:extLst>
              </p:cNvPr>
              <p:cNvSpPr/>
              <p:nvPr/>
            </p:nvSpPr>
            <p:spPr>
              <a:xfrm>
                <a:off x="-4109575" y="2783850"/>
                <a:ext cx="153625" cy="154400"/>
              </a:xfrm>
              <a:custGeom>
                <a:avLst/>
                <a:gdLst/>
                <a:ahLst/>
                <a:cxnLst/>
                <a:rect l="l" t="t" r="r" b="b"/>
                <a:pathLst>
                  <a:path w="6145" h="6176" extrusionOk="0">
                    <a:moveTo>
                      <a:pt x="3057" y="693"/>
                    </a:moveTo>
                    <a:cubicBezTo>
                      <a:pt x="4411" y="693"/>
                      <a:pt x="5482" y="1765"/>
                      <a:pt x="5482" y="3088"/>
                    </a:cubicBezTo>
                    <a:cubicBezTo>
                      <a:pt x="5482" y="4442"/>
                      <a:pt x="4411" y="5482"/>
                      <a:pt x="3057" y="5482"/>
                    </a:cubicBezTo>
                    <a:cubicBezTo>
                      <a:pt x="1733" y="5482"/>
                      <a:pt x="662" y="4442"/>
                      <a:pt x="662" y="3088"/>
                    </a:cubicBezTo>
                    <a:cubicBezTo>
                      <a:pt x="662" y="1765"/>
                      <a:pt x="1733" y="693"/>
                      <a:pt x="3057" y="693"/>
                    </a:cubicBezTo>
                    <a:close/>
                    <a:moveTo>
                      <a:pt x="3057" y="0"/>
                    </a:moveTo>
                    <a:cubicBezTo>
                      <a:pt x="1387" y="0"/>
                      <a:pt x="1" y="1387"/>
                      <a:pt x="1" y="3088"/>
                    </a:cubicBezTo>
                    <a:cubicBezTo>
                      <a:pt x="1" y="4789"/>
                      <a:pt x="1387" y="6175"/>
                      <a:pt x="3057" y="6175"/>
                    </a:cubicBezTo>
                    <a:cubicBezTo>
                      <a:pt x="4758" y="6175"/>
                      <a:pt x="6144" y="4789"/>
                      <a:pt x="6144" y="3088"/>
                    </a:cubicBezTo>
                    <a:cubicBezTo>
                      <a:pt x="6144" y="1387"/>
                      <a:pt x="4758" y="0"/>
                      <a:pt x="305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682;p36">
                <a:extLst>
                  <a:ext uri="{FF2B5EF4-FFF2-40B4-BE49-F238E27FC236}">
                    <a16:creationId xmlns:a16="http://schemas.microsoft.com/office/drawing/2014/main" id="{C35EFF5E-4767-883A-084A-34A6AF5E9ED6}"/>
                  </a:ext>
                </a:extLst>
              </p:cNvPr>
              <p:cNvSpPr/>
              <p:nvPr/>
            </p:nvSpPr>
            <p:spPr>
              <a:xfrm>
                <a:off x="-4074925" y="2818500"/>
                <a:ext cx="84300" cy="85100"/>
              </a:xfrm>
              <a:custGeom>
                <a:avLst/>
                <a:gdLst/>
                <a:ahLst/>
                <a:cxnLst/>
                <a:rect l="l" t="t" r="r" b="b"/>
                <a:pathLst>
                  <a:path w="3372" h="3404" extrusionOk="0">
                    <a:moveTo>
                      <a:pt x="1671" y="631"/>
                    </a:moveTo>
                    <a:cubicBezTo>
                      <a:pt x="2238" y="631"/>
                      <a:pt x="2710" y="1103"/>
                      <a:pt x="2710" y="1670"/>
                    </a:cubicBezTo>
                    <a:cubicBezTo>
                      <a:pt x="2710" y="2206"/>
                      <a:pt x="2238" y="2678"/>
                      <a:pt x="1671" y="2678"/>
                    </a:cubicBezTo>
                    <a:cubicBezTo>
                      <a:pt x="1135" y="2678"/>
                      <a:pt x="662" y="2206"/>
                      <a:pt x="662" y="1670"/>
                    </a:cubicBezTo>
                    <a:cubicBezTo>
                      <a:pt x="662" y="1103"/>
                      <a:pt x="1135" y="631"/>
                      <a:pt x="1671" y="631"/>
                    </a:cubicBezTo>
                    <a:close/>
                    <a:moveTo>
                      <a:pt x="1671" y="1"/>
                    </a:moveTo>
                    <a:cubicBezTo>
                      <a:pt x="725" y="1"/>
                      <a:pt x="1" y="757"/>
                      <a:pt x="1" y="1702"/>
                    </a:cubicBezTo>
                    <a:cubicBezTo>
                      <a:pt x="1" y="2647"/>
                      <a:pt x="725" y="3403"/>
                      <a:pt x="1671" y="3403"/>
                    </a:cubicBezTo>
                    <a:cubicBezTo>
                      <a:pt x="2616" y="3403"/>
                      <a:pt x="3372" y="2647"/>
                      <a:pt x="3372" y="1702"/>
                    </a:cubicBezTo>
                    <a:cubicBezTo>
                      <a:pt x="3372" y="757"/>
                      <a:pt x="2616" y="1"/>
                      <a:pt x="1671"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11" name="Google Shape;646;p36">
              <a:extLst>
                <a:ext uri="{FF2B5EF4-FFF2-40B4-BE49-F238E27FC236}">
                  <a16:creationId xmlns:a16="http://schemas.microsoft.com/office/drawing/2014/main" id="{B54AB17A-1FD9-3C00-81DA-D52F189E4CA1}"/>
                </a:ext>
              </a:extLst>
            </p:cNvPr>
            <p:cNvGrpSpPr/>
            <p:nvPr/>
          </p:nvGrpSpPr>
          <p:grpSpPr>
            <a:xfrm>
              <a:off x="4190230" y="3258225"/>
              <a:ext cx="530308" cy="476901"/>
              <a:chOff x="-937025" y="2064750"/>
              <a:chExt cx="292225" cy="291450"/>
            </a:xfrm>
            <a:solidFill>
              <a:schemeClr val="tx1"/>
            </a:solidFill>
          </p:grpSpPr>
          <p:sp>
            <p:nvSpPr>
              <p:cNvPr id="14" name="Google Shape;647;p36">
                <a:extLst>
                  <a:ext uri="{FF2B5EF4-FFF2-40B4-BE49-F238E27FC236}">
                    <a16:creationId xmlns:a16="http://schemas.microsoft.com/office/drawing/2014/main" id="{7022F4B4-D057-1CB0-0FD0-847BF1A0403D}"/>
                  </a:ext>
                </a:extLst>
              </p:cNvPr>
              <p:cNvSpPr/>
              <p:nvPr/>
            </p:nvSpPr>
            <p:spPr>
              <a:xfrm>
                <a:off x="-834625" y="2134850"/>
                <a:ext cx="86650" cy="85075"/>
              </a:xfrm>
              <a:custGeom>
                <a:avLst/>
                <a:gdLst/>
                <a:ahLst/>
                <a:cxnLst/>
                <a:rect l="l" t="t" r="r" b="b"/>
                <a:pathLst>
                  <a:path w="3466" h="3403" extrusionOk="0">
                    <a:moveTo>
                      <a:pt x="1702" y="599"/>
                    </a:moveTo>
                    <a:cubicBezTo>
                      <a:pt x="1922" y="599"/>
                      <a:pt x="2080" y="788"/>
                      <a:pt x="2080" y="977"/>
                    </a:cubicBezTo>
                    <a:cubicBezTo>
                      <a:pt x="2080" y="1166"/>
                      <a:pt x="1922" y="1324"/>
                      <a:pt x="1702" y="1324"/>
                    </a:cubicBezTo>
                    <a:cubicBezTo>
                      <a:pt x="1512" y="1324"/>
                      <a:pt x="1355" y="1166"/>
                      <a:pt x="1355" y="977"/>
                    </a:cubicBezTo>
                    <a:cubicBezTo>
                      <a:pt x="1355" y="788"/>
                      <a:pt x="1512" y="599"/>
                      <a:pt x="1702" y="599"/>
                    </a:cubicBezTo>
                    <a:close/>
                    <a:moveTo>
                      <a:pt x="1765" y="2048"/>
                    </a:moveTo>
                    <a:cubicBezTo>
                      <a:pt x="2174" y="2048"/>
                      <a:pt x="2584" y="2300"/>
                      <a:pt x="2741" y="2710"/>
                    </a:cubicBezTo>
                    <a:lnTo>
                      <a:pt x="756" y="2710"/>
                    </a:lnTo>
                    <a:cubicBezTo>
                      <a:pt x="914" y="2300"/>
                      <a:pt x="1292" y="2048"/>
                      <a:pt x="1765" y="2048"/>
                    </a:cubicBezTo>
                    <a:close/>
                    <a:moveTo>
                      <a:pt x="1702" y="0"/>
                    </a:moveTo>
                    <a:cubicBezTo>
                      <a:pt x="1166" y="0"/>
                      <a:pt x="693" y="441"/>
                      <a:pt x="693" y="1009"/>
                    </a:cubicBezTo>
                    <a:cubicBezTo>
                      <a:pt x="693" y="1198"/>
                      <a:pt x="788" y="1387"/>
                      <a:pt x="851" y="1576"/>
                    </a:cubicBezTo>
                    <a:cubicBezTo>
                      <a:pt x="347" y="1891"/>
                      <a:pt x="0" y="2426"/>
                      <a:pt x="0" y="3056"/>
                    </a:cubicBezTo>
                    <a:cubicBezTo>
                      <a:pt x="0" y="3245"/>
                      <a:pt x="158" y="3403"/>
                      <a:pt x="347" y="3403"/>
                    </a:cubicBezTo>
                    <a:lnTo>
                      <a:pt x="3088" y="3403"/>
                    </a:lnTo>
                    <a:cubicBezTo>
                      <a:pt x="3308" y="3403"/>
                      <a:pt x="3466" y="3245"/>
                      <a:pt x="3466" y="3056"/>
                    </a:cubicBezTo>
                    <a:cubicBezTo>
                      <a:pt x="3434" y="2426"/>
                      <a:pt x="3088" y="1828"/>
                      <a:pt x="2584" y="1576"/>
                    </a:cubicBezTo>
                    <a:cubicBezTo>
                      <a:pt x="2710" y="1387"/>
                      <a:pt x="2741" y="1198"/>
                      <a:pt x="2741" y="1009"/>
                    </a:cubicBezTo>
                    <a:cubicBezTo>
                      <a:pt x="2741" y="441"/>
                      <a:pt x="2269" y="0"/>
                      <a:pt x="1702"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5" name="Google Shape;648;p36">
                <a:extLst>
                  <a:ext uri="{FF2B5EF4-FFF2-40B4-BE49-F238E27FC236}">
                    <a16:creationId xmlns:a16="http://schemas.microsoft.com/office/drawing/2014/main" id="{EBACFF78-DD1E-0257-D73C-78B71765EA16}"/>
                  </a:ext>
                </a:extLst>
              </p:cNvPr>
              <p:cNvSpPr/>
              <p:nvPr/>
            </p:nvSpPr>
            <p:spPr>
              <a:xfrm>
                <a:off x="-936225" y="2304975"/>
                <a:ext cx="289850" cy="51225"/>
              </a:xfrm>
              <a:custGeom>
                <a:avLst/>
                <a:gdLst/>
                <a:ahLst/>
                <a:cxnLst/>
                <a:rect l="l" t="t" r="r" b="b"/>
                <a:pathLst>
                  <a:path w="11594" h="2049" extrusionOk="0">
                    <a:moveTo>
                      <a:pt x="3056" y="662"/>
                    </a:moveTo>
                    <a:cubicBezTo>
                      <a:pt x="3277" y="662"/>
                      <a:pt x="3434" y="820"/>
                      <a:pt x="3434" y="1009"/>
                    </a:cubicBezTo>
                    <a:cubicBezTo>
                      <a:pt x="3434" y="1229"/>
                      <a:pt x="3277" y="1387"/>
                      <a:pt x="3056" y="1387"/>
                    </a:cubicBezTo>
                    <a:lnTo>
                      <a:pt x="1008" y="1387"/>
                    </a:lnTo>
                    <a:cubicBezTo>
                      <a:pt x="819" y="1387"/>
                      <a:pt x="662" y="1229"/>
                      <a:pt x="662" y="1009"/>
                    </a:cubicBezTo>
                    <a:cubicBezTo>
                      <a:pt x="662" y="820"/>
                      <a:pt x="819" y="662"/>
                      <a:pt x="1008" y="662"/>
                    </a:cubicBezTo>
                    <a:close/>
                    <a:moveTo>
                      <a:pt x="10586" y="693"/>
                    </a:moveTo>
                    <a:cubicBezTo>
                      <a:pt x="10775" y="693"/>
                      <a:pt x="10932" y="851"/>
                      <a:pt x="10932" y="1072"/>
                    </a:cubicBezTo>
                    <a:cubicBezTo>
                      <a:pt x="10901" y="1229"/>
                      <a:pt x="10775" y="1387"/>
                      <a:pt x="10586" y="1387"/>
                    </a:cubicBezTo>
                    <a:lnTo>
                      <a:pt x="4001" y="1387"/>
                    </a:lnTo>
                    <a:cubicBezTo>
                      <a:pt x="4096" y="1166"/>
                      <a:pt x="4096" y="914"/>
                      <a:pt x="4001" y="693"/>
                    </a:cubicBezTo>
                    <a:close/>
                    <a:moveTo>
                      <a:pt x="1008" y="0"/>
                    </a:moveTo>
                    <a:cubicBezTo>
                      <a:pt x="473" y="0"/>
                      <a:pt x="0" y="473"/>
                      <a:pt x="0" y="1009"/>
                    </a:cubicBezTo>
                    <a:cubicBezTo>
                      <a:pt x="0" y="1576"/>
                      <a:pt x="473" y="2048"/>
                      <a:pt x="1008" y="2048"/>
                    </a:cubicBezTo>
                    <a:lnTo>
                      <a:pt x="10586" y="2048"/>
                    </a:lnTo>
                    <a:cubicBezTo>
                      <a:pt x="11121" y="2048"/>
                      <a:pt x="11594" y="1576"/>
                      <a:pt x="11594" y="1009"/>
                    </a:cubicBezTo>
                    <a:cubicBezTo>
                      <a:pt x="11594" y="473"/>
                      <a:pt x="11121" y="0"/>
                      <a:pt x="10586"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6" name="Google Shape;649;p36">
                <a:extLst>
                  <a:ext uri="{FF2B5EF4-FFF2-40B4-BE49-F238E27FC236}">
                    <a16:creationId xmlns:a16="http://schemas.microsoft.com/office/drawing/2014/main" id="{37D8A889-115F-6B7E-16F9-17A3D53926BC}"/>
                  </a:ext>
                </a:extLst>
              </p:cNvPr>
              <p:cNvSpPr/>
              <p:nvPr/>
            </p:nvSpPr>
            <p:spPr>
              <a:xfrm>
                <a:off x="-937025" y="2064750"/>
                <a:ext cx="292225" cy="223125"/>
              </a:xfrm>
              <a:custGeom>
                <a:avLst/>
                <a:gdLst/>
                <a:ahLst/>
                <a:cxnLst/>
                <a:rect l="l" t="t" r="r" b="b"/>
                <a:pathLst>
                  <a:path w="11689" h="8925" extrusionOk="0">
                    <a:moveTo>
                      <a:pt x="3813" y="662"/>
                    </a:moveTo>
                    <a:cubicBezTo>
                      <a:pt x="4002" y="662"/>
                      <a:pt x="4159" y="820"/>
                      <a:pt x="4159" y="1009"/>
                    </a:cubicBezTo>
                    <a:lnTo>
                      <a:pt x="4159" y="1355"/>
                    </a:lnTo>
                    <a:lnTo>
                      <a:pt x="3813" y="1355"/>
                    </a:lnTo>
                    <a:cubicBezTo>
                      <a:pt x="3246" y="1355"/>
                      <a:pt x="2773" y="1828"/>
                      <a:pt x="2773" y="2395"/>
                    </a:cubicBezTo>
                    <a:lnTo>
                      <a:pt x="2773" y="4978"/>
                    </a:lnTo>
                    <a:lnTo>
                      <a:pt x="2080" y="5703"/>
                    </a:lnTo>
                    <a:lnTo>
                      <a:pt x="2080" y="5199"/>
                    </a:lnTo>
                    <a:cubicBezTo>
                      <a:pt x="2080" y="4978"/>
                      <a:pt x="1922" y="4821"/>
                      <a:pt x="1702" y="4821"/>
                    </a:cubicBezTo>
                    <a:lnTo>
                      <a:pt x="1040" y="4821"/>
                    </a:lnTo>
                    <a:cubicBezTo>
                      <a:pt x="851" y="4821"/>
                      <a:pt x="694" y="4663"/>
                      <a:pt x="694" y="4474"/>
                    </a:cubicBezTo>
                    <a:lnTo>
                      <a:pt x="694" y="1009"/>
                    </a:lnTo>
                    <a:cubicBezTo>
                      <a:pt x="694" y="820"/>
                      <a:pt x="851" y="662"/>
                      <a:pt x="1040" y="662"/>
                    </a:cubicBezTo>
                    <a:close/>
                    <a:moveTo>
                      <a:pt x="10649" y="662"/>
                    </a:moveTo>
                    <a:cubicBezTo>
                      <a:pt x="10838" y="662"/>
                      <a:pt x="10996" y="820"/>
                      <a:pt x="10996" y="1009"/>
                    </a:cubicBezTo>
                    <a:lnTo>
                      <a:pt x="10996" y="4474"/>
                    </a:lnTo>
                    <a:cubicBezTo>
                      <a:pt x="10996" y="4695"/>
                      <a:pt x="10838" y="4852"/>
                      <a:pt x="10649" y="4852"/>
                    </a:cubicBezTo>
                    <a:lnTo>
                      <a:pt x="9893" y="4852"/>
                    </a:lnTo>
                    <a:cubicBezTo>
                      <a:pt x="9704" y="4852"/>
                      <a:pt x="9547" y="5010"/>
                      <a:pt x="9547" y="5199"/>
                    </a:cubicBezTo>
                    <a:lnTo>
                      <a:pt x="9547" y="5703"/>
                    </a:lnTo>
                    <a:lnTo>
                      <a:pt x="8885" y="5010"/>
                    </a:lnTo>
                    <a:lnTo>
                      <a:pt x="8885" y="2395"/>
                    </a:lnTo>
                    <a:cubicBezTo>
                      <a:pt x="8885" y="1859"/>
                      <a:pt x="8412" y="1387"/>
                      <a:pt x="7845" y="1387"/>
                    </a:cubicBezTo>
                    <a:lnTo>
                      <a:pt x="7499" y="1387"/>
                    </a:lnTo>
                    <a:lnTo>
                      <a:pt x="7499" y="1009"/>
                    </a:lnTo>
                    <a:cubicBezTo>
                      <a:pt x="7499" y="820"/>
                      <a:pt x="7656" y="662"/>
                      <a:pt x="7845" y="662"/>
                    </a:cubicBezTo>
                    <a:close/>
                    <a:moveTo>
                      <a:pt x="7845" y="2048"/>
                    </a:moveTo>
                    <a:cubicBezTo>
                      <a:pt x="8066" y="2048"/>
                      <a:pt x="8223" y="2206"/>
                      <a:pt x="8223" y="2395"/>
                    </a:cubicBezTo>
                    <a:lnTo>
                      <a:pt x="8223" y="6522"/>
                    </a:lnTo>
                    <a:cubicBezTo>
                      <a:pt x="8223" y="6742"/>
                      <a:pt x="8066" y="6900"/>
                      <a:pt x="7845" y="6900"/>
                    </a:cubicBezTo>
                    <a:lnTo>
                      <a:pt x="6711" y="6900"/>
                    </a:lnTo>
                    <a:cubicBezTo>
                      <a:pt x="6585" y="6900"/>
                      <a:pt x="6491" y="6931"/>
                      <a:pt x="6428" y="7057"/>
                    </a:cubicBezTo>
                    <a:lnTo>
                      <a:pt x="5798" y="8003"/>
                    </a:lnTo>
                    <a:lnTo>
                      <a:pt x="5167" y="7057"/>
                    </a:lnTo>
                    <a:cubicBezTo>
                      <a:pt x="5104" y="6963"/>
                      <a:pt x="5010" y="6900"/>
                      <a:pt x="4915" y="6900"/>
                    </a:cubicBezTo>
                    <a:lnTo>
                      <a:pt x="3750" y="6900"/>
                    </a:lnTo>
                    <a:cubicBezTo>
                      <a:pt x="3561" y="6900"/>
                      <a:pt x="3403" y="6742"/>
                      <a:pt x="3403" y="6522"/>
                    </a:cubicBezTo>
                    <a:lnTo>
                      <a:pt x="3403" y="2395"/>
                    </a:lnTo>
                    <a:cubicBezTo>
                      <a:pt x="3403" y="2206"/>
                      <a:pt x="3561" y="2048"/>
                      <a:pt x="3750" y="2048"/>
                    </a:cubicBezTo>
                    <a:close/>
                    <a:moveTo>
                      <a:pt x="1009" y="0"/>
                    </a:moveTo>
                    <a:cubicBezTo>
                      <a:pt x="473" y="0"/>
                      <a:pt x="1" y="473"/>
                      <a:pt x="1" y="1009"/>
                    </a:cubicBezTo>
                    <a:lnTo>
                      <a:pt x="1" y="4474"/>
                    </a:lnTo>
                    <a:cubicBezTo>
                      <a:pt x="1" y="5041"/>
                      <a:pt x="473" y="5514"/>
                      <a:pt x="1009" y="5514"/>
                    </a:cubicBezTo>
                    <a:lnTo>
                      <a:pt x="1355" y="5514"/>
                    </a:lnTo>
                    <a:lnTo>
                      <a:pt x="1355" y="6522"/>
                    </a:lnTo>
                    <a:cubicBezTo>
                      <a:pt x="1355" y="6736"/>
                      <a:pt x="1544" y="6877"/>
                      <a:pt x="1724" y="6877"/>
                    </a:cubicBezTo>
                    <a:cubicBezTo>
                      <a:pt x="1809" y="6877"/>
                      <a:pt x="1893" y="6845"/>
                      <a:pt x="1954" y="6774"/>
                    </a:cubicBezTo>
                    <a:lnTo>
                      <a:pt x="2742" y="5986"/>
                    </a:lnTo>
                    <a:lnTo>
                      <a:pt x="2742" y="6522"/>
                    </a:lnTo>
                    <a:cubicBezTo>
                      <a:pt x="2742" y="7089"/>
                      <a:pt x="3214" y="7562"/>
                      <a:pt x="3781" y="7562"/>
                    </a:cubicBezTo>
                    <a:lnTo>
                      <a:pt x="4726" y="7562"/>
                    </a:lnTo>
                    <a:lnTo>
                      <a:pt x="5545" y="8759"/>
                    </a:lnTo>
                    <a:cubicBezTo>
                      <a:pt x="5608" y="8869"/>
                      <a:pt x="5719" y="8924"/>
                      <a:pt x="5825" y="8924"/>
                    </a:cubicBezTo>
                    <a:cubicBezTo>
                      <a:pt x="5931" y="8924"/>
                      <a:pt x="6034" y="8869"/>
                      <a:pt x="6081" y="8759"/>
                    </a:cubicBezTo>
                    <a:lnTo>
                      <a:pt x="6932" y="7562"/>
                    </a:lnTo>
                    <a:lnTo>
                      <a:pt x="7877" y="7562"/>
                    </a:lnTo>
                    <a:cubicBezTo>
                      <a:pt x="8412" y="7562"/>
                      <a:pt x="8885" y="7089"/>
                      <a:pt x="8885" y="6522"/>
                    </a:cubicBezTo>
                    <a:lnTo>
                      <a:pt x="8885" y="5986"/>
                    </a:lnTo>
                    <a:lnTo>
                      <a:pt x="9673" y="6774"/>
                    </a:lnTo>
                    <a:cubicBezTo>
                      <a:pt x="9733" y="6845"/>
                      <a:pt x="9817" y="6877"/>
                      <a:pt x="9903" y="6877"/>
                    </a:cubicBezTo>
                    <a:cubicBezTo>
                      <a:pt x="10083" y="6877"/>
                      <a:pt x="10271" y="6736"/>
                      <a:pt x="10271" y="6522"/>
                    </a:cubicBezTo>
                    <a:lnTo>
                      <a:pt x="10271" y="5514"/>
                    </a:lnTo>
                    <a:lnTo>
                      <a:pt x="10649" y="5514"/>
                    </a:lnTo>
                    <a:cubicBezTo>
                      <a:pt x="11216" y="5514"/>
                      <a:pt x="11689" y="5041"/>
                      <a:pt x="11689" y="4474"/>
                    </a:cubicBezTo>
                    <a:lnTo>
                      <a:pt x="11689" y="1009"/>
                    </a:lnTo>
                    <a:cubicBezTo>
                      <a:pt x="11689" y="441"/>
                      <a:pt x="11216" y="0"/>
                      <a:pt x="10649" y="0"/>
                    </a:cubicBezTo>
                    <a:lnTo>
                      <a:pt x="7845" y="0"/>
                    </a:lnTo>
                    <a:cubicBezTo>
                      <a:pt x="7310" y="0"/>
                      <a:pt x="6837" y="473"/>
                      <a:pt x="6837" y="1009"/>
                    </a:cubicBezTo>
                    <a:lnTo>
                      <a:pt x="6837" y="1387"/>
                    </a:lnTo>
                    <a:lnTo>
                      <a:pt x="4789" y="1387"/>
                    </a:lnTo>
                    <a:lnTo>
                      <a:pt x="4789" y="1009"/>
                    </a:lnTo>
                    <a:cubicBezTo>
                      <a:pt x="4789" y="473"/>
                      <a:pt x="4317" y="0"/>
                      <a:pt x="3781"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pic>
          <p:nvPicPr>
            <p:cNvPr id="12" name="Graphic 11" descr="Alarm clock outline">
              <a:extLst>
                <a:ext uri="{FF2B5EF4-FFF2-40B4-BE49-F238E27FC236}">
                  <a16:creationId xmlns:a16="http://schemas.microsoft.com/office/drawing/2014/main" id="{548A953C-BE59-D8DB-FA50-480CC98C14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48781" y="3643263"/>
              <a:ext cx="554664" cy="554664"/>
            </a:xfrm>
            <a:prstGeom prst="rect">
              <a:avLst/>
            </a:prstGeom>
          </p:spPr>
        </p:pic>
      </p:grpSp>
      <p:grpSp>
        <p:nvGrpSpPr>
          <p:cNvPr id="4" name="Group 3">
            <a:extLst>
              <a:ext uri="{FF2B5EF4-FFF2-40B4-BE49-F238E27FC236}">
                <a16:creationId xmlns:a16="http://schemas.microsoft.com/office/drawing/2014/main" id="{EB008F1C-F55B-CB5C-FF54-65B64109E5FD}"/>
              </a:ext>
            </a:extLst>
          </p:cNvPr>
          <p:cNvGrpSpPr/>
          <p:nvPr/>
        </p:nvGrpSpPr>
        <p:grpSpPr>
          <a:xfrm>
            <a:off x="77540" y="6469033"/>
            <a:ext cx="12041621" cy="208673"/>
            <a:chOff x="77540" y="6469033"/>
            <a:chExt cx="12041621" cy="208673"/>
          </a:xfrm>
        </p:grpSpPr>
        <p:sp>
          <p:nvSpPr>
            <p:cNvPr id="31" name="TextBox 30">
              <a:extLst>
                <a:ext uri="{FF2B5EF4-FFF2-40B4-BE49-F238E27FC236}">
                  <a16:creationId xmlns:a16="http://schemas.microsoft.com/office/drawing/2014/main" id="{DC159452-95D3-58FB-D2AC-039C2CC8C6FB}"/>
                </a:ext>
              </a:extLst>
            </p:cNvPr>
            <p:cNvSpPr txBox="1"/>
            <p:nvPr/>
          </p:nvSpPr>
          <p:spPr>
            <a:xfrm>
              <a:off x="77540" y="6469033"/>
              <a:ext cx="5947339"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 </a:t>
              </a:r>
              <a:r>
                <a:rPr lang="en-IN" sz="700" dirty="0">
                  <a:solidFill>
                    <a:schemeClr val="accent2"/>
                  </a:solidFill>
                  <a:latin typeface="Verdana" panose="020B0604030504040204" pitchFamily="34" charset="0"/>
                  <a:ea typeface="Verdana" panose="020B0604030504040204" pitchFamily="34" charset="0"/>
                </a:rPr>
                <a:t>2017;4(4):e183–e191.</a:t>
              </a:r>
            </a:p>
          </p:txBody>
        </p:sp>
        <p:sp>
          <p:nvSpPr>
            <p:cNvPr id="32" name="TextBox 31">
              <a:extLst>
                <a:ext uri="{FF2B5EF4-FFF2-40B4-BE49-F238E27FC236}">
                  <a16:creationId xmlns:a16="http://schemas.microsoft.com/office/drawing/2014/main" id="{83F20329-CA0C-8CE9-D72B-C1099BB23485}"/>
                </a:ext>
              </a:extLst>
            </p:cNvPr>
            <p:cNvSpPr txBox="1"/>
            <p:nvPr/>
          </p:nvSpPr>
          <p:spPr>
            <a:xfrm>
              <a:off x="6096000" y="6477651"/>
              <a:ext cx="6023161"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r-ATG: Rabbit anti-thymocyte globulin.</a:t>
              </a:r>
            </a:p>
          </p:txBody>
        </p:sp>
      </p:grpSp>
    </p:spTree>
    <p:extLst>
      <p:ext uri="{BB962C8B-B14F-4D97-AF65-F5344CB8AC3E}">
        <p14:creationId xmlns:p14="http://schemas.microsoft.com/office/powerpoint/2010/main" val="176001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68901D4B-E969-1D0A-4CA5-84EA7962C89A}"/>
              </a:ext>
            </a:extLst>
          </p:cNvPr>
          <p:cNvGrpSpPr/>
          <p:nvPr/>
        </p:nvGrpSpPr>
        <p:grpSpPr>
          <a:xfrm>
            <a:off x="82912" y="6410114"/>
            <a:ext cx="11981265" cy="307777"/>
            <a:chOff x="82912" y="6410114"/>
            <a:chExt cx="11981265" cy="307777"/>
          </a:xfrm>
        </p:grpSpPr>
        <p:sp>
          <p:nvSpPr>
            <p:cNvPr id="36" name="TextBox 35">
              <a:extLst>
                <a:ext uri="{FF2B5EF4-FFF2-40B4-BE49-F238E27FC236}">
                  <a16:creationId xmlns:a16="http://schemas.microsoft.com/office/drawing/2014/main" id="{77B0E43D-DE17-CF63-B4E5-94678C1F7192}"/>
                </a:ext>
              </a:extLst>
            </p:cNvPr>
            <p:cNvSpPr txBox="1"/>
            <p:nvPr/>
          </p:nvSpPr>
          <p:spPr>
            <a:xfrm>
              <a:off x="82912" y="6451110"/>
              <a:ext cx="6013087"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 </a:t>
              </a:r>
              <a:r>
                <a:rPr lang="en-IN" sz="700" dirty="0">
                  <a:solidFill>
                    <a:schemeClr val="accent2"/>
                  </a:solidFill>
                  <a:latin typeface="Verdana" panose="020B0604030504040204" pitchFamily="34" charset="0"/>
                  <a:ea typeface="Verdana" panose="020B0604030504040204" pitchFamily="34" charset="0"/>
                </a:rPr>
                <a:t>2017;4(4):e183–e191.</a:t>
              </a:r>
            </a:p>
          </p:txBody>
        </p:sp>
        <p:sp>
          <p:nvSpPr>
            <p:cNvPr id="37" name="TextBox 36">
              <a:extLst>
                <a:ext uri="{FF2B5EF4-FFF2-40B4-BE49-F238E27FC236}">
                  <a16:creationId xmlns:a16="http://schemas.microsoft.com/office/drawing/2014/main" id="{EC235FF6-47A7-46F0-1432-531A88D69D8B}"/>
                </a:ext>
              </a:extLst>
            </p:cNvPr>
            <p:cNvSpPr txBox="1"/>
            <p:nvPr/>
          </p:nvSpPr>
          <p:spPr>
            <a:xfrm>
              <a:off x="6096000" y="6410114"/>
              <a:ext cx="5968177"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ALC: Absolute lymphocyte count; AU: Arbitrary units; AUC: Area under the curve;  r-ATG: Rabbit anti-thymocyte globulin.</a:t>
              </a:r>
            </a:p>
          </p:txBody>
        </p:sp>
      </p:grpSp>
      <p:sp>
        <p:nvSpPr>
          <p:cNvPr id="2" name="Text Placeholder 1">
            <a:extLst>
              <a:ext uri="{FF2B5EF4-FFF2-40B4-BE49-F238E27FC236}">
                <a16:creationId xmlns:a16="http://schemas.microsoft.com/office/drawing/2014/main" id="{BBBE1879-0B37-5E3F-E26C-61EF2C222E9F}"/>
              </a:ext>
            </a:extLst>
          </p:cNvPr>
          <p:cNvSpPr>
            <a:spLocks noGrp="1"/>
          </p:cNvSpPr>
          <p:nvPr>
            <p:ph type="body" idx="1"/>
          </p:nvPr>
        </p:nvSpPr>
        <p:spPr>
          <a:xfrm>
            <a:off x="407988" y="300615"/>
            <a:ext cx="10009187" cy="356610"/>
          </a:xfrm>
        </p:spPr>
        <p:txBody>
          <a:bodyPr>
            <a:noAutofit/>
          </a:bodyPr>
          <a:lstStyle/>
          <a:p>
            <a:pPr>
              <a:lnSpc>
                <a:spcPct val="100000"/>
              </a:lnSpc>
            </a:pPr>
            <a:r>
              <a:rPr lang="en-US" sz="2200" dirty="0">
                <a:latin typeface="Verdana" panose="020B0604030504040204" pitchFamily="34" charset="0"/>
                <a:ea typeface="Verdana" panose="020B0604030504040204" pitchFamily="34" charset="0"/>
              </a:rPr>
              <a:t>Association between r-ATG exposure and the 5-year overall survival outcome (2/2)</a:t>
            </a:r>
          </a:p>
        </p:txBody>
      </p:sp>
      <p:grpSp>
        <p:nvGrpSpPr>
          <p:cNvPr id="39" name="Group 38">
            <a:extLst>
              <a:ext uri="{FF2B5EF4-FFF2-40B4-BE49-F238E27FC236}">
                <a16:creationId xmlns:a16="http://schemas.microsoft.com/office/drawing/2014/main" id="{994DBBAF-C0E5-D2D3-7096-9ED468864C2B}"/>
              </a:ext>
            </a:extLst>
          </p:cNvPr>
          <p:cNvGrpSpPr/>
          <p:nvPr/>
        </p:nvGrpSpPr>
        <p:grpSpPr>
          <a:xfrm>
            <a:off x="777672" y="1019731"/>
            <a:ext cx="10819936" cy="5010639"/>
            <a:chOff x="777672" y="1019731"/>
            <a:chExt cx="10819936" cy="5010639"/>
          </a:xfrm>
        </p:grpSpPr>
        <p:sp>
          <p:nvSpPr>
            <p:cNvPr id="46" name="Rectangle: Rounded Corners 45">
              <a:extLst>
                <a:ext uri="{FF2B5EF4-FFF2-40B4-BE49-F238E27FC236}">
                  <a16:creationId xmlns:a16="http://schemas.microsoft.com/office/drawing/2014/main" id="{B18A536C-A538-C063-5288-FD390B681516}"/>
                </a:ext>
              </a:extLst>
            </p:cNvPr>
            <p:cNvSpPr/>
            <p:nvPr/>
          </p:nvSpPr>
          <p:spPr>
            <a:xfrm>
              <a:off x="849305" y="1309861"/>
              <a:ext cx="10748303" cy="4720509"/>
            </a:xfrm>
            <a:prstGeom prst="roundRect">
              <a:avLst>
                <a:gd name="adj" fmla="val 3348"/>
              </a:avLst>
            </a:prstGeom>
            <a:solidFill>
              <a:schemeClr val="tx1">
                <a:lumMod val="40000"/>
                <a:lumOff val="60000"/>
              </a:schemeClr>
            </a:soli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45" name="Rectangle: Rounded Corners 44">
              <a:extLst>
                <a:ext uri="{FF2B5EF4-FFF2-40B4-BE49-F238E27FC236}">
                  <a16:creationId xmlns:a16="http://schemas.microsoft.com/office/drawing/2014/main" id="{0B013C83-C8FE-555C-4FEA-0468C2F38658}"/>
                </a:ext>
              </a:extLst>
            </p:cNvPr>
            <p:cNvSpPr/>
            <p:nvPr/>
          </p:nvSpPr>
          <p:spPr>
            <a:xfrm>
              <a:off x="777672" y="1181064"/>
              <a:ext cx="10748303" cy="4720509"/>
            </a:xfrm>
            <a:prstGeom prst="roundRect">
              <a:avLst>
                <a:gd name="adj" fmla="val 3348"/>
              </a:avLst>
            </a:prstGeom>
            <a:gradFill>
              <a:gsLst>
                <a:gs pos="0">
                  <a:schemeClr val="accent1">
                    <a:lumMod val="5000"/>
                    <a:lumOff val="95000"/>
                  </a:schemeClr>
                </a:gs>
                <a:gs pos="59000">
                  <a:schemeClr val="accent1">
                    <a:lumMod val="45000"/>
                    <a:lumOff val="55000"/>
                  </a:schemeClr>
                </a:gs>
                <a:gs pos="100000">
                  <a:schemeClr val="accent1">
                    <a:lumMod val="30000"/>
                    <a:lumOff val="70000"/>
                  </a:schemeClr>
                </a:gs>
              </a:gsLst>
              <a:lin ang="5400000" scaled="1"/>
            </a:gradFill>
            <a:ln w="12700" cap="flat" cmpd="sng" algn="ctr">
              <a:gradFill>
                <a:gsLst>
                  <a:gs pos="0">
                    <a:schemeClr val="tx1">
                      <a:lumMod val="60000"/>
                      <a:lumOff val="40000"/>
                    </a:schemeClr>
                  </a:gs>
                  <a:gs pos="60000">
                    <a:schemeClr val="accent1">
                      <a:lumMod val="45000"/>
                      <a:lumOff val="55000"/>
                    </a:schemeClr>
                  </a:gs>
                  <a:gs pos="100000">
                    <a:schemeClr val="tx1">
                      <a:lumMod val="40000"/>
                      <a:lumOff val="60000"/>
                    </a:scheme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nvGrpSpPr>
            <p:cNvPr id="15" name="Group 14">
              <a:extLst>
                <a:ext uri="{FF2B5EF4-FFF2-40B4-BE49-F238E27FC236}">
                  <a16:creationId xmlns:a16="http://schemas.microsoft.com/office/drawing/2014/main" id="{A6A844AE-4CFE-E5BA-1B54-F3A1A2340F1C}"/>
                </a:ext>
              </a:extLst>
            </p:cNvPr>
            <p:cNvGrpSpPr/>
            <p:nvPr/>
          </p:nvGrpSpPr>
          <p:grpSpPr>
            <a:xfrm>
              <a:off x="799021" y="4886916"/>
              <a:ext cx="8814205" cy="908568"/>
              <a:chOff x="799021" y="4886916"/>
              <a:chExt cx="8814205" cy="908568"/>
            </a:xfrm>
          </p:grpSpPr>
          <p:sp>
            <p:nvSpPr>
              <p:cNvPr id="29" name="Google Shape;3699;p60">
                <a:extLst>
                  <a:ext uri="{FF2B5EF4-FFF2-40B4-BE49-F238E27FC236}">
                    <a16:creationId xmlns:a16="http://schemas.microsoft.com/office/drawing/2014/main" id="{824942EE-2F5A-D0FF-615F-D022FA0C946B}"/>
                  </a:ext>
                </a:extLst>
              </p:cNvPr>
              <p:cNvSpPr txBox="1">
                <a:spLocks/>
              </p:cNvSpPr>
              <p:nvPr/>
            </p:nvSpPr>
            <p:spPr>
              <a:xfrm>
                <a:off x="4711401" y="4886916"/>
                <a:ext cx="4655527" cy="417651"/>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Cumulative Intravenous r-ATG dosage </a:t>
                </a:r>
                <a:endParaRPr kumimoji="0" lang="en-IN" sz="1600" b="1" i="0" u="none" strike="noStrike" kern="1200" cap="none" spc="0" normalizeH="0" baseline="0" noProof="0" dirty="0">
                  <a:ln>
                    <a:noFill/>
                  </a:ln>
                  <a:effectLst/>
                  <a:uLnTx/>
                  <a:uFillTx/>
                </a:endParaRPr>
              </a:p>
            </p:txBody>
          </p:sp>
          <p:sp>
            <p:nvSpPr>
              <p:cNvPr id="32" name="Google Shape;3703;p60">
                <a:extLst>
                  <a:ext uri="{FF2B5EF4-FFF2-40B4-BE49-F238E27FC236}">
                    <a16:creationId xmlns:a16="http://schemas.microsoft.com/office/drawing/2014/main" id="{0D5A8534-7293-FC43-EF32-46C890CC3AEE}"/>
                  </a:ext>
                </a:extLst>
              </p:cNvPr>
              <p:cNvSpPr txBox="1">
                <a:spLocks/>
              </p:cNvSpPr>
              <p:nvPr/>
            </p:nvSpPr>
            <p:spPr>
              <a:xfrm>
                <a:off x="4720628" y="5191727"/>
                <a:ext cx="4892598" cy="354477"/>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chemeClr val="accent2"/>
                    </a:solidFill>
                    <a:effectLst/>
                    <a:uLnTx/>
                    <a:uFillTx/>
                  </a:rPr>
                  <a:t>=400+350×lymphocyte count (in 10</a:t>
                </a:r>
                <a:r>
                  <a:rPr kumimoji="0" lang="en-US" sz="1600" b="0" i="0" u="none" strike="noStrike" kern="1200" cap="none" spc="0" normalizeH="0" baseline="30000" noProof="0" dirty="0">
                    <a:ln>
                      <a:noFill/>
                    </a:ln>
                    <a:solidFill>
                      <a:schemeClr val="accent2"/>
                    </a:solidFill>
                    <a:effectLst/>
                    <a:uLnTx/>
                    <a:uFillTx/>
                  </a:rPr>
                  <a:t>9</a:t>
                </a:r>
                <a:r>
                  <a:rPr kumimoji="0" lang="en-US" sz="1600" b="0" i="0" u="none" strike="noStrike" kern="1200" cap="none" spc="0" normalizeH="0" baseline="0" noProof="0" dirty="0">
                    <a:ln>
                      <a:noFill/>
                    </a:ln>
                    <a:solidFill>
                      <a:schemeClr val="accent2"/>
                    </a:solidFill>
                    <a:effectLst/>
                    <a:uLnTx/>
                    <a:uFillTx/>
                  </a:rPr>
                  <a:t>/L)</a:t>
                </a:r>
              </a:p>
            </p:txBody>
          </p:sp>
          <p:sp>
            <p:nvSpPr>
              <p:cNvPr id="35" name="Google Shape;3706;p60">
                <a:extLst>
                  <a:ext uri="{FF2B5EF4-FFF2-40B4-BE49-F238E27FC236}">
                    <a16:creationId xmlns:a16="http://schemas.microsoft.com/office/drawing/2014/main" id="{6856B84A-BCEE-53FD-7CF1-EA1438A5CB89}"/>
                  </a:ext>
                </a:extLst>
              </p:cNvPr>
              <p:cNvSpPr/>
              <p:nvPr/>
            </p:nvSpPr>
            <p:spPr>
              <a:xfrm>
                <a:off x="3967884" y="4892423"/>
                <a:ext cx="847193" cy="903061"/>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cxnSp>
            <p:nvCxnSpPr>
              <p:cNvPr id="8" name="Google Shape;3709;p60">
                <a:extLst>
                  <a:ext uri="{FF2B5EF4-FFF2-40B4-BE49-F238E27FC236}">
                    <a16:creationId xmlns:a16="http://schemas.microsoft.com/office/drawing/2014/main" id="{FF9BD7D0-680B-B836-13EB-93067FEEF759}"/>
                  </a:ext>
                </a:extLst>
              </p:cNvPr>
              <p:cNvCxnSpPr>
                <a:cxnSpLocks/>
              </p:cNvCxnSpPr>
              <p:nvPr/>
            </p:nvCxnSpPr>
            <p:spPr>
              <a:xfrm flipH="1">
                <a:off x="799021" y="5358611"/>
                <a:ext cx="3148252" cy="0"/>
              </a:xfrm>
              <a:prstGeom prst="straightConnector1">
                <a:avLst/>
              </a:prstGeom>
              <a:noFill/>
              <a:ln w="9525" cap="flat" cmpd="sng">
                <a:solidFill>
                  <a:schemeClr val="tx2"/>
                </a:solidFill>
                <a:prstDash val="solid"/>
                <a:round/>
                <a:headEnd type="oval" w="med" len="med"/>
                <a:tailEnd type="none" w="med" len="med"/>
              </a:ln>
            </p:spPr>
          </p:cxnSp>
          <p:grpSp>
            <p:nvGrpSpPr>
              <p:cNvPr id="9" name="Google Shape;679;p36">
                <a:extLst>
                  <a:ext uri="{FF2B5EF4-FFF2-40B4-BE49-F238E27FC236}">
                    <a16:creationId xmlns:a16="http://schemas.microsoft.com/office/drawing/2014/main" id="{951055DF-A3AD-B89F-BAA5-412A78D378A4}"/>
                  </a:ext>
                </a:extLst>
              </p:cNvPr>
              <p:cNvGrpSpPr/>
              <p:nvPr/>
            </p:nvGrpSpPr>
            <p:grpSpPr>
              <a:xfrm>
                <a:off x="4054844" y="4988153"/>
                <a:ext cx="642551" cy="519895"/>
                <a:chOff x="-4230945" y="2860381"/>
                <a:chExt cx="291450" cy="253692"/>
              </a:xfrm>
              <a:solidFill>
                <a:schemeClr val="tx1"/>
              </a:solidFill>
            </p:grpSpPr>
            <p:sp>
              <p:nvSpPr>
                <p:cNvPr id="24" name="Google Shape;680;p36">
                  <a:extLst>
                    <a:ext uri="{FF2B5EF4-FFF2-40B4-BE49-F238E27FC236}">
                      <a16:creationId xmlns:a16="http://schemas.microsoft.com/office/drawing/2014/main" id="{F8259C35-6613-0F65-B3B3-E28FEB04A118}"/>
                    </a:ext>
                  </a:extLst>
                </p:cNvPr>
                <p:cNvSpPr/>
                <p:nvPr/>
              </p:nvSpPr>
              <p:spPr>
                <a:xfrm>
                  <a:off x="-4230945" y="2993248"/>
                  <a:ext cx="291450" cy="120825"/>
                </a:xfrm>
                <a:custGeom>
                  <a:avLst/>
                  <a:gdLst/>
                  <a:ahLst/>
                  <a:cxnLst/>
                  <a:rect l="l" t="t" r="r" b="b"/>
                  <a:pathLst>
                    <a:path w="11658" h="4833" extrusionOk="0">
                      <a:moveTo>
                        <a:pt x="978" y="706"/>
                      </a:moveTo>
                      <a:cubicBezTo>
                        <a:pt x="1167" y="706"/>
                        <a:pt x="1324" y="863"/>
                        <a:pt x="1324" y="1052"/>
                      </a:cubicBezTo>
                      <a:lnTo>
                        <a:pt x="1324" y="3762"/>
                      </a:lnTo>
                      <a:cubicBezTo>
                        <a:pt x="1324" y="3982"/>
                        <a:pt x="1167" y="4140"/>
                        <a:pt x="978" y="4140"/>
                      </a:cubicBezTo>
                      <a:lnTo>
                        <a:pt x="631" y="4140"/>
                      </a:lnTo>
                      <a:lnTo>
                        <a:pt x="631" y="706"/>
                      </a:lnTo>
                      <a:close/>
                      <a:moveTo>
                        <a:pt x="3866" y="717"/>
                      </a:moveTo>
                      <a:cubicBezTo>
                        <a:pt x="4374" y="717"/>
                        <a:pt x="4886" y="859"/>
                        <a:pt x="5325" y="1147"/>
                      </a:cubicBezTo>
                      <a:cubicBezTo>
                        <a:pt x="5672" y="1367"/>
                        <a:pt x="5703" y="1399"/>
                        <a:pt x="5829" y="1399"/>
                      </a:cubicBezTo>
                      <a:lnTo>
                        <a:pt x="7247" y="1399"/>
                      </a:lnTo>
                      <a:cubicBezTo>
                        <a:pt x="7436" y="1399"/>
                        <a:pt x="7594" y="1556"/>
                        <a:pt x="7594" y="1777"/>
                      </a:cubicBezTo>
                      <a:cubicBezTo>
                        <a:pt x="7594" y="1966"/>
                        <a:pt x="7436" y="2124"/>
                        <a:pt x="7247" y="2124"/>
                      </a:cubicBezTo>
                      <a:lnTo>
                        <a:pt x="4758" y="2124"/>
                      </a:lnTo>
                      <a:cubicBezTo>
                        <a:pt x="4380" y="2124"/>
                        <a:pt x="4034" y="2344"/>
                        <a:pt x="3845" y="2659"/>
                      </a:cubicBezTo>
                      <a:cubicBezTo>
                        <a:pt x="3782" y="2817"/>
                        <a:pt x="3845" y="3069"/>
                        <a:pt x="4002" y="3132"/>
                      </a:cubicBezTo>
                      <a:cubicBezTo>
                        <a:pt x="4045" y="3158"/>
                        <a:pt x="4096" y="3169"/>
                        <a:pt x="4148" y="3169"/>
                      </a:cubicBezTo>
                      <a:cubicBezTo>
                        <a:pt x="4284" y="3169"/>
                        <a:pt x="4429" y="3088"/>
                        <a:pt x="4475" y="2974"/>
                      </a:cubicBezTo>
                      <a:cubicBezTo>
                        <a:pt x="4538" y="2848"/>
                        <a:pt x="4632" y="2785"/>
                        <a:pt x="4790" y="2785"/>
                      </a:cubicBezTo>
                      <a:lnTo>
                        <a:pt x="7562" y="2785"/>
                      </a:lnTo>
                      <a:cubicBezTo>
                        <a:pt x="7783" y="2785"/>
                        <a:pt x="8003" y="2722"/>
                        <a:pt x="8192" y="2596"/>
                      </a:cubicBezTo>
                      <a:lnTo>
                        <a:pt x="10555" y="769"/>
                      </a:lnTo>
                      <a:cubicBezTo>
                        <a:pt x="10603" y="747"/>
                        <a:pt x="10649" y="737"/>
                        <a:pt x="10693" y="737"/>
                      </a:cubicBezTo>
                      <a:cubicBezTo>
                        <a:pt x="10969" y="737"/>
                        <a:pt x="11146" y="1123"/>
                        <a:pt x="10902" y="1367"/>
                      </a:cubicBezTo>
                      <a:cubicBezTo>
                        <a:pt x="10844" y="1406"/>
                        <a:pt x="10817" y="1419"/>
                        <a:pt x="10805" y="1419"/>
                      </a:cubicBezTo>
                      <a:cubicBezTo>
                        <a:pt x="10780" y="1419"/>
                        <a:pt x="10836" y="1354"/>
                        <a:pt x="10826" y="1354"/>
                      </a:cubicBezTo>
                      <a:cubicBezTo>
                        <a:pt x="10804" y="1354"/>
                        <a:pt x="10447" y="1686"/>
                        <a:pt x="8066" y="3856"/>
                      </a:cubicBezTo>
                      <a:cubicBezTo>
                        <a:pt x="7877" y="4014"/>
                        <a:pt x="7625" y="4140"/>
                        <a:pt x="7373" y="4140"/>
                      </a:cubicBezTo>
                      <a:lnTo>
                        <a:pt x="3435" y="4140"/>
                      </a:lnTo>
                      <a:cubicBezTo>
                        <a:pt x="2962" y="4140"/>
                        <a:pt x="2490" y="4014"/>
                        <a:pt x="2049" y="3825"/>
                      </a:cubicBezTo>
                      <a:lnTo>
                        <a:pt x="2049" y="1399"/>
                      </a:lnTo>
                      <a:lnTo>
                        <a:pt x="2332" y="1210"/>
                      </a:lnTo>
                      <a:cubicBezTo>
                        <a:pt x="2774" y="883"/>
                        <a:pt x="3318" y="717"/>
                        <a:pt x="3866" y="717"/>
                      </a:cubicBezTo>
                      <a:close/>
                      <a:moveTo>
                        <a:pt x="3817" y="0"/>
                      </a:moveTo>
                      <a:cubicBezTo>
                        <a:pt x="3151" y="0"/>
                        <a:pt x="2491" y="205"/>
                        <a:pt x="1923" y="611"/>
                      </a:cubicBezTo>
                      <a:cubicBezTo>
                        <a:pt x="1765" y="265"/>
                        <a:pt x="1419" y="13"/>
                        <a:pt x="1009" y="13"/>
                      </a:cubicBezTo>
                      <a:lnTo>
                        <a:pt x="348" y="13"/>
                      </a:lnTo>
                      <a:cubicBezTo>
                        <a:pt x="159" y="13"/>
                        <a:pt x="1" y="170"/>
                        <a:pt x="1" y="391"/>
                      </a:cubicBezTo>
                      <a:lnTo>
                        <a:pt x="1" y="4486"/>
                      </a:lnTo>
                      <a:cubicBezTo>
                        <a:pt x="1" y="4675"/>
                        <a:pt x="159" y="4833"/>
                        <a:pt x="348" y="4833"/>
                      </a:cubicBezTo>
                      <a:lnTo>
                        <a:pt x="1009" y="4833"/>
                      </a:lnTo>
                      <a:cubicBezTo>
                        <a:pt x="1324" y="4833"/>
                        <a:pt x="1608" y="4675"/>
                        <a:pt x="1797" y="4486"/>
                      </a:cubicBezTo>
                      <a:cubicBezTo>
                        <a:pt x="2332" y="4707"/>
                        <a:pt x="2868" y="4833"/>
                        <a:pt x="3435" y="4833"/>
                      </a:cubicBezTo>
                      <a:lnTo>
                        <a:pt x="7373" y="4833"/>
                      </a:lnTo>
                      <a:cubicBezTo>
                        <a:pt x="7783" y="4833"/>
                        <a:pt x="8192" y="4675"/>
                        <a:pt x="8507" y="4392"/>
                      </a:cubicBezTo>
                      <a:cubicBezTo>
                        <a:pt x="8539" y="4392"/>
                        <a:pt x="11217" y="1903"/>
                        <a:pt x="11248" y="1872"/>
                      </a:cubicBezTo>
                      <a:cubicBezTo>
                        <a:pt x="11406" y="1809"/>
                        <a:pt x="11658" y="1493"/>
                        <a:pt x="11658" y="1084"/>
                      </a:cubicBezTo>
                      <a:cubicBezTo>
                        <a:pt x="11658" y="454"/>
                        <a:pt x="11185" y="44"/>
                        <a:pt x="10618" y="44"/>
                      </a:cubicBezTo>
                      <a:cubicBezTo>
                        <a:pt x="10303" y="44"/>
                        <a:pt x="10051" y="202"/>
                        <a:pt x="9925" y="296"/>
                      </a:cubicBezTo>
                      <a:lnTo>
                        <a:pt x="8192" y="1619"/>
                      </a:lnTo>
                      <a:cubicBezTo>
                        <a:pt x="8098" y="1084"/>
                        <a:pt x="7688" y="706"/>
                        <a:pt x="7153" y="706"/>
                      </a:cubicBezTo>
                      <a:lnTo>
                        <a:pt x="5861" y="706"/>
                      </a:lnTo>
                      <a:lnTo>
                        <a:pt x="5640" y="548"/>
                      </a:lnTo>
                      <a:cubicBezTo>
                        <a:pt x="5075" y="182"/>
                        <a:pt x="4444" y="0"/>
                        <a:pt x="381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5" name="Google Shape;681;p36">
                  <a:extLst>
                    <a:ext uri="{FF2B5EF4-FFF2-40B4-BE49-F238E27FC236}">
                      <a16:creationId xmlns:a16="http://schemas.microsoft.com/office/drawing/2014/main" id="{2CEA3FA1-5B70-3CE6-7E40-8E8778D3B3F9}"/>
                    </a:ext>
                  </a:extLst>
                </p:cNvPr>
                <p:cNvSpPr/>
                <p:nvPr/>
              </p:nvSpPr>
              <p:spPr>
                <a:xfrm>
                  <a:off x="-4109575" y="2860381"/>
                  <a:ext cx="153625" cy="154400"/>
                </a:xfrm>
                <a:custGeom>
                  <a:avLst/>
                  <a:gdLst/>
                  <a:ahLst/>
                  <a:cxnLst/>
                  <a:rect l="l" t="t" r="r" b="b"/>
                  <a:pathLst>
                    <a:path w="6145" h="6176" extrusionOk="0">
                      <a:moveTo>
                        <a:pt x="3057" y="693"/>
                      </a:moveTo>
                      <a:cubicBezTo>
                        <a:pt x="4411" y="693"/>
                        <a:pt x="5482" y="1765"/>
                        <a:pt x="5482" y="3088"/>
                      </a:cubicBezTo>
                      <a:cubicBezTo>
                        <a:pt x="5482" y="4442"/>
                        <a:pt x="4411" y="5482"/>
                        <a:pt x="3057" y="5482"/>
                      </a:cubicBezTo>
                      <a:cubicBezTo>
                        <a:pt x="1733" y="5482"/>
                        <a:pt x="662" y="4442"/>
                        <a:pt x="662" y="3088"/>
                      </a:cubicBezTo>
                      <a:cubicBezTo>
                        <a:pt x="662" y="1765"/>
                        <a:pt x="1733" y="693"/>
                        <a:pt x="3057" y="693"/>
                      </a:cubicBezTo>
                      <a:close/>
                      <a:moveTo>
                        <a:pt x="3057" y="0"/>
                      </a:moveTo>
                      <a:cubicBezTo>
                        <a:pt x="1387" y="0"/>
                        <a:pt x="1" y="1387"/>
                        <a:pt x="1" y="3088"/>
                      </a:cubicBezTo>
                      <a:cubicBezTo>
                        <a:pt x="1" y="4789"/>
                        <a:pt x="1387" y="6175"/>
                        <a:pt x="3057" y="6175"/>
                      </a:cubicBezTo>
                      <a:cubicBezTo>
                        <a:pt x="4758" y="6175"/>
                        <a:pt x="6144" y="4789"/>
                        <a:pt x="6144" y="3088"/>
                      </a:cubicBezTo>
                      <a:cubicBezTo>
                        <a:pt x="6144" y="1387"/>
                        <a:pt x="4758" y="0"/>
                        <a:pt x="305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682;p36">
                  <a:extLst>
                    <a:ext uri="{FF2B5EF4-FFF2-40B4-BE49-F238E27FC236}">
                      <a16:creationId xmlns:a16="http://schemas.microsoft.com/office/drawing/2014/main" id="{D0D316F0-E5A5-3699-2232-A20076FFC599}"/>
                    </a:ext>
                  </a:extLst>
                </p:cNvPr>
                <p:cNvSpPr/>
                <p:nvPr/>
              </p:nvSpPr>
              <p:spPr>
                <a:xfrm>
                  <a:off x="-4070182" y="2895031"/>
                  <a:ext cx="84300" cy="85100"/>
                </a:xfrm>
                <a:custGeom>
                  <a:avLst/>
                  <a:gdLst/>
                  <a:ahLst/>
                  <a:cxnLst/>
                  <a:rect l="l" t="t" r="r" b="b"/>
                  <a:pathLst>
                    <a:path w="3372" h="3404" extrusionOk="0">
                      <a:moveTo>
                        <a:pt x="1671" y="631"/>
                      </a:moveTo>
                      <a:cubicBezTo>
                        <a:pt x="2238" y="631"/>
                        <a:pt x="2710" y="1103"/>
                        <a:pt x="2710" y="1670"/>
                      </a:cubicBezTo>
                      <a:cubicBezTo>
                        <a:pt x="2710" y="2206"/>
                        <a:pt x="2238" y="2678"/>
                        <a:pt x="1671" y="2678"/>
                      </a:cubicBezTo>
                      <a:cubicBezTo>
                        <a:pt x="1135" y="2678"/>
                        <a:pt x="662" y="2206"/>
                        <a:pt x="662" y="1670"/>
                      </a:cubicBezTo>
                      <a:cubicBezTo>
                        <a:pt x="662" y="1103"/>
                        <a:pt x="1135" y="631"/>
                        <a:pt x="1671" y="631"/>
                      </a:cubicBezTo>
                      <a:close/>
                      <a:moveTo>
                        <a:pt x="1671" y="1"/>
                      </a:moveTo>
                      <a:cubicBezTo>
                        <a:pt x="725" y="1"/>
                        <a:pt x="1" y="757"/>
                        <a:pt x="1" y="1702"/>
                      </a:cubicBezTo>
                      <a:cubicBezTo>
                        <a:pt x="1" y="2647"/>
                        <a:pt x="725" y="3403"/>
                        <a:pt x="1671" y="3403"/>
                      </a:cubicBezTo>
                      <a:cubicBezTo>
                        <a:pt x="2616" y="3403"/>
                        <a:pt x="3372" y="2647"/>
                        <a:pt x="3372" y="1702"/>
                      </a:cubicBezTo>
                      <a:cubicBezTo>
                        <a:pt x="3372" y="757"/>
                        <a:pt x="2616" y="1"/>
                        <a:pt x="1671"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4" name="Group 3">
              <a:extLst>
                <a:ext uri="{FF2B5EF4-FFF2-40B4-BE49-F238E27FC236}">
                  <a16:creationId xmlns:a16="http://schemas.microsoft.com/office/drawing/2014/main" id="{52BAAA56-C2F1-283D-8454-B1FA95C30BEB}"/>
                </a:ext>
              </a:extLst>
            </p:cNvPr>
            <p:cNvGrpSpPr/>
            <p:nvPr/>
          </p:nvGrpSpPr>
          <p:grpSpPr>
            <a:xfrm>
              <a:off x="799021" y="1452754"/>
              <a:ext cx="7087679" cy="1589735"/>
              <a:chOff x="799021" y="1452754"/>
              <a:chExt cx="7087679" cy="1589735"/>
            </a:xfrm>
          </p:grpSpPr>
          <p:sp>
            <p:nvSpPr>
              <p:cNvPr id="27" name="Google Shape;3697;p60">
                <a:extLst>
                  <a:ext uri="{FF2B5EF4-FFF2-40B4-BE49-F238E27FC236}">
                    <a16:creationId xmlns:a16="http://schemas.microsoft.com/office/drawing/2014/main" id="{930B3BC9-98D7-4D72-5911-FBBF242B45A0}"/>
                  </a:ext>
                </a:extLst>
              </p:cNvPr>
              <p:cNvSpPr txBox="1">
                <a:spLocks/>
              </p:cNvSpPr>
              <p:nvPr/>
            </p:nvSpPr>
            <p:spPr>
              <a:xfrm>
                <a:off x="1872631" y="1452754"/>
                <a:ext cx="1848550" cy="427884"/>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Findings</a:t>
                </a:r>
                <a:endParaRPr kumimoji="0" lang="en-IN" sz="1600" b="1" i="0" u="none" strike="noStrike" kern="1200" cap="none" spc="0" normalizeH="0" baseline="0" noProof="0" dirty="0">
                  <a:ln>
                    <a:noFill/>
                  </a:ln>
                  <a:effectLst/>
                  <a:uLnTx/>
                  <a:uFillTx/>
                </a:endParaRPr>
              </a:p>
            </p:txBody>
          </p:sp>
          <p:sp>
            <p:nvSpPr>
              <p:cNvPr id="30" name="Google Shape;3700;p60">
                <a:extLst>
                  <a:ext uri="{FF2B5EF4-FFF2-40B4-BE49-F238E27FC236}">
                    <a16:creationId xmlns:a16="http://schemas.microsoft.com/office/drawing/2014/main" id="{776F8C43-4BD9-69E4-BB0C-53649BF0329B}"/>
                  </a:ext>
                </a:extLst>
              </p:cNvPr>
              <p:cNvSpPr txBox="1">
                <a:spLocks/>
              </p:cNvSpPr>
              <p:nvPr/>
            </p:nvSpPr>
            <p:spPr>
              <a:xfrm>
                <a:off x="1829817" y="1765394"/>
                <a:ext cx="6056883" cy="1277095"/>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Optimum r-ATG exposure post-aHSCT = 60–95 AU/day/mL</a:t>
                </a:r>
              </a:p>
              <a:p>
                <a:pPr marL="285750" marR="0" lvl="0" indent="-285750" algn="just" defTabSz="914377"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chemeClr val="accent2"/>
                    </a:solidFill>
                    <a:effectLst/>
                    <a:uLnTx/>
                    <a:uFillTx/>
                  </a:rPr>
                  <a:t>r-ATG exposure after aHSCT—Best predictor of 5-year survival</a:t>
                </a:r>
              </a:p>
              <a:p>
                <a:pPr marL="285750" marR="0" lvl="0" indent="-285750" algn="just" defTabSz="914377"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chemeClr val="accent2"/>
                    </a:solidFill>
                    <a:effectLst/>
                    <a:uLnTx/>
                    <a:uFillTx/>
                  </a:rPr>
                  <a:t>ALC modeled dosing is better than weight-based dosing for optimal target exposure of r-ATG in patients &gt;50kg</a:t>
                </a:r>
              </a:p>
            </p:txBody>
          </p:sp>
          <p:sp>
            <p:nvSpPr>
              <p:cNvPr id="33" name="Google Shape;3704;p60">
                <a:extLst>
                  <a:ext uri="{FF2B5EF4-FFF2-40B4-BE49-F238E27FC236}">
                    <a16:creationId xmlns:a16="http://schemas.microsoft.com/office/drawing/2014/main" id="{7B74191C-3DF7-8683-F97E-A45DBF5CD6E3}"/>
                  </a:ext>
                </a:extLst>
              </p:cNvPr>
              <p:cNvSpPr/>
              <p:nvPr/>
            </p:nvSpPr>
            <p:spPr>
              <a:xfrm>
                <a:off x="1056630" y="1697366"/>
                <a:ext cx="847193" cy="903061"/>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cxnSp>
            <p:nvCxnSpPr>
              <p:cNvPr id="6" name="Google Shape;3707;p60">
                <a:extLst>
                  <a:ext uri="{FF2B5EF4-FFF2-40B4-BE49-F238E27FC236}">
                    <a16:creationId xmlns:a16="http://schemas.microsoft.com/office/drawing/2014/main" id="{1FD304FF-B2F7-FE0D-C3C1-32B0054BB5E2}"/>
                  </a:ext>
                </a:extLst>
              </p:cNvPr>
              <p:cNvCxnSpPr>
                <a:cxnSpLocks/>
                <a:stCxn id="33" idx="1"/>
              </p:cNvCxnSpPr>
              <p:nvPr/>
            </p:nvCxnSpPr>
            <p:spPr>
              <a:xfrm flipH="1">
                <a:off x="799021" y="2148897"/>
                <a:ext cx="257609" cy="0"/>
              </a:xfrm>
              <a:prstGeom prst="straightConnector1">
                <a:avLst/>
              </a:prstGeom>
              <a:noFill/>
              <a:ln w="9525" cap="flat" cmpd="sng">
                <a:solidFill>
                  <a:schemeClr val="tx2"/>
                </a:solidFill>
                <a:prstDash val="solid"/>
                <a:round/>
                <a:headEnd type="oval" w="med" len="med"/>
                <a:tailEnd type="none" w="med" len="med"/>
              </a:ln>
            </p:spPr>
          </p:cxnSp>
          <p:grpSp>
            <p:nvGrpSpPr>
              <p:cNvPr id="11" name="Google Shape;634;p36">
                <a:extLst>
                  <a:ext uri="{FF2B5EF4-FFF2-40B4-BE49-F238E27FC236}">
                    <a16:creationId xmlns:a16="http://schemas.microsoft.com/office/drawing/2014/main" id="{46C4D7A8-7259-C4DA-7A40-67E09AC80611}"/>
                  </a:ext>
                </a:extLst>
              </p:cNvPr>
              <p:cNvGrpSpPr/>
              <p:nvPr/>
            </p:nvGrpSpPr>
            <p:grpSpPr>
              <a:xfrm>
                <a:off x="1114714" y="1828793"/>
                <a:ext cx="651896" cy="595576"/>
                <a:chOff x="-1333975" y="2365850"/>
                <a:chExt cx="292225" cy="293575"/>
              </a:xfrm>
              <a:solidFill>
                <a:schemeClr val="tx1"/>
              </a:solidFill>
            </p:grpSpPr>
            <p:sp>
              <p:nvSpPr>
                <p:cNvPr id="16" name="Google Shape;635;p36">
                  <a:extLst>
                    <a:ext uri="{FF2B5EF4-FFF2-40B4-BE49-F238E27FC236}">
                      <a16:creationId xmlns:a16="http://schemas.microsoft.com/office/drawing/2014/main" id="{A10A6747-FC4C-96C8-4716-43D6469A849E}"/>
                    </a:ext>
                  </a:extLst>
                </p:cNvPr>
                <p:cNvSpPr/>
                <p:nvPr/>
              </p:nvSpPr>
              <p:spPr>
                <a:xfrm>
                  <a:off x="-1285150" y="2365850"/>
                  <a:ext cx="191225" cy="293575"/>
                </a:xfrm>
                <a:custGeom>
                  <a:avLst/>
                  <a:gdLst/>
                  <a:ahLst/>
                  <a:cxnLst/>
                  <a:rect l="l" t="t" r="r" b="b"/>
                  <a:pathLst>
                    <a:path w="7649" h="11743" extrusionOk="0">
                      <a:moveTo>
                        <a:pt x="3813" y="684"/>
                      </a:moveTo>
                      <a:cubicBezTo>
                        <a:pt x="5545" y="684"/>
                        <a:pt x="6900" y="2039"/>
                        <a:pt x="6900" y="3740"/>
                      </a:cubicBezTo>
                      <a:cubicBezTo>
                        <a:pt x="6931" y="4780"/>
                        <a:pt x="6553" y="5347"/>
                        <a:pt x="6270" y="5788"/>
                      </a:cubicBezTo>
                      <a:cubicBezTo>
                        <a:pt x="5797" y="6544"/>
                        <a:pt x="5608" y="6922"/>
                        <a:pt x="5608" y="7930"/>
                      </a:cubicBezTo>
                      <a:cubicBezTo>
                        <a:pt x="5608" y="8119"/>
                        <a:pt x="5451" y="8277"/>
                        <a:pt x="5230" y="8277"/>
                      </a:cubicBezTo>
                      <a:lnTo>
                        <a:pt x="2489" y="8277"/>
                      </a:lnTo>
                      <a:cubicBezTo>
                        <a:pt x="2300" y="8277"/>
                        <a:pt x="2143" y="8119"/>
                        <a:pt x="2143" y="7930"/>
                      </a:cubicBezTo>
                      <a:cubicBezTo>
                        <a:pt x="2143" y="6922"/>
                        <a:pt x="1922" y="6576"/>
                        <a:pt x="1450" y="5820"/>
                      </a:cubicBezTo>
                      <a:cubicBezTo>
                        <a:pt x="1198" y="5347"/>
                        <a:pt x="567" y="4528"/>
                        <a:pt x="788" y="3205"/>
                      </a:cubicBezTo>
                      <a:cubicBezTo>
                        <a:pt x="1040" y="1819"/>
                        <a:pt x="2237" y="684"/>
                        <a:pt x="3813" y="684"/>
                      </a:cubicBezTo>
                      <a:close/>
                      <a:moveTo>
                        <a:pt x="4852" y="8907"/>
                      </a:moveTo>
                      <a:lnTo>
                        <a:pt x="4852" y="9569"/>
                      </a:lnTo>
                      <a:lnTo>
                        <a:pt x="4506" y="9569"/>
                      </a:lnTo>
                      <a:cubicBezTo>
                        <a:pt x="4285" y="9569"/>
                        <a:pt x="4128" y="9726"/>
                        <a:pt x="4128" y="9915"/>
                      </a:cubicBezTo>
                      <a:cubicBezTo>
                        <a:pt x="4128" y="10136"/>
                        <a:pt x="4285" y="10293"/>
                        <a:pt x="4506" y="10293"/>
                      </a:cubicBezTo>
                      <a:lnTo>
                        <a:pt x="4852" y="10293"/>
                      </a:lnTo>
                      <a:lnTo>
                        <a:pt x="4852" y="10640"/>
                      </a:lnTo>
                      <a:cubicBezTo>
                        <a:pt x="4884" y="10829"/>
                        <a:pt x="4726" y="10986"/>
                        <a:pt x="4537" y="10986"/>
                      </a:cubicBezTo>
                      <a:lnTo>
                        <a:pt x="3151" y="10986"/>
                      </a:lnTo>
                      <a:cubicBezTo>
                        <a:pt x="2962" y="10986"/>
                        <a:pt x="2804" y="10829"/>
                        <a:pt x="2804" y="10640"/>
                      </a:cubicBezTo>
                      <a:lnTo>
                        <a:pt x="2804" y="10293"/>
                      </a:lnTo>
                      <a:lnTo>
                        <a:pt x="3151" y="10293"/>
                      </a:lnTo>
                      <a:cubicBezTo>
                        <a:pt x="3371" y="10293"/>
                        <a:pt x="3529" y="10136"/>
                        <a:pt x="3529" y="9915"/>
                      </a:cubicBezTo>
                      <a:cubicBezTo>
                        <a:pt x="3529" y="9726"/>
                        <a:pt x="3371" y="9569"/>
                        <a:pt x="3151" y="9569"/>
                      </a:cubicBezTo>
                      <a:lnTo>
                        <a:pt x="2804" y="9569"/>
                      </a:lnTo>
                      <a:lnTo>
                        <a:pt x="2804" y="8907"/>
                      </a:lnTo>
                      <a:close/>
                      <a:moveTo>
                        <a:pt x="3897" y="1"/>
                      </a:moveTo>
                      <a:cubicBezTo>
                        <a:pt x="3632" y="1"/>
                        <a:pt x="3361" y="28"/>
                        <a:pt x="3088" y="86"/>
                      </a:cubicBezTo>
                      <a:cubicBezTo>
                        <a:pt x="1607" y="401"/>
                        <a:pt x="441" y="1566"/>
                        <a:pt x="158" y="3079"/>
                      </a:cubicBezTo>
                      <a:cubicBezTo>
                        <a:pt x="0" y="3992"/>
                        <a:pt x="158" y="4969"/>
                        <a:pt x="631" y="5757"/>
                      </a:cubicBezTo>
                      <a:cubicBezTo>
                        <a:pt x="757" y="5914"/>
                        <a:pt x="820" y="6072"/>
                        <a:pt x="914" y="6229"/>
                      </a:cubicBezTo>
                      <a:cubicBezTo>
                        <a:pt x="1355" y="6891"/>
                        <a:pt x="1450" y="7143"/>
                        <a:pt x="1450" y="7962"/>
                      </a:cubicBezTo>
                      <a:cubicBezTo>
                        <a:pt x="1450" y="8403"/>
                        <a:pt x="1733" y="8781"/>
                        <a:pt x="2143" y="8939"/>
                      </a:cubicBezTo>
                      <a:lnTo>
                        <a:pt x="2143" y="10703"/>
                      </a:lnTo>
                      <a:cubicBezTo>
                        <a:pt x="2143" y="11270"/>
                        <a:pt x="2615" y="11743"/>
                        <a:pt x="3151" y="11743"/>
                      </a:cubicBezTo>
                      <a:lnTo>
                        <a:pt x="4537" y="11743"/>
                      </a:lnTo>
                      <a:cubicBezTo>
                        <a:pt x="5073" y="11743"/>
                        <a:pt x="5545" y="11270"/>
                        <a:pt x="5545" y="10703"/>
                      </a:cubicBezTo>
                      <a:lnTo>
                        <a:pt x="5545" y="8939"/>
                      </a:lnTo>
                      <a:cubicBezTo>
                        <a:pt x="5955" y="8781"/>
                        <a:pt x="6238" y="8435"/>
                        <a:pt x="6238" y="7962"/>
                      </a:cubicBezTo>
                      <a:lnTo>
                        <a:pt x="6238" y="7930"/>
                      </a:lnTo>
                      <a:cubicBezTo>
                        <a:pt x="6238" y="7143"/>
                        <a:pt x="6427" y="6828"/>
                        <a:pt x="6805" y="6229"/>
                      </a:cubicBezTo>
                      <a:cubicBezTo>
                        <a:pt x="7089" y="5788"/>
                        <a:pt x="7593" y="5032"/>
                        <a:pt x="7593" y="3835"/>
                      </a:cubicBezTo>
                      <a:cubicBezTo>
                        <a:pt x="7649" y="1658"/>
                        <a:pt x="5950" y="1"/>
                        <a:pt x="3897"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Google Shape;636;p36">
                  <a:extLst>
                    <a:ext uri="{FF2B5EF4-FFF2-40B4-BE49-F238E27FC236}">
                      <a16:creationId xmlns:a16="http://schemas.microsoft.com/office/drawing/2014/main" id="{64ECC151-4166-ABF5-1CD3-882C6E06FD41}"/>
                    </a:ext>
                  </a:extLst>
                </p:cNvPr>
                <p:cNvSpPr/>
                <p:nvPr/>
              </p:nvSpPr>
              <p:spPr>
                <a:xfrm>
                  <a:off x="-107642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40" y="725"/>
                      </a:lnTo>
                      <a:cubicBezTo>
                        <a:pt x="1229" y="725"/>
                        <a:pt x="1386" y="568"/>
                        <a:pt x="1386" y="379"/>
                      </a:cubicBezTo>
                      <a:cubicBezTo>
                        <a:pt x="1386" y="158"/>
                        <a:pt x="1229"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637;p36">
                  <a:extLst>
                    <a:ext uri="{FF2B5EF4-FFF2-40B4-BE49-F238E27FC236}">
                      <a16:creationId xmlns:a16="http://schemas.microsoft.com/office/drawing/2014/main" id="{A3022656-58BA-DF3A-ADE7-72DFFDF8E574}"/>
                    </a:ext>
                  </a:extLst>
                </p:cNvPr>
                <p:cNvSpPr/>
                <p:nvPr/>
              </p:nvSpPr>
              <p:spPr>
                <a:xfrm>
                  <a:off x="-133397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08" y="725"/>
                      </a:lnTo>
                      <a:cubicBezTo>
                        <a:pt x="1197" y="694"/>
                        <a:pt x="1386" y="536"/>
                        <a:pt x="1386" y="379"/>
                      </a:cubicBezTo>
                      <a:cubicBezTo>
                        <a:pt x="1386" y="158"/>
                        <a:pt x="1197" y="1"/>
                        <a:pt x="1008"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638;p36">
                  <a:extLst>
                    <a:ext uri="{FF2B5EF4-FFF2-40B4-BE49-F238E27FC236}">
                      <a16:creationId xmlns:a16="http://schemas.microsoft.com/office/drawing/2014/main" id="{65E651F6-AC8F-B9A4-FD11-6A6034382224}"/>
                    </a:ext>
                  </a:extLst>
                </p:cNvPr>
                <p:cNvSpPr/>
                <p:nvPr/>
              </p:nvSpPr>
              <p:spPr>
                <a:xfrm>
                  <a:off x="-1093750" y="2383050"/>
                  <a:ext cx="35450" cy="26575"/>
                </a:xfrm>
                <a:custGeom>
                  <a:avLst/>
                  <a:gdLst/>
                  <a:ahLst/>
                  <a:cxnLst/>
                  <a:rect l="l" t="t" r="r" b="b"/>
                  <a:pathLst>
                    <a:path w="1418" h="1063" extrusionOk="0">
                      <a:moveTo>
                        <a:pt x="992" y="1"/>
                      </a:moveTo>
                      <a:cubicBezTo>
                        <a:pt x="931" y="1"/>
                        <a:pt x="870" y="19"/>
                        <a:pt x="819" y="59"/>
                      </a:cubicBezTo>
                      <a:lnTo>
                        <a:pt x="221" y="406"/>
                      </a:lnTo>
                      <a:cubicBezTo>
                        <a:pt x="63" y="500"/>
                        <a:pt x="0" y="721"/>
                        <a:pt x="95" y="878"/>
                      </a:cubicBezTo>
                      <a:cubicBezTo>
                        <a:pt x="159" y="985"/>
                        <a:pt x="295" y="1063"/>
                        <a:pt x="415" y="1063"/>
                      </a:cubicBezTo>
                      <a:cubicBezTo>
                        <a:pt x="473" y="1063"/>
                        <a:pt x="527" y="1045"/>
                        <a:pt x="567" y="1005"/>
                      </a:cubicBezTo>
                      <a:lnTo>
                        <a:pt x="1166" y="658"/>
                      </a:lnTo>
                      <a:cubicBezTo>
                        <a:pt x="1323" y="563"/>
                        <a:pt x="1418" y="343"/>
                        <a:pt x="1292" y="185"/>
                      </a:cubicBezTo>
                      <a:cubicBezTo>
                        <a:pt x="1249" y="79"/>
                        <a:pt x="1120" y="1"/>
                        <a:pt x="992"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639;p36">
                  <a:extLst>
                    <a:ext uri="{FF2B5EF4-FFF2-40B4-BE49-F238E27FC236}">
                      <a16:creationId xmlns:a16="http://schemas.microsoft.com/office/drawing/2014/main" id="{4EC1A99D-7601-BE6F-F812-28F42B05B291}"/>
                    </a:ext>
                  </a:extLst>
                </p:cNvPr>
                <p:cNvSpPr/>
                <p:nvPr/>
              </p:nvSpPr>
              <p:spPr>
                <a:xfrm>
                  <a:off x="-1317450" y="2512575"/>
                  <a:ext cx="35475" cy="26225"/>
                </a:xfrm>
                <a:custGeom>
                  <a:avLst/>
                  <a:gdLst/>
                  <a:ahLst/>
                  <a:cxnLst/>
                  <a:rect l="l" t="t" r="r" b="b"/>
                  <a:pathLst>
                    <a:path w="1419" h="1049" extrusionOk="0">
                      <a:moveTo>
                        <a:pt x="1005" y="1"/>
                      </a:moveTo>
                      <a:cubicBezTo>
                        <a:pt x="944" y="1"/>
                        <a:pt x="880" y="15"/>
                        <a:pt x="820" y="45"/>
                      </a:cubicBezTo>
                      <a:lnTo>
                        <a:pt x="221" y="392"/>
                      </a:lnTo>
                      <a:cubicBezTo>
                        <a:pt x="64" y="486"/>
                        <a:pt x="1" y="707"/>
                        <a:pt x="127" y="864"/>
                      </a:cubicBezTo>
                      <a:cubicBezTo>
                        <a:pt x="169" y="971"/>
                        <a:pt x="299" y="1049"/>
                        <a:pt x="427" y="1049"/>
                      </a:cubicBezTo>
                      <a:cubicBezTo>
                        <a:pt x="488" y="1049"/>
                        <a:pt x="548" y="1031"/>
                        <a:pt x="599" y="990"/>
                      </a:cubicBezTo>
                      <a:lnTo>
                        <a:pt x="1166" y="644"/>
                      </a:lnTo>
                      <a:cubicBezTo>
                        <a:pt x="1324" y="549"/>
                        <a:pt x="1418" y="329"/>
                        <a:pt x="1292" y="171"/>
                      </a:cubicBezTo>
                      <a:cubicBezTo>
                        <a:pt x="1250" y="64"/>
                        <a:pt x="1134" y="1"/>
                        <a:pt x="1005"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640;p36">
                  <a:extLst>
                    <a:ext uri="{FF2B5EF4-FFF2-40B4-BE49-F238E27FC236}">
                      <a16:creationId xmlns:a16="http://schemas.microsoft.com/office/drawing/2014/main" id="{60F155CB-0E2F-A10C-9369-941B207ED51F}"/>
                    </a:ext>
                  </a:extLst>
                </p:cNvPr>
                <p:cNvSpPr/>
                <p:nvPr/>
              </p:nvSpPr>
              <p:spPr>
                <a:xfrm>
                  <a:off x="-1092975" y="2512575"/>
                  <a:ext cx="34675" cy="25525"/>
                </a:xfrm>
                <a:custGeom>
                  <a:avLst/>
                  <a:gdLst/>
                  <a:ahLst/>
                  <a:cxnLst/>
                  <a:rect l="l" t="t" r="r" b="b"/>
                  <a:pathLst>
                    <a:path w="1387" h="1021" extrusionOk="0">
                      <a:moveTo>
                        <a:pt x="378" y="1"/>
                      </a:moveTo>
                      <a:cubicBezTo>
                        <a:pt x="264" y="1"/>
                        <a:pt x="149" y="64"/>
                        <a:pt x="64" y="171"/>
                      </a:cubicBezTo>
                      <a:cubicBezTo>
                        <a:pt x="1" y="329"/>
                        <a:pt x="32" y="518"/>
                        <a:pt x="190" y="644"/>
                      </a:cubicBezTo>
                      <a:lnTo>
                        <a:pt x="788" y="990"/>
                      </a:lnTo>
                      <a:cubicBezTo>
                        <a:pt x="838" y="1010"/>
                        <a:pt x="891" y="1021"/>
                        <a:pt x="944" y="1021"/>
                      </a:cubicBezTo>
                      <a:cubicBezTo>
                        <a:pt x="1059" y="1021"/>
                        <a:pt x="1175" y="972"/>
                        <a:pt x="1261" y="864"/>
                      </a:cubicBezTo>
                      <a:cubicBezTo>
                        <a:pt x="1387" y="675"/>
                        <a:pt x="1292" y="486"/>
                        <a:pt x="1135" y="392"/>
                      </a:cubicBezTo>
                      <a:lnTo>
                        <a:pt x="536" y="45"/>
                      </a:lnTo>
                      <a:cubicBezTo>
                        <a:pt x="486" y="15"/>
                        <a:pt x="432" y="1"/>
                        <a:pt x="378"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2" name="Google Shape;641;p36">
                  <a:extLst>
                    <a:ext uri="{FF2B5EF4-FFF2-40B4-BE49-F238E27FC236}">
                      <a16:creationId xmlns:a16="http://schemas.microsoft.com/office/drawing/2014/main" id="{F828ED28-0625-0BC5-51DE-912D2B4F3ADF}"/>
                    </a:ext>
                  </a:extLst>
                </p:cNvPr>
                <p:cNvSpPr/>
                <p:nvPr/>
              </p:nvSpPr>
              <p:spPr>
                <a:xfrm>
                  <a:off x="-1316650" y="2383750"/>
                  <a:ext cx="34675" cy="25525"/>
                </a:xfrm>
                <a:custGeom>
                  <a:avLst/>
                  <a:gdLst/>
                  <a:ahLst/>
                  <a:cxnLst/>
                  <a:rect l="l" t="t" r="r" b="b"/>
                  <a:pathLst>
                    <a:path w="1387" h="1021" extrusionOk="0">
                      <a:moveTo>
                        <a:pt x="405" y="1"/>
                      </a:moveTo>
                      <a:cubicBezTo>
                        <a:pt x="283" y="1"/>
                        <a:pt x="159" y="50"/>
                        <a:pt x="95" y="157"/>
                      </a:cubicBezTo>
                      <a:cubicBezTo>
                        <a:pt x="0" y="315"/>
                        <a:pt x="63" y="504"/>
                        <a:pt x="221" y="630"/>
                      </a:cubicBezTo>
                      <a:lnTo>
                        <a:pt x="788" y="977"/>
                      </a:lnTo>
                      <a:cubicBezTo>
                        <a:pt x="838" y="1007"/>
                        <a:pt x="895" y="1021"/>
                        <a:pt x="953" y="1021"/>
                      </a:cubicBezTo>
                      <a:cubicBezTo>
                        <a:pt x="1074" y="1021"/>
                        <a:pt x="1196" y="958"/>
                        <a:pt x="1260" y="850"/>
                      </a:cubicBezTo>
                      <a:cubicBezTo>
                        <a:pt x="1386" y="693"/>
                        <a:pt x="1292" y="504"/>
                        <a:pt x="1134" y="378"/>
                      </a:cubicBezTo>
                      <a:lnTo>
                        <a:pt x="567" y="31"/>
                      </a:lnTo>
                      <a:cubicBezTo>
                        <a:pt x="517" y="11"/>
                        <a:pt x="461" y="1"/>
                        <a:pt x="405"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3" name="Google Shape;642;p36">
                  <a:extLst>
                    <a:ext uri="{FF2B5EF4-FFF2-40B4-BE49-F238E27FC236}">
                      <a16:creationId xmlns:a16="http://schemas.microsoft.com/office/drawing/2014/main" id="{37B2B671-AFA0-57B7-9377-DE9E88C543D2}"/>
                    </a:ext>
                  </a:extLst>
                </p:cNvPr>
                <p:cNvSpPr/>
                <p:nvPr/>
              </p:nvSpPr>
              <p:spPr>
                <a:xfrm>
                  <a:off x="-1239475" y="2411883"/>
                  <a:ext cx="102425" cy="153100"/>
                </a:xfrm>
                <a:custGeom>
                  <a:avLst/>
                  <a:gdLst/>
                  <a:ahLst/>
                  <a:cxnLst/>
                  <a:rect l="l" t="t" r="r" b="b"/>
                  <a:pathLst>
                    <a:path w="4097" h="6124" extrusionOk="0">
                      <a:moveTo>
                        <a:pt x="1733" y="1492"/>
                      </a:moveTo>
                      <a:lnTo>
                        <a:pt x="1733" y="2343"/>
                      </a:lnTo>
                      <a:cubicBezTo>
                        <a:pt x="1733" y="2500"/>
                        <a:pt x="1796" y="2626"/>
                        <a:pt x="1922" y="2658"/>
                      </a:cubicBezTo>
                      <a:lnTo>
                        <a:pt x="3246" y="3225"/>
                      </a:lnTo>
                      <a:lnTo>
                        <a:pt x="2395" y="4611"/>
                      </a:lnTo>
                      <a:lnTo>
                        <a:pt x="2395" y="3729"/>
                      </a:lnTo>
                      <a:cubicBezTo>
                        <a:pt x="2395" y="3572"/>
                        <a:pt x="2332" y="3445"/>
                        <a:pt x="2206" y="3414"/>
                      </a:cubicBezTo>
                      <a:lnTo>
                        <a:pt x="851" y="2878"/>
                      </a:lnTo>
                      <a:lnTo>
                        <a:pt x="1733" y="1492"/>
                      </a:lnTo>
                      <a:close/>
                      <a:moveTo>
                        <a:pt x="2038" y="0"/>
                      </a:moveTo>
                      <a:cubicBezTo>
                        <a:pt x="1919" y="0"/>
                        <a:pt x="1814" y="47"/>
                        <a:pt x="1765" y="169"/>
                      </a:cubicBezTo>
                      <a:lnTo>
                        <a:pt x="64" y="2941"/>
                      </a:lnTo>
                      <a:cubicBezTo>
                        <a:pt x="32" y="3004"/>
                        <a:pt x="1" y="3130"/>
                        <a:pt x="32" y="3225"/>
                      </a:cubicBezTo>
                      <a:cubicBezTo>
                        <a:pt x="64" y="3288"/>
                        <a:pt x="158" y="3382"/>
                        <a:pt x="221" y="3414"/>
                      </a:cubicBezTo>
                      <a:lnTo>
                        <a:pt x="1733" y="4013"/>
                      </a:lnTo>
                      <a:lnTo>
                        <a:pt x="1733" y="5808"/>
                      </a:lnTo>
                      <a:cubicBezTo>
                        <a:pt x="1733" y="5966"/>
                        <a:pt x="1859" y="6092"/>
                        <a:pt x="1954" y="6123"/>
                      </a:cubicBezTo>
                      <a:lnTo>
                        <a:pt x="2049" y="6123"/>
                      </a:lnTo>
                      <a:cubicBezTo>
                        <a:pt x="2143" y="6123"/>
                        <a:pt x="2269" y="6092"/>
                        <a:pt x="2301" y="5966"/>
                      </a:cubicBezTo>
                      <a:lnTo>
                        <a:pt x="4002" y="3225"/>
                      </a:lnTo>
                      <a:cubicBezTo>
                        <a:pt x="4033" y="3130"/>
                        <a:pt x="4096" y="3004"/>
                        <a:pt x="4033" y="2941"/>
                      </a:cubicBezTo>
                      <a:cubicBezTo>
                        <a:pt x="4033" y="2878"/>
                        <a:pt x="3970" y="2784"/>
                        <a:pt x="3907" y="2752"/>
                      </a:cubicBezTo>
                      <a:lnTo>
                        <a:pt x="2395" y="2154"/>
                      </a:lnTo>
                      <a:lnTo>
                        <a:pt x="2395" y="358"/>
                      </a:lnTo>
                      <a:cubicBezTo>
                        <a:pt x="2395" y="169"/>
                        <a:pt x="2269" y="74"/>
                        <a:pt x="2143" y="11"/>
                      </a:cubicBezTo>
                      <a:cubicBezTo>
                        <a:pt x="2108" y="4"/>
                        <a:pt x="2072" y="0"/>
                        <a:pt x="203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13" name="Group 12">
              <a:extLst>
                <a:ext uri="{FF2B5EF4-FFF2-40B4-BE49-F238E27FC236}">
                  <a16:creationId xmlns:a16="http://schemas.microsoft.com/office/drawing/2014/main" id="{820FDCE5-1918-36A7-EFA3-59831C5FB1F6}"/>
                </a:ext>
              </a:extLst>
            </p:cNvPr>
            <p:cNvGrpSpPr/>
            <p:nvPr/>
          </p:nvGrpSpPr>
          <p:grpSpPr>
            <a:xfrm>
              <a:off x="799021" y="2973110"/>
              <a:ext cx="7620973" cy="1800801"/>
              <a:chOff x="799021" y="2973110"/>
              <a:chExt cx="7620973" cy="1800801"/>
            </a:xfrm>
          </p:grpSpPr>
          <p:sp>
            <p:nvSpPr>
              <p:cNvPr id="28" name="Google Shape;3698;p60">
                <a:extLst>
                  <a:ext uri="{FF2B5EF4-FFF2-40B4-BE49-F238E27FC236}">
                    <a16:creationId xmlns:a16="http://schemas.microsoft.com/office/drawing/2014/main" id="{35996475-4D1B-E628-D5BF-8D228C423B16}"/>
                  </a:ext>
                </a:extLst>
              </p:cNvPr>
              <p:cNvSpPr txBox="1">
                <a:spLocks/>
              </p:cNvSpPr>
              <p:nvPr/>
            </p:nvSpPr>
            <p:spPr>
              <a:xfrm>
                <a:off x="2950439" y="2973110"/>
                <a:ext cx="1786396" cy="454206"/>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Conclusion</a:t>
                </a:r>
                <a:endParaRPr kumimoji="0" lang="en-IN" sz="1600" b="1" i="0" u="none" strike="noStrike" kern="1200" cap="none" spc="0" normalizeH="0" baseline="0" noProof="0" dirty="0">
                  <a:ln>
                    <a:noFill/>
                  </a:ln>
                  <a:effectLst/>
                  <a:uLnTx/>
                  <a:uFillTx/>
                </a:endParaRPr>
              </a:p>
            </p:txBody>
          </p:sp>
          <p:sp>
            <p:nvSpPr>
              <p:cNvPr id="31" name="Google Shape;3701;p60">
                <a:extLst>
                  <a:ext uri="{FF2B5EF4-FFF2-40B4-BE49-F238E27FC236}">
                    <a16:creationId xmlns:a16="http://schemas.microsoft.com/office/drawing/2014/main" id="{76488FCD-AC88-F05C-11A4-7AAFC2616D19}"/>
                  </a:ext>
                </a:extLst>
              </p:cNvPr>
              <p:cNvSpPr txBox="1">
                <a:spLocks/>
              </p:cNvSpPr>
              <p:nvPr/>
            </p:nvSpPr>
            <p:spPr>
              <a:xfrm>
                <a:off x="2976269" y="3245980"/>
                <a:ext cx="5443725" cy="1527931"/>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just" defTabSz="914377"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chemeClr val="accent2"/>
                    </a:solidFill>
                    <a:effectLst/>
                    <a:uLnTx/>
                    <a:uFillTx/>
                  </a:rPr>
                  <a:t>Exposure to ATG affects survival after aHSCT in adults, stressing the importance of optimum ATG dosing.</a:t>
                </a:r>
              </a:p>
              <a:p>
                <a:pPr marL="285750" marR="0" lvl="0" indent="-285750" algn="just" defTabSz="914377"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chemeClr val="accent2"/>
                    </a:solidFill>
                    <a:effectLst/>
                    <a:uLnTx/>
                    <a:uFillTx/>
                  </a:rPr>
                  <a:t>Individualized dosing of ATG, based on lymphocyte counts rather than bodyweight, might improve survival chances after aHSCT</a:t>
                </a:r>
              </a:p>
            </p:txBody>
          </p:sp>
          <p:sp>
            <p:nvSpPr>
              <p:cNvPr id="34" name="Google Shape;3705;p60">
                <a:extLst>
                  <a:ext uri="{FF2B5EF4-FFF2-40B4-BE49-F238E27FC236}">
                    <a16:creationId xmlns:a16="http://schemas.microsoft.com/office/drawing/2014/main" id="{07131FD3-37D6-530F-64DA-3BAA4A996FF7}"/>
                  </a:ext>
                </a:extLst>
              </p:cNvPr>
              <p:cNvSpPr/>
              <p:nvPr/>
            </p:nvSpPr>
            <p:spPr>
              <a:xfrm>
                <a:off x="2099020" y="3031265"/>
                <a:ext cx="847193" cy="903061"/>
              </a:xfrm>
              <a:prstGeom prst="rect">
                <a:avLst/>
              </a:prstGeom>
              <a:noFill/>
              <a:ln w="9525" cap="flat" cmpd="sng">
                <a:solidFill>
                  <a:srgbClr val="F4F2F6"/>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cxnSp>
            <p:nvCxnSpPr>
              <p:cNvPr id="7" name="Google Shape;3708;p60">
                <a:extLst>
                  <a:ext uri="{FF2B5EF4-FFF2-40B4-BE49-F238E27FC236}">
                    <a16:creationId xmlns:a16="http://schemas.microsoft.com/office/drawing/2014/main" id="{954DFF3B-AA88-09FF-9DA0-532D0262442C}"/>
                  </a:ext>
                </a:extLst>
              </p:cNvPr>
              <p:cNvCxnSpPr>
                <a:cxnSpLocks/>
              </p:cNvCxnSpPr>
              <p:nvPr/>
            </p:nvCxnSpPr>
            <p:spPr>
              <a:xfrm flipH="1">
                <a:off x="799021" y="3535501"/>
                <a:ext cx="1273017" cy="0"/>
              </a:xfrm>
              <a:prstGeom prst="straightConnector1">
                <a:avLst/>
              </a:prstGeom>
              <a:noFill/>
              <a:ln w="9525" cap="flat" cmpd="sng">
                <a:solidFill>
                  <a:schemeClr val="tx2"/>
                </a:solidFill>
                <a:prstDash val="solid"/>
                <a:round/>
                <a:headEnd type="oval" w="med" len="med"/>
                <a:tailEnd type="none" w="med" len="med"/>
              </a:ln>
            </p:spPr>
          </p:cxnSp>
          <p:pic>
            <p:nvPicPr>
              <p:cNvPr id="12" name="Graphic 11" descr="Presentation with pie chart outline">
                <a:extLst>
                  <a:ext uri="{FF2B5EF4-FFF2-40B4-BE49-F238E27FC236}">
                    <a16:creationId xmlns:a16="http://schemas.microsoft.com/office/drawing/2014/main" id="{FB1CF7F6-1ACA-98B4-394D-8F5AAAEF44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61999" y="3229765"/>
                <a:ext cx="822483" cy="822483"/>
              </a:xfrm>
              <a:prstGeom prst="rect">
                <a:avLst/>
              </a:prstGeom>
            </p:spPr>
          </p:pic>
        </p:grpSp>
        <p:grpSp>
          <p:nvGrpSpPr>
            <p:cNvPr id="5" name="Group 4">
              <a:extLst>
                <a:ext uri="{FF2B5EF4-FFF2-40B4-BE49-F238E27FC236}">
                  <a16:creationId xmlns:a16="http://schemas.microsoft.com/office/drawing/2014/main" id="{75103116-F585-7164-5C26-43F6E6A8320B}"/>
                </a:ext>
              </a:extLst>
            </p:cNvPr>
            <p:cNvGrpSpPr/>
            <p:nvPr/>
          </p:nvGrpSpPr>
          <p:grpSpPr>
            <a:xfrm>
              <a:off x="8491627" y="1019731"/>
              <a:ext cx="2765871" cy="3671232"/>
              <a:chOff x="8491627" y="1019731"/>
              <a:chExt cx="2765871" cy="3671232"/>
            </a:xfrm>
          </p:grpSpPr>
          <p:sp>
            <p:nvSpPr>
              <p:cNvPr id="14" name="TextBox 13">
                <a:extLst>
                  <a:ext uri="{FF2B5EF4-FFF2-40B4-BE49-F238E27FC236}">
                    <a16:creationId xmlns:a16="http://schemas.microsoft.com/office/drawing/2014/main" id="{9828CCC4-6ED3-DCA0-046F-302C0CE2983A}"/>
                  </a:ext>
                </a:extLst>
              </p:cNvPr>
              <p:cNvSpPr txBox="1"/>
              <p:nvPr/>
            </p:nvSpPr>
            <p:spPr>
              <a:xfrm>
                <a:off x="8491627" y="3952299"/>
                <a:ext cx="2765871" cy="73866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Verdana" panose="020B0604030504040204" pitchFamily="34" charset="0"/>
                    <a:ea typeface="Verdana" panose="020B0604030504040204" pitchFamily="34" charset="0"/>
                  </a:rPr>
                  <a:t>Optimum r-ATG exposure after aHSCT for favorable overall survival </a:t>
                </a:r>
              </a:p>
            </p:txBody>
          </p:sp>
          <p:sp>
            <p:nvSpPr>
              <p:cNvPr id="10" name="Rectangle: Rounded Corners 9">
                <a:extLst>
                  <a:ext uri="{FF2B5EF4-FFF2-40B4-BE49-F238E27FC236}">
                    <a16:creationId xmlns:a16="http://schemas.microsoft.com/office/drawing/2014/main" id="{5A8DBB48-778C-989A-7218-4414B87CBBCE}"/>
                  </a:ext>
                </a:extLst>
              </p:cNvPr>
              <p:cNvSpPr/>
              <p:nvPr/>
            </p:nvSpPr>
            <p:spPr>
              <a:xfrm>
                <a:off x="8491628" y="1019731"/>
                <a:ext cx="2758546" cy="2932568"/>
              </a:xfrm>
              <a:prstGeom prst="roundRect">
                <a:avLst>
                  <a:gd name="adj" fmla="val 3090"/>
                </a:avLst>
              </a:prstGeom>
              <a:gradFill>
                <a:gsLst>
                  <a:gs pos="0">
                    <a:schemeClr val="bg2">
                      <a:lumMod val="40000"/>
                      <a:lumOff val="60000"/>
                    </a:schemeClr>
                  </a:gs>
                  <a:gs pos="100000">
                    <a:schemeClr val="accent1">
                      <a:lumMod val="30000"/>
                      <a:lumOff val="70000"/>
                    </a:schemeClr>
                  </a:gs>
                </a:gsLst>
                <a:lin ang="5400000" scaled="1"/>
              </a:gradFill>
              <a:ln>
                <a:gradFill>
                  <a:gsLst>
                    <a:gs pos="0">
                      <a:schemeClr val="tx1">
                        <a:lumMod val="40000"/>
                        <a:lumOff val="60000"/>
                      </a:schemeClr>
                    </a:gs>
                    <a:gs pos="100000">
                      <a:schemeClr val="bg2">
                        <a:lumMod val="60000"/>
                        <a:lumOff val="40000"/>
                      </a:schemeClr>
                    </a:gs>
                  </a:gsLst>
                  <a:lin ang="5400000" scaled="1"/>
                </a:gra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pic>
            <p:nvPicPr>
              <p:cNvPr id="3" name="Graphic 2">
                <a:extLst>
                  <a:ext uri="{FF2B5EF4-FFF2-40B4-BE49-F238E27FC236}">
                    <a16:creationId xmlns:a16="http://schemas.microsoft.com/office/drawing/2014/main" id="{66154F73-3F70-E5AC-B246-12AF46EA165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666745" y="1141522"/>
                <a:ext cx="2410541" cy="2688986"/>
              </a:xfrm>
              <a:prstGeom prst="rect">
                <a:avLst/>
              </a:prstGeom>
            </p:spPr>
          </p:pic>
        </p:grpSp>
      </p:grpSp>
    </p:spTree>
    <p:extLst>
      <p:ext uri="{BB962C8B-B14F-4D97-AF65-F5344CB8AC3E}">
        <p14:creationId xmlns:p14="http://schemas.microsoft.com/office/powerpoint/2010/main" val="121131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barn(inVertical)">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down)">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7CC303-3F27-97EF-FB4C-51B2AD7443D4}"/>
              </a:ext>
            </a:extLst>
          </p:cNvPr>
          <p:cNvSpPr>
            <a:spLocks noGrp="1"/>
          </p:cNvSpPr>
          <p:nvPr>
            <p:ph type="body" idx="1"/>
          </p:nvPr>
        </p:nvSpPr>
        <p:spPr>
          <a:xfrm>
            <a:off x="407988" y="279976"/>
            <a:ext cx="10009187" cy="377249"/>
          </a:xfrm>
        </p:spPr>
        <p:txBody>
          <a:bodyPr>
            <a:noAutofit/>
          </a:bodyPr>
          <a:lstStyle/>
          <a:p>
            <a:pPr>
              <a:lnSpc>
                <a:spcPct val="100000"/>
              </a:lnSpc>
            </a:pPr>
            <a:r>
              <a:rPr lang="en-IN" sz="2200" dirty="0">
                <a:latin typeface="Verdana" panose="020B0604030504040204" pitchFamily="34" charset="0"/>
                <a:ea typeface="Verdana" panose="020B0604030504040204" pitchFamily="34" charset="0"/>
              </a:rPr>
              <a:t>PARACHUTE Study (1/2)</a:t>
            </a:r>
          </a:p>
        </p:txBody>
      </p:sp>
      <p:sp>
        <p:nvSpPr>
          <p:cNvPr id="5" name="TextBox 4">
            <a:extLst>
              <a:ext uri="{FF2B5EF4-FFF2-40B4-BE49-F238E27FC236}">
                <a16:creationId xmlns:a16="http://schemas.microsoft.com/office/drawing/2014/main" id="{B112CF25-DD27-F694-A639-B696DFC201F1}"/>
              </a:ext>
            </a:extLst>
          </p:cNvPr>
          <p:cNvSpPr txBox="1"/>
          <p:nvPr/>
        </p:nvSpPr>
        <p:spPr>
          <a:xfrm>
            <a:off x="503214" y="1068400"/>
            <a:ext cx="11422027"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effectLst/>
                <a:uLnTx/>
                <a:uFillTx/>
                <a:latin typeface="Verdana" panose="020B0604030504040204" pitchFamily="34" charset="0"/>
                <a:ea typeface="Verdana" panose="020B0604030504040204" pitchFamily="34" charset="0"/>
              </a:rPr>
              <a:t>Prospective clinical evidences on individualization of r-ATG dose and aHSCT outcomes </a:t>
            </a:r>
            <a:endParaRPr kumimoji="0" lang="en-IN" sz="1800" b="1" i="0" u="none" strike="noStrike" kern="0" cap="none" spc="0" normalizeH="0" baseline="0" noProof="0" dirty="0">
              <a:ln>
                <a:noFill/>
              </a:ln>
              <a:effectLst/>
              <a:uLnTx/>
              <a:uFillTx/>
              <a:latin typeface="Verdana" panose="020B0604030504040204" pitchFamily="34" charset="0"/>
              <a:ea typeface="Verdana" panose="020B0604030504040204" pitchFamily="34" charset="0"/>
            </a:endParaRPr>
          </a:p>
        </p:txBody>
      </p:sp>
      <p:grpSp>
        <p:nvGrpSpPr>
          <p:cNvPr id="6" name="Group 5">
            <a:extLst>
              <a:ext uri="{FF2B5EF4-FFF2-40B4-BE49-F238E27FC236}">
                <a16:creationId xmlns:a16="http://schemas.microsoft.com/office/drawing/2014/main" id="{DB44E5ED-D84C-F1F5-D94E-445AF77F713C}"/>
              </a:ext>
            </a:extLst>
          </p:cNvPr>
          <p:cNvGrpSpPr/>
          <p:nvPr/>
        </p:nvGrpSpPr>
        <p:grpSpPr>
          <a:xfrm>
            <a:off x="8190661" y="1802961"/>
            <a:ext cx="2858338" cy="2712794"/>
            <a:chOff x="8190661" y="1802961"/>
            <a:chExt cx="2858338" cy="2712794"/>
          </a:xfrm>
        </p:grpSpPr>
        <p:sp>
          <p:nvSpPr>
            <p:cNvPr id="77" name="Pentagon 20">
              <a:extLst>
                <a:ext uri="{FF2B5EF4-FFF2-40B4-BE49-F238E27FC236}">
                  <a16:creationId xmlns:a16="http://schemas.microsoft.com/office/drawing/2014/main" id="{E68EF61E-6398-037D-642C-468701C487D2}"/>
                </a:ext>
              </a:extLst>
            </p:cNvPr>
            <p:cNvSpPr/>
            <p:nvPr/>
          </p:nvSpPr>
          <p:spPr>
            <a:xfrm rot="16200000">
              <a:off x="8410282" y="1991336"/>
              <a:ext cx="2335617" cy="2713222"/>
            </a:xfrm>
            <a:prstGeom prst="homePlate">
              <a:avLst>
                <a:gd name="adj" fmla="val 27032"/>
              </a:avLst>
            </a:prstGeom>
            <a:gradFill>
              <a:gsLst>
                <a:gs pos="8000">
                  <a:schemeClr val="accent1">
                    <a:lumMod val="45000"/>
                    <a:lumOff val="55000"/>
                  </a:schemeClr>
                </a:gs>
                <a:gs pos="92000">
                  <a:schemeClr val="accent3"/>
                </a:gs>
              </a:gsLst>
              <a:lin ang="0" scaled="0"/>
            </a:gradFill>
            <a:ln w="34925">
              <a:gradFill>
                <a:gsLst>
                  <a:gs pos="100000">
                    <a:schemeClr val="tx1">
                      <a:lumMod val="40000"/>
                      <a:lumOff val="60000"/>
                    </a:schemeClr>
                  </a:gs>
                  <a:gs pos="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Verdana" panose="020B0604030504040204" pitchFamily="34" charset="0"/>
                <a:ea typeface="Verdana" panose="020B0604030504040204" pitchFamily="34" charset="0"/>
              </a:endParaRPr>
            </a:p>
          </p:txBody>
        </p:sp>
        <p:sp>
          <p:nvSpPr>
            <p:cNvPr id="73" name="Oval 72">
              <a:extLst>
                <a:ext uri="{FF2B5EF4-FFF2-40B4-BE49-F238E27FC236}">
                  <a16:creationId xmlns:a16="http://schemas.microsoft.com/office/drawing/2014/main" id="{F876A89E-AF8E-323F-3FB6-84DE22FB3BE5}"/>
                </a:ext>
              </a:extLst>
            </p:cNvPr>
            <p:cNvSpPr>
              <a:spLocks noChangeAspect="1"/>
            </p:cNvSpPr>
            <p:nvPr/>
          </p:nvSpPr>
          <p:spPr>
            <a:xfrm>
              <a:off x="9075291" y="1802961"/>
              <a:ext cx="993013" cy="993013"/>
            </a:xfrm>
            <a:prstGeom prst="ellipse">
              <a:avLst/>
            </a:prstGeom>
            <a:gradFill>
              <a:gsLst>
                <a:gs pos="0">
                  <a:srgbClr val="881B5C">
                    <a:lumMod val="60000"/>
                    <a:lumOff val="40000"/>
                  </a:srgbClr>
                </a:gs>
                <a:gs pos="63000">
                  <a:srgbClr val="CA3E76">
                    <a:lumMod val="50000"/>
                  </a:srgbClr>
                </a:gs>
              </a:gsLst>
              <a:lin ang="2700000" scaled="0"/>
            </a:gradFill>
            <a:ln w="38100" cap="flat" cmpd="sng" algn="ctr">
              <a:gradFill>
                <a:gsLst>
                  <a:gs pos="0">
                    <a:srgbClr val="E28F6A">
                      <a:lumMod val="40000"/>
                      <a:lumOff val="60000"/>
                    </a:srgbClr>
                  </a:gs>
                  <a:gs pos="100000">
                    <a:srgbClr val="DA7168">
                      <a:lumMod val="75000"/>
                    </a:srgbClr>
                  </a:gs>
                </a:gsLst>
                <a:lin ang="27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59" name="Google Shape;1607;p45">
              <a:extLst>
                <a:ext uri="{FF2B5EF4-FFF2-40B4-BE49-F238E27FC236}">
                  <a16:creationId xmlns:a16="http://schemas.microsoft.com/office/drawing/2014/main" id="{2F70C5F9-65E6-7080-9321-AD64B8E47939}"/>
                </a:ext>
              </a:extLst>
            </p:cNvPr>
            <p:cNvSpPr txBox="1">
              <a:spLocks/>
            </p:cNvSpPr>
            <p:nvPr/>
          </p:nvSpPr>
          <p:spPr>
            <a:xfrm>
              <a:off x="8375273" y="2789791"/>
              <a:ext cx="2673726" cy="499954"/>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effectLst/>
                  <a:uLnTx/>
                  <a:uFillTx/>
                </a:rPr>
                <a:t>P</a:t>
              </a:r>
              <a:r>
                <a:rPr kumimoji="0" lang="en-IN" sz="1800" b="1" i="0" u="none" strike="noStrike" kern="1200" cap="none" spc="0" normalizeH="0" baseline="0" noProof="0" dirty="0">
                  <a:ln>
                    <a:noFill/>
                  </a:ln>
                  <a:effectLst/>
                  <a:uLnTx/>
                  <a:uFillTx/>
                </a:rPr>
                <a:t>rimary Endpoint</a:t>
              </a:r>
            </a:p>
          </p:txBody>
        </p:sp>
        <p:sp>
          <p:nvSpPr>
            <p:cNvPr id="62" name="Google Shape;1611;p45">
              <a:extLst>
                <a:ext uri="{FF2B5EF4-FFF2-40B4-BE49-F238E27FC236}">
                  <a16:creationId xmlns:a16="http://schemas.microsoft.com/office/drawing/2014/main" id="{23B61B08-F13D-F5D2-6384-113AA7926DE0}"/>
                </a:ext>
              </a:extLst>
            </p:cNvPr>
            <p:cNvSpPr txBox="1">
              <a:spLocks/>
            </p:cNvSpPr>
            <p:nvPr/>
          </p:nvSpPr>
          <p:spPr>
            <a:xfrm>
              <a:off x="8190661" y="3182183"/>
              <a:ext cx="2806996" cy="1043419"/>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T-cell reconstitution &gt;0.05×10⁹ CD4</a:t>
              </a:r>
              <a:r>
                <a:rPr kumimoji="0" lang="en-US" sz="1400" b="0" i="0" u="none" strike="noStrike" kern="1200" cap="none" spc="0" normalizeH="0" baseline="30000" noProof="0" dirty="0">
                  <a:ln>
                    <a:noFill/>
                  </a:ln>
                  <a:solidFill>
                    <a:schemeClr val="accent2"/>
                  </a:solidFill>
                  <a:effectLst/>
                  <a:uLnTx/>
                  <a:uFillTx/>
                </a:rPr>
                <a:t>+</a:t>
              </a:r>
              <a:r>
                <a:rPr kumimoji="0" lang="en-US" sz="1400" b="0" i="0" u="none" strike="noStrike" kern="1200" cap="none" spc="0" normalizeH="0" baseline="0" noProof="0" dirty="0">
                  <a:ln>
                    <a:noFill/>
                  </a:ln>
                  <a:solidFill>
                    <a:schemeClr val="accent2"/>
                  </a:solidFill>
                  <a:effectLst/>
                  <a:uLnTx/>
                  <a:uFillTx/>
                </a:rPr>
                <a:t> T cells/L twice within 100 days [±3] post-aHSCT</a:t>
              </a:r>
            </a:p>
          </p:txBody>
        </p:sp>
        <p:grpSp>
          <p:nvGrpSpPr>
            <p:cNvPr id="9" name="Google Shape;15225;p65">
              <a:extLst>
                <a:ext uri="{FF2B5EF4-FFF2-40B4-BE49-F238E27FC236}">
                  <a16:creationId xmlns:a16="http://schemas.microsoft.com/office/drawing/2014/main" id="{D9571940-B974-F428-0D2E-965BB5163C3B}"/>
                </a:ext>
              </a:extLst>
            </p:cNvPr>
            <p:cNvGrpSpPr/>
            <p:nvPr/>
          </p:nvGrpSpPr>
          <p:grpSpPr>
            <a:xfrm>
              <a:off x="9244242" y="2008549"/>
              <a:ext cx="628130" cy="599172"/>
              <a:chOff x="7936787" y="4295074"/>
              <a:chExt cx="378249" cy="335524"/>
            </a:xfrm>
            <a:noFill/>
          </p:grpSpPr>
          <p:sp>
            <p:nvSpPr>
              <p:cNvPr id="41" name="Google Shape;15226;p65">
                <a:extLst>
                  <a:ext uri="{FF2B5EF4-FFF2-40B4-BE49-F238E27FC236}">
                    <a16:creationId xmlns:a16="http://schemas.microsoft.com/office/drawing/2014/main" id="{59B86C2A-072A-309E-2275-BE2E45AD36E7}"/>
                  </a:ext>
                </a:extLst>
              </p:cNvPr>
              <p:cNvSpPr/>
              <p:nvPr/>
            </p:nvSpPr>
            <p:spPr>
              <a:xfrm>
                <a:off x="8095371" y="4295074"/>
                <a:ext cx="219665" cy="182980"/>
              </a:xfrm>
              <a:custGeom>
                <a:avLst/>
                <a:gdLst/>
                <a:ahLst/>
                <a:cxnLst/>
                <a:rect l="l" t="t" r="r" b="b"/>
                <a:pathLst>
                  <a:path w="8365" h="6968" extrusionOk="0">
                    <a:moveTo>
                      <a:pt x="469" y="0"/>
                    </a:moveTo>
                    <a:cubicBezTo>
                      <a:pt x="211" y="0"/>
                      <a:pt x="0" y="201"/>
                      <a:pt x="0" y="460"/>
                    </a:cubicBezTo>
                    <a:lnTo>
                      <a:pt x="0" y="6508"/>
                    </a:lnTo>
                    <a:cubicBezTo>
                      <a:pt x="0" y="6757"/>
                      <a:pt x="211" y="6968"/>
                      <a:pt x="469" y="6968"/>
                    </a:cubicBezTo>
                    <a:lnTo>
                      <a:pt x="7905" y="6968"/>
                    </a:lnTo>
                    <a:cubicBezTo>
                      <a:pt x="8154" y="6968"/>
                      <a:pt x="8365" y="6757"/>
                      <a:pt x="8365" y="6508"/>
                    </a:cubicBezTo>
                    <a:lnTo>
                      <a:pt x="8365" y="460"/>
                    </a:lnTo>
                    <a:cubicBezTo>
                      <a:pt x="8365" y="201"/>
                      <a:pt x="8154" y="0"/>
                      <a:pt x="7905"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2" name="Google Shape;15227;p65">
                <a:extLst>
                  <a:ext uri="{FF2B5EF4-FFF2-40B4-BE49-F238E27FC236}">
                    <a16:creationId xmlns:a16="http://schemas.microsoft.com/office/drawing/2014/main" id="{752CF51A-B528-61E5-E267-0BA61C0C88F6}"/>
                  </a:ext>
                </a:extLst>
              </p:cNvPr>
              <p:cNvSpPr/>
              <p:nvPr/>
            </p:nvSpPr>
            <p:spPr>
              <a:xfrm>
                <a:off x="7937286" y="4441342"/>
                <a:ext cx="109609" cy="109846"/>
              </a:xfrm>
              <a:custGeom>
                <a:avLst/>
                <a:gdLst/>
                <a:ahLst/>
                <a:cxnLst/>
                <a:rect l="l" t="t" r="r" b="b"/>
                <a:pathLst>
                  <a:path w="4174" h="4183" extrusionOk="0">
                    <a:moveTo>
                      <a:pt x="2087" y="0"/>
                    </a:moveTo>
                    <a:cubicBezTo>
                      <a:pt x="1178" y="0"/>
                      <a:pt x="498" y="737"/>
                      <a:pt x="431" y="1627"/>
                    </a:cubicBezTo>
                    <a:cubicBezTo>
                      <a:pt x="383" y="2278"/>
                      <a:pt x="249" y="2919"/>
                      <a:pt x="48" y="3532"/>
                    </a:cubicBezTo>
                    <a:cubicBezTo>
                      <a:pt x="1" y="3647"/>
                      <a:pt x="48" y="3781"/>
                      <a:pt x="163" y="3828"/>
                    </a:cubicBezTo>
                    <a:cubicBezTo>
                      <a:pt x="546" y="4001"/>
                      <a:pt x="958" y="4125"/>
                      <a:pt x="1379" y="4182"/>
                    </a:cubicBezTo>
                    <a:lnTo>
                      <a:pt x="2795" y="4182"/>
                    </a:lnTo>
                    <a:cubicBezTo>
                      <a:pt x="3216" y="4125"/>
                      <a:pt x="3618" y="4001"/>
                      <a:pt x="4011" y="3828"/>
                    </a:cubicBezTo>
                    <a:cubicBezTo>
                      <a:pt x="4116" y="3781"/>
                      <a:pt x="4173" y="3647"/>
                      <a:pt x="4125" y="3532"/>
                    </a:cubicBezTo>
                    <a:cubicBezTo>
                      <a:pt x="3924" y="2919"/>
                      <a:pt x="3790" y="2278"/>
                      <a:pt x="3743" y="1627"/>
                    </a:cubicBezTo>
                    <a:cubicBezTo>
                      <a:pt x="3676" y="737"/>
                      <a:pt x="2996" y="0"/>
                      <a:pt x="2087"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3" name="Google Shape;15228;p65">
                <a:extLst>
                  <a:ext uri="{FF2B5EF4-FFF2-40B4-BE49-F238E27FC236}">
                    <a16:creationId xmlns:a16="http://schemas.microsoft.com/office/drawing/2014/main" id="{791E2D0B-B161-8DCF-8CE0-A2FCF18F86B2}"/>
                  </a:ext>
                </a:extLst>
              </p:cNvPr>
              <p:cNvSpPr/>
              <p:nvPr/>
            </p:nvSpPr>
            <p:spPr>
              <a:xfrm>
                <a:off x="7966934" y="4441342"/>
                <a:ext cx="79962" cy="110108"/>
              </a:xfrm>
              <a:custGeom>
                <a:avLst/>
                <a:gdLst/>
                <a:ahLst/>
                <a:cxnLst/>
                <a:rect l="l" t="t" r="r" b="b"/>
                <a:pathLst>
                  <a:path w="3045" h="4193" extrusionOk="0">
                    <a:moveTo>
                      <a:pt x="948" y="0"/>
                    </a:moveTo>
                    <a:cubicBezTo>
                      <a:pt x="250" y="0"/>
                      <a:pt x="1" y="957"/>
                      <a:pt x="604" y="1321"/>
                    </a:cubicBezTo>
                    <a:cubicBezTo>
                      <a:pt x="623" y="1331"/>
                      <a:pt x="642" y="1340"/>
                      <a:pt x="661" y="1350"/>
                    </a:cubicBezTo>
                    <a:lnTo>
                      <a:pt x="1188" y="4192"/>
                    </a:lnTo>
                    <a:lnTo>
                      <a:pt x="1666" y="4192"/>
                    </a:lnTo>
                    <a:cubicBezTo>
                      <a:pt x="2087" y="4125"/>
                      <a:pt x="2499" y="4001"/>
                      <a:pt x="2882" y="3828"/>
                    </a:cubicBezTo>
                    <a:cubicBezTo>
                      <a:pt x="2987" y="3781"/>
                      <a:pt x="3044" y="3647"/>
                      <a:pt x="2996" y="3532"/>
                    </a:cubicBezTo>
                    <a:cubicBezTo>
                      <a:pt x="2795" y="2919"/>
                      <a:pt x="2661" y="2278"/>
                      <a:pt x="2604" y="1627"/>
                    </a:cubicBezTo>
                    <a:cubicBezTo>
                      <a:pt x="2547" y="737"/>
                      <a:pt x="1867" y="0"/>
                      <a:pt x="958"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4" name="Google Shape;15229;p65">
                <a:extLst>
                  <a:ext uri="{FF2B5EF4-FFF2-40B4-BE49-F238E27FC236}">
                    <a16:creationId xmlns:a16="http://schemas.microsoft.com/office/drawing/2014/main" id="{A800E691-7551-5AA1-3029-BD9532E50B41}"/>
                  </a:ext>
                </a:extLst>
              </p:cNvPr>
              <p:cNvSpPr/>
              <p:nvPr/>
            </p:nvSpPr>
            <p:spPr>
              <a:xfrm>
                <a:off x="7936787" y="4446541"/>
                <a:ext cx="207612" cy="184056"/>
              </a:xfrm>
              <a:custGeom>
                <a:avLst/>
                <a:gdLst/>
                <a:ahLst/>
                <a:cxnLst/>
                <a:rect l="l" t="t" r="r" b="b"/>
                <a:pathLst>
                  <a:path w="7906" h="7009" extrusionOk="0">
                    <a:moveTo>
                      <a:pt x="7725" y="1"/>
                    </a:moveTo>
                    <a:cubicBezTo>
                      <a:pt x="7681" y="1"/>
                      <a:pt x="7638" y="18"/>
                      <a:pt x="7609" y="51"/>
                    </a:cubicBezTo>
                    <a:lnTo>
                      <a:pt x="3618" y="3860"/>
                    </a:lnTo>
                    <a:cubicBezTo>
                      <a:pt x="3532" y="3946"/>
                      <a:pt x="3417" y="3984"/>
                      <a:pt x="3293" y="3984"/>
                    </a:cubicBezTo>
                    <a:lnTo>
                      <a:pt x="3254" y="3984"/>
                    </a:lnTo>
                    <a:cubicBezTo>
                      <a:pt x="2996" y="3984"/>
                      <a:pt x="2785" y="3783"/>
                      <a:pt x="2785" y="3525"/>
                    </a:cubicBezTo>
                    <a:lnTo>
                      <a:pt x="2785" y="3056"/>
                    </a:lnTo>
                    <a:lnTo>
                      <a:pt x="1388" y="3056"/>
                    </a:lnTo>
                    <a:lnTo>
                      <a:pt x="1388" y="3525"/>
                    </a:lnTo>
                    <a:cubicBezTo>
                      <a:pt x="1388" y="3697"/>
                      <a:pt x="1292" y="3860"/>
                      <a:pt x="1139" y="3937"/>
                    </a:cubicBezTo>
                    <a:lnTo>
                      <a:pt x="383" y="4319"/>
                    </a:lnTo>
                    <a:cubicBezTo>
                      <a:pt x="144" y="4434"/>
                      <a:pt x="0" y="4674"/>
                      <a:pt x="0" y="4941"/>
                    </a:cubicBezTo>
                    <a:lnTo>
                      <a:pt x="0" y="6779"/>
                    </a:lnTo>
                    <a:cubicBezTo>
                      <a:pt x="0" y="6903"/>
                      <a:pt x="106" y="7009"/>
                      <a:pt x="230" y="7009"/>
                    </a:cubicBezTo>
                    <a:lnTo>
                      <a:pt x="3015" y="7009"/>
                    </a:lnTo>
                    <a:cubicBezTo>
                      <a:pt x="3149" y="7009"/>
                      <a:pt x="3254" y="6903"/>
                      <a:pt x="3254" y="6779"/>
                    </a:cubicBezTo>
                    <a:lnTo>
                      <a:pt x="3254" y="6004"/>
                    </a:lnTo>
                    <a:cubicBezTo>
                      <a:pt x="3254" y="5755"/>
                      <a:pt x="3350" y="5516"/>
                      <a:pt x="3522" y="5343"/>
                    </a:cubicBezTo>
                    <a:lnTo>
                      <a:pt x="7484" y="1391"/>
                    </a:lnTo>
                    <a:cubicBezTo>
                      <a:pt x="7590" y="1267"/>
                      <a:pt x="7638" y="1104"/>
                      <a:pt x="7599" y="941"/>
                    </a:cubicBezTo>
                    <a:lnTo>
                      <a:pt x="7513" y="616"/>
                    </a:lnTo>
                    <a:lnTo>
                      <a:pt x="7839" y="290"/>
                    </a:lnTo>
                    <a:cubicBezTo>
                      <a:pt x="7906" y="223"/>
                      <a:pt x="7906" y="118"/>
                      <a:pt x="7848" y="51"/>
                    </a:cubicBezTo>
                    <a:cubicBezTo>
                      <a:pt x="7815" y="18"/>
                      <a:pt x="7769" y="1"/>
                      <a:pt x="7725"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5" name="Google Shape;15230;p65">
                <a:extLst>
                  <a:ext uri="{FF2B5EF4-FFF2-40B4-BE49-F238E27FC236}">
                    <a16:creationId xmlns:a16="http://schemas.microsoft.com/office/drawing/2014/main" id="{5B12BEBA-931B-E359-2BF5-98AA618FD1EC}"/>
                  </a:ext>
                </a:extLst>
              </p:cNvPr>
              <p:cNvSpPr/>
              <p:nvPr/>
            </p:nvSpPr>
            <p:spPr>
              <a:xfrm>
                <a:off x="7936787" y="4473747"/>
                <a:ext cx="189019" cy="156851"/>
              </a:xfrm>
              <a:custGeom>
                <a:avLst/>
                <a:gdLst/>
                <a:ahLst/>
                <a:cxnLst/>
                <a:rect l="l" t="t" r="r" b="b"/>
                <a:pathLst>
                  <a:path w="7198" h="5973" extrusionOk="0">
                    <a:moveTo>
                      <a:pt x="6575" y="1"/>
                    </a:moveTo>
                    <a:lnTo>
                      <a:pt x="3618" y="2824"/>
                    </a:lnTo>
                    <a:cubicBezTo>
                      <a:pt x="3532" y="2910"/>
                      <a:pt x="3417" y="2948"/>
                      <a:pt x="3302" y="2948"/>
                    </a:cubicBezTo>
                    <a:lnTo>
                      <a:pt x="3254" y="2948"/>
                    </a:lnTo>
                    <a:cubicBezTo>
                      <a:pt x="3216" y="2948"/>
                      <a:pt x="3187" y="2948"/>
                      <a:pt x="3159" y="2939"/>
                    </a:cubicBezTo>
                    <a:cubicBezTo>
                      <a:pt x="2956" y="3411"/>
                      <a:pt x="2520" y="3648"/>
                      <a:pt x="2085" y="3648"/>
                    </a:cubicBezTo>
                    <a:cubicBezTo>
                      <a:pt x="1657" y="3648"/>
                      <a:pt x="1229" y="3419"/>
                      <a:pt x="1024" y="2958"/>
                    </a:cubicBezTo>
                    <a:lnTo>
                      <a:pt x="383" y="3283"/>
                    </a:lnTo>
                    <a:cubicBezTo>
                      <a:pt x="144" y="3398"/>
                      <a:pt x="0" y="3638"/>
                      <a:pt x="0" y="3905"/>
                    </a:cubicBezTo>
                    <a:lnTo>
                      <a:pt x="0" y="5743"/>
                    </a:lnTo>
                    <a:cubicBezTo>
                      <a:pt x="0" y="5867"/>
                      <a:pt x="106" y="5973"/>
                      <a:pt x="230" y="5973"/>
                    </a:cubicBezTo>
                    <a:lnTo>
                      <a:pt x="3015" y="5973"/>
                    </a:lnTo>
                    <a:cubicBezTo>
                      <a:pt x="3149" y="5973"/>
                      <a:pt x="3254" y="5867"/>
                      <a:pt x="3254" y="5743"/>
                    </a:cubicBezTo>
                    <a:lnTo>
                      <a:pt x="3254" y="4968"/>
                    </a:lnTo>
                    <a:cubicBezTo>
                      <a:pt x="3254" y="4719"/>
                      <a:pt x="3350" y="4480"/>
                      <a:pt x="3522" y="4307"/>
                    </a:cubicBezTo>
                    <a:lnTo>
                      <a:pt x="7197" y="632"/>
                    </a:lnTo>
                    <a:lnTo>
                      <a:pt x="6575"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6" name="Google Shape;15231;p65">
                <a:extLst>
                  <a:ext uri="{FF2B5EF4-FFF2-40B4-BE49-F238E27FC236}">
                    <a16:creationId xmlns:a16="http://schemas.microsoft.com/office/drawing/2014/main" id="{F0570752-0778-1CCC-13CF-20499B8B64F8}"/>
                  </a:ext>
                </a:extLst>
              </p:cNvPr>
              <p:cNvSpPr/>
              <p:nvPr/>
            </p:nvSpPr>
            <p:spPr>
              <a:xfrm>
                <a:off x="7971976" y="4526792"/>
                <a:ext cx="39232" cy="21875"/>
              </a:xfrm>
              <a:custGeom>
                <a:avLst/>
                <a:gdLst/>
                <a:ahLst/>
                <a:cxnLst/>
                <a:rect l="l" t="t" r="r" b="b"/>
                <a:pathLst>
                  <a:path w="1494" h="833" extrusionOk="0">
                    <a:moveTo>
                      <a:pt x="48" y="0"/>
                    </a:moveTo>
                    <a:lnTo>
                      <a:pt x="48" y="469"/>
                    </a:lnTo>
                    <a:cubicBezTo>
                      <a:pt x="48" y="536"/>
                      <a:pt x="39" y="613"/>
                      <a:pt x="0" y="670"/>
                    </a:cubicBezTo>
                    <a:cubicBezTo>
                      <a:pt x="240" y="775"/>
                      <a:pt x="488" y="833"/>
                      <a:pt x="747" y="833"/>
                    </a:cubicBezTo>
                    <a:cubicBezTo>
                      <a:pt x="1005" y="833"/>
                      <a:pt x="1264" y="775"/>
                      <a:pt x="1493" y="670"/>
                    </a:cubicBezTo>
                    <a:cubicBezTo>
                      <a:pt x="1465" y="613"/>
                      <a:pt x="1445" y="536"/>
                      <a:pt x="1445" y="469"/>
                    </a:cubicBezTo>
                    <a:lnTo>
                      <a:pt x="1445" y="0"/>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7" name="Google Shape;15232;p65">
                <a:extLst>
                  <a:ext uri="{FF2B5EF4-FFF2-40B4-BE49-F238E27FC236}">
                    <a16:creationId xmlns:a16="http://schemas.microsoft.com/office/drawing/2014/main" id="{543102BD-B504-B58C-B61B-3B879C4C625D}"/>
                  </a:ext>
                </a:extLst>
              </p:cNvPr>
              <p:cNvSpPr/>
              <p:nvPr/>
            </p:nvSpPr>
            <p:spPr>
              <a:xfrm>
                <a:off x="7954880" y="4476661"/>
                <a:ext cx="73160" cy="59952"/>
              </a:xfrm>
              <a:custGeom>
                <a:avLst/>
                <a:gdLst/>
                <a:ahLst/>
                <a:cxnLst/>
                <a:rect l="l" t="t" r="r" b="b"/>
                <a:pathLst>
                  <a:path w="2786" h="2283" extrusionOk="0">
                    <a:moveTo>
                      <a:pt x="1074" y="1"/>
                    </a:moveTo>
                    <a:cubicBezTo>
                      <a:pt x="983" y="1"/>
                      <a:pt x="895" y="49"/>
                      <a:pt x="862" y="139"/>
                    </a:cubicBezTo>
                    <a:cubicBezTo>
                      <a:pt x="785" y="292"/>
                      <a:pt x="670" y="435"/>
                      <a:pt x="536" y="550"/>
                    </a:cubicBezTo>
                    <a:cubicBezTo>
                      <a:pt x="412" y="665"/>
                      <a:pt x="278" y="761"/>
                      <a:pt x="125" y="828"/>
                    </a:cubicBezTo>
                    <a:cubicBezTo>
                      <a:pt x="48" y="876"/>
                      <a:pt x="1" y="971"/>
                      <a:pt x="10" y="1067"/>
                    </a:cubicBezTo>
                    <a:cubicBezTo>
                      <a:pt x="96" y="1766"/>
                      <a:pt x="690" y="2282"/>
                      <a:pt x="1388" y="2282"/>
                    </a:cubicBezTo>
                    <a:cubicBezTo>
                      <a:pt x="2116" y="2282"/>
                      <a:pt x="2718" y="1727"/>
                      <a:pt x="2776" y="1000"/>
                    </a:cubicBezTo>
                    <a:cubicBezTo>
                      <a:pt x="2785" y="933"/>
                      <a:pt x="2747" y="866"/>
                      <a:pt x="2699" y="818"/>
                    </a:cubicBezTo>
                    <a:cubicBezTo>
                      <a:pt x="2240" y="435"/>
                      <a:pt x="1704" y="158"/>
                      <a:pt x="1120" y="5"/>
                    </a:cubicBezTo>
                    <a:cubicBezTo>
                      <a:pt x="1105" y="2"/>
                      <a:pt x="1090" y="1"/>
                      <a:pt x="1074"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8" name="Google Shape;15233;p65">
                <a:extLst>
                  <a:ext uri="{FF2B5EF4-FFF2-40B4-BE49-F238E27FC236}">
                    <a16:creationId xmlns:a16="http://schemas.microsoft.com/office/drawing/2014/main" id="{C1DBCD14-D7B8-A065-1881-C68F740F77CA}"/>
                  </a:ext>
                </a:extLst>
              </p:cNvPr>
              <p:cNvSpPr/>
              <p:nvPr/>
            </p:nvSpPr>
            <p:spPr>
              <a:xfrm>
                <a:off x="7954880" y="4476583"/>
                <a:ext cx="73423" cy="59531"/>
              </a:xfrm>
              <a:custGeom>
                <a:avLst/>
                <a:gdLst/>
                <a:ahLst/>
                <a:cxnLst/>
                <a:rect l="l" t="t" r="r" b="b"/>
                <a:pathLst>
                  <a:path w="2796" h="2267" extrusionOk="0">
                    <a:moveTo>
                      <a:pt x="1065" y="0"/>
                    </a:moveTo>
                    <a:cubicBezTo>
                      <a:pt x="980" y="0"/>
                      <a:pt x="901" y="53"/>
                      <a:pt x="862" y="132"/>
                    </a:cubicBezTo>
                    <a:cubicBezTo>
                      <a:pt x="804" y="247"/>
                      <a:pt x="737" y="352"/>
                      <a:pt x="651" y="448"/>
                    </a:cubicBezTo>
                    <a:cubicBezTo>
                      <a:pt x="613" y="486"/>
                      <a:pt x="584" y="515"/>
                      <a:pt x="546" y="553"/>
                    </a:cubicBezTo>
                    <a:cubicBezTo>
                      <a:pt x="422" y="658"/>
                      <a:pt x="278" y="754"/>
                      <a:pt x="135" y="831"/>
                    </a:cubicBezTo>
                    <a:cubicBezTo>
                      <a:pt x="48" y="879"/>
                      <a:pt x="1" y="974"/>
                      <a:pt x="10" y="1070"/>
                    </a:cubicBezTo>
                    <a:cubicBezTo>
                      <a:pt x="96" y="1682"/>
                      <a:pt x="575" y="2171"/>
                      <a:pt x="1187" y="2266"/>
                    </a:cubicBezTo>
                    <a:cubicBezTo>
                      <a:pt x="871" y="2075"/>
                      <a:pt x="680" y="1730"/>
                      <a:pt x="699" y="1357"/>
                    </a:cubicBezTo>
                    <a:lnTo>
                      <a:pt x="699" y="1022"/>
                    </a:lnTo>
                    <a:cubicBezTo>
                      <a:pt x="757" y="984"/>
                      <a:pt x="804" y="946"/>
                      <a:pt x="862" y="907"/>
                    </a:cubicBezTo>
                    <a:cubicBezTo>
                      <a:pt x="986" y="792"/>
                      <a:pt x="1101" y="658"/>
                      <a:pt x="1187" y="515"/>
                    </a:cubicBezTo>
                    <a:cubicBezTo>
                      <a:pt x="1637" y="649"/>
                      <a:pt x="2049" y="879"/>
                      <a:pt x="2403" y="1175"/>
                    </a:cubicBezTo>
                    <a:cubicBezTo>
                      <a:pt x="2441" y="1214"/>
                      <a:pt x="2556" y="1309"/>
                      <a:pt x="2680" y="1434"/>
                    </a:cubicBezTo>
                    <a:cubicBezTo>
                      <a:pt x="2738" y="1300"/>
                      <a:pt x="2776" y="1156"/>
                      <a:pt x="2785" y="1013"/>
                    </a:cubicBezTo>
                    <a:cubicBezTo>
                      <a:pt x="2795" y="936"/>
                      <a:pt x="2757" y="859"/>
                      <a:pt x="2699" y="821"/>
                    </a:cubicBezTo>
                    <a:cubicBezTo>
                      <a:pt x="2240" y="429"/>
                      <a:pt x="1704" y="161"/>
                      <a:pt x="1120" y="8"/>
                    </a:cubicBezTo>
                    <a:cubicBezTo>
                      <a:pt x="1102" y="3"/>
                      <a:pt x="1083" y="0"/>
                      <a:pt x="1065"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9" name="Google Shape;15234;p65">
                <a:extLst>
                  <a:ext uri="{FF2B5EF4-FFF2-40B4-BE49-F238E27FC236}">
                    <a16:creationId xmlns:a16="http://schemas.microsoft.com/office/drawing/2014/main" id="{D1847E21-01B1-6B2D-4954-73805EDB3602}"/>
                  </a:ext>
                </a:extLst>
              </p:cNvPr>
              <p:cNvSpPr/>
              <p:nvPr/>
            </p:nvSpPr>
            <p:spPr>
              <a:xfrm>
                <a:off x="7936787" y="4566234"/>
                <a:ext cx="24396" cy="64363"/>
              </a:xfrm>
              <a:custGeom>
                <a:avLst/>
                <a:gdLst/>
                <a:ahLst/>
                <a:cxnLst/>
                <a:rect l="l" t="t" r="r" b="b"/>
                <a:pathLst>
                  <a:path w="929" h="2451" extrusionOk="0">
                    <a:moveTo>
                      <a:pt x="106" y="1"/>
                    </a:moveTo>
                    <a:cubicBezTo>
                      <a:pt x="39" y="116"/>
                      <a:pt x="0" y="249"/>
                      <a:pt x="0" y="383"/>
                    </a:cubicBezTo>
                    <a:lnTo>
                      <a:pt x="0" y="2221"/>
                    </a:lnTo>
                    <a:cubicBezTo>
                      <a:pt x="0" y="2345"/>
                      <a:pt x="106" y="2451"/>
                      <a:pt x="230" y="2451"/>
                    </a:cubicBezTo>
                    <a:lnTo>
                      <a:pt x="929" y="2451"/>
                    </a:lnTo>
                    <a:lnTo>
                      <a:pt x="929" y="1207"/>
                    </a:lnTo>
                    <a:cubicBezTo>
                      <a:pt x="929" y="967"/>
                      <a:pt x="833" y="728"/>
                      <a:pt x="661" y="556"/>
                    </a:cubicBezTo>
                    <a:lnTo>
                      <a:pt x="106"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0" name="Google Shape;15235;p65">
                <a:extLst>
                  <a:ext uri="{FF2B5EF4-FFF2-40B4-BE49-F238E27FC236}">
                    <a16:creationId xmlns:a16="http://schemas.microsoft.com/office/drawing/2014/main" id="{06ED1A6C-C534-5CFF-92BB-FB85B310AE03}"/>
                  </a:ext>
                </a:extLst>
              </p:cNvPr>
              <p:cNvSpPr/>
              <p:nvPr/>
            </p:nvSpPr>
            <p:spPr>
              <a:xfrm>
                <a:off x="8150150" y="4337799"/>
                <a:ext cx="109846" cy="109846"/>
              </a:xfrm>
              <a:custGeom>
                <a:avLst/>
                <a:gdLst/>
                <a:ahLst/>
                <a:cxnLst/>
                <a:rect l="l" t="t" r="r" b="b"/>
                <a:pathLst>
                  <a:path w="4183" h="4183" extrusionOk="0">
                    <a:moveTo>
                      <a:pt x="2097" y="0"/>
                    </a:moveTo>
                    <a:cubicBezTo>
                      <a:pt x="939" y="0"/>
                      <a:pt x="1" y="929"/>
                      <a:pt x="1" y="2087"/>
                    </a:cubicBezTo>
                    <a:cubicBezTo>
                      <a:pt x="1" y="3245"/>
                      <a:pt x="939" y="4183"/>
                      <a:pt x="2097" y="4183"/>
                    </a:cubicBezTo>
                    <a:cubicBezTo>
                      <a:pt x="3255" y="4183"/>
                      <a:pt x="4183" y="3245"/>
                      <a:pt x="4183" y="2087"/>
                    </a:cubicBezTo>
                    <a:cubicBezTo>
                      <a:pt x="4183" y="929"/>
                      <a:pt x="3255" y="0"/>
                      <a:pt x="2097"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1" name="Google Shape;15236;p65">
                <a:extLst>
                  <a:ext uri="{FF2B5EF4-FFF2-40B4-BE49-F238E27FC236}">
                    <a16:creationId xmlns:a16="http://schemas.microsoft.com/office/drawing/2014/main" id="{01E8F23F-7B87-6278-8BDC-57F95ADA73DC}"/>
                  </a:ext>
                </a:extLst>
              </p:cNvPr>
              <p:cNvSpPr/>
              <p:nvPr/>
            </p:nvSpPr>
            <p:spPr>
              <a:xfrm>
                <a:off x="8168505" y="4355892"/>
                <a:ext cx="73397" cy="73397"/>
              </a:xfrm>
              <a:custGeom>
                <a:avLst/>
                <a:gdLst/>
                <a:ahLst/>
                <a:cxnLst/>
                <a:rect l="l" t="t" r="r" b="b"/>
                <a:pathLst>
                  <a:path w="2795" h="2795" extrusionOk="0">
                    <a:moveTo>
                      <a:pt x="1398" y="0"/>
                    </a:moveTo>
                    <a:cubicBezTo>
                      <a:pt x="632" y="0"/>
                      <a:pt x="0" y="632"/>
                      <a:pt x="0" y="1398"/>
                    </a:cubicBezTo>
                    <a:cubicBezTo>
                      <a:pt x="0" y="2173"/>
                      <a:pt x="632" y="2795"/>
                      <a:pt x="1398" y="2795"/>
                    </a:cubicBezTo>
                    <a:cubicBezTo>
                      <a:pt x="2163" y="2795"/>
                      <a:pt x="2795" y="2173"/>
                      <a:pt x="2795" y="1398"/>
                    </a:cubicBezTo>
                    <a:cubicBezTo>
                      <a:pt x="2795" y="632"/>
                      <a:pt x="2163" y="0"/>
                      <a:pt x="1398"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2" name="Google Shape;15237;p65">
                <a:extLst>
                  <a:ext uri="{FF2B5EF4-FFF2-40B4-BE49-F238E27FC236}">
                    <a16:creationId xmlns:a16="http://schemas.microsoft.com/office/drawing/2014/main" id="{5241234E-CB36-33FC-C263-261BE72EFE95}"/>
                  </a:ext>
                </a:extLst>
              </p:cNvPr>
              <p:cNvSpPr/>
              <p:nvPr/>
            </p:nvSpPr>
            <p:spPr>
              <a:xfrm>
                <a:off x="8022237" y="4473747"/>
                <a:ext cx="103569" cy="130460"/>
              </a:xfrm>
              <a:custGeom>
                <a:avLst/>
                <a:gdLst/>
                <a:ahLst/>
                <a:cxnLst/>
                <a:rect l="l" t="t" r="r" b="b"/>
                <a:pathLst>
                  <a:path w="3944" h="4968" extrusionOk="0">
                    <a:moveTo>
                      <a:pt x="3321" y="1"/>
                    </a:moveTo>
                    <a:lnTo>
                      <a:pt x="680" y="2527"/>
                    </a:lnTo>
                    <a:cubicBezTo>
                      <a:pt x="469" y="2719"/>
                      <a:pt x="307" y="2958"/>
                      <a:pt x="192" y="3226"/>
                    </a:cubicBezTo>
                    <a:cubicBezTo>
                      <a:pt x="67" y="3504"/>
                      <a:pt x="0" y="3810"/>
                      <a:pt x="0" y="4116"/>
                    </a:cubicBezTo>
                    <a:lnTo>
                      <a:pt x="0" y="4968"/>
                    </a:lnTo>
                    <a:cubicBezTo>
                      <a:pt x="0" y="4719"/>
                      <a:pt x="96" y="4480"/>
                      <a:pt x="268" y="4307"/>
                    </a:cubicBezTo>
                    <a:lnTo>
                      <a:pt x="3943" y="632"/>
                    </a:lnTo>
                    <a:lnTo>
                      <a:pt x="3321"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3" name="Google Shape;15238;p65">
                <a:extLst>
                  <a:ext uri="{FF2B5EF4-FFF2-40B4-BE49-F238E27FC236}">
                    <a16:creationId xmlns:a16="http://schemas.microsoft.com/office/drawing/2014/main" id="{25897D25-E05C-B24F-DEA8-BD1A5591AF2B}"/>
                  </a:ext>
                </a:extLst>
              </p:cNvPr>
              <p:cNvSpPr/>
              <p:nvPr/>
            </p:nvSpPr>
            <p:spPr>
              <a:xfrm>
                <a:off x="8186835" y="4374221"/>
                <a:ext cx="36738" cy="36738"/>
              </a:xfrm>
              <a:custGeom>
                <a:avLst/>
                <a:gdLst/>
                <a:ahLst/>
                <a:cxnLst/>
                <a:rect l="l" t="t" r="r" b="b"/>
                <a:pathLst>
                  <a:path w="1399" h="1399" extrusionOk="0">
                    <a:moveTo>
                      <a:pt x="700" y="1"/>
                    </a:moveTo>
                    <a:cubicBezTo>
                      <a:pt x="317" y="1"/>
                      <a:pt x="1" y="317"/>
                      <a:pt x="1" y="700"/>
                    </a:cubicBezTo>
                    <a:cubicBezTo>
                      <a:pt x="1" y="1082"/>
                      <a:pt x="317" y="1398"/>
                      <a:pt x="700" y="1398"/>
                    </a:cubicBezTo>
                    <a:cubicBezTo>
                      <a:pt x="1082" y="1398"/>
                      <a:pt x="1398" y="1082"/>
                      <a:pt x="1398" y="700"/>
                    </a:cubicBezTo>
                    <a:cubicBezTo>
                      <a:pt x="1398" y="317"/>
                      <a:pt x="1082" y="1"/>
                      <a:pt x="700"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4" name="Google Shape;15239;p65">
                <a:extLst>
                  <a:ext uri="{FF2B5EF4-FFF2-40B4-BE49-F238E27FC236}">
                    <a16:creationId xmlns:a16="http://schemas.microsoft.com/office/drawing/2014/main" id="{7C32C3A4-E904-8CB4-93AE-42A0CBE4E251}"/>
                  </a:ext>
                </a:extLst>
              </p:cNvPr>
              <p:cNvSpPr/>
              <p:nvPr/>
            </p:nvSpPr>
            <p:spPr>
              <a:xfrm>
                <a:off x="8196893" y="4319285"/>
                <a:ext cx="84111" cy="79594"/>
              </a:xfrm>
              <a:custGeom>
                <a:avLst/>
                <a:gdLst/>
                <a:ahLst/>
                <a:cxnLst/>
                <a:rect l="l" t="t" r="r" b="b"/>
                <a:pathLst>
                  <a:path w="3203" h="3031" extrusionOk="0">
                    <a:moveTo>
                      <a:pt x="2873" y="0"/>
                    </a:moveTo>
                    <a:cubicBezTo>
                      <a:pt x="2818" y="0"/>
                      <a:pt x="2761" y="22"/>
                      <a:pt x="2709" y="74"/>
                    </a:cubicBezTo>
                    <a:lnTo>
                      <a:pt x="154" y="2629"/>
                    </a:lnTo>
                    <a:cubicBezTo>
                      <a:pt x="1" y="2772"/>
                      <a:pt x="106" y="3031"/>
                      <a:pt x="317" y="3031"/>
                    </a:cubicBezTo>
                    <a:cubicBezTo>
                      <a:pt x="374" y="3031"/>
                      <a:pt x="441" y="3002"/>
                      <a:pt x="479" y="2954"/>
                    </a:cubicBezTo>
                    <a:lnTo>
                      <a:pt x="3035" y="399"/>
                    </a:lnTo>
                    <a:cubicBezTo>
                      <a:pt x="3203" y="231"/>
                      <a:pt x="3052" y="0"/>
                      <a:pt x="2873"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5" name="Google Shape;15240;p65">
                <a:extLst>
                  <a:ext uri="{FF2B5EF4-FFF2-40B4-BE49-F238E27FC236}">
                    <a16:creationId xmlns:a16="http://schemas.microsoft.com/office/drawing/2014/main" id="{D98624D4-3816-CA81-AB48-04961D0B48F6}"/>
                  </a:ext>
                </a:extLst>
              </p:cNvPr>
              <p:cNvSpPr/>
              <p:nvPr/>
            </p:nvSpPr>
            <p:spPr>
              <a:xfrm>
                <a:off x="8243635" y="4322095"/>
                <a:ext cx="38734" cy="32063"/>
              </a:xfrm>
              <a:custGeom>
                <a:avLst/>
                <a:gdLst/>
                <a:ahLst/>
                <a:cxnLst/>
                <a:rect l="l" t="t" r="r" b="b"/>
                <a:pathLst>
                  <a:path w="1475" h="1221" extrusionOk="0">
                    <a:moveTo>
                      <a:pt x="477" y="1"/>
                    </a:moveTo>
                    <a:cubicBezTo>
                      <a:pt x="286" y="1"/>
                      <a:pt x="97" y="107"/>
                      <a:pt x="1" y="292"/>
                    </a:cubicBezTo>
                    <a:lnTo>
                      <a:pt x="1" y="991"/>
                    </a:lnTo>
                    <a:cubicBezTo>
                      <a:pt x="1" y="1115"/>
                      <a:pt x="106" y="1220"/>
                      <a:pt x="240" y="1220"/>
                    </a:cubicBezTo>
                    <a:lnTo>
                      <a:pt x="939" y="1220"/>
                    </a:lnTo>
                    <a:cubicBezTo>
                      <a:pt x="1063" y="1220"/>
                      <a:pt x="1168" y="1115"/>
                      <a:pt x="1168" y="991"/>
                    </a:cubicBezTo>
                    <a:cubicBezTo>
                      <a:pt x="1475" y="991"/>
                      <a:pt x="1475" y="522"/>
                      <a:pt x="1168" y="522"/>
                    </a:cubicBezTo>
                    <a:lnTo>
                      <a:pt x="699" y="522"/>
                    </a:lnTo>
                    <a:lnTo>
                      <a:pt x="699" y="53"/>
                    </a:lnTo>
                    <a:cubicBezTo>
                      <a:pt x="629" y="17"/>
                      <a:pt x="553" y="1"/>
                      <a:pt x="477"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6" name="Google Shape;15241;p65">
                <a:extLst>
                  <a:ext uri="{FF2B5EF4-FFF2-40B4-BE49-F238E27FC236}">
                    <a16:creationId xmlns:a16="http://schemas.microsoft.com/office/drawing/2014/main" id="{04E0D6FD-0ADD-8341-147B-9BA9B1D8216E}"/>
                  </a:ext>
                </a:extLst>
              </p:cNvPr>
              <p:cNvSpPr/>
              <p:nvPr/>
            </p:nvSpPr>
            <p:spPr>
              <a:xfrm>
                <a:off x="8217822" y="4319312"/>
                <a:ext cx="61291" cy="58245"/>
              </a:xfrm>
              <a:custGeom>
                <a:avLst/>
                <a:gdLst/>
                <a:ahLst/>
                <a:cxnLst/>
                <a:rect l="l" t="t" r="r" b="b"/>
                <a:pathLst>
                  <a:path w="2334" h="2218" extrusionOk="0">
                    <a:moveTo>
                      <a:pt x="2075" y="1"/>
                    </a:moveTo>
                    <a:cubicBezTo>
                      <a:pt x="2015" y="1"/>
                      <a:pt x="1955" y="25"/>
                      <a:pt x="1912" y="73"/>
                    </a:cubicBezTo>
                    <a:lnTo>
                      <a:pt x="170" y="1814"/>
                    </a:lnTo>
                    <a:cubicBezTo>
                      <a:pt x="0" y="1985"/>
                      <a:pt x="156" y="2217"/>
                      <a:pt x="337" y="2217"/>
                    </a:cubicBezTo>
                    <a:cubicBezTo>
                      <a:pt x="390" y="2217"/>
                      <a:pt x="446" y="2197"/>
                      <a:pt x="496" y="2149"/>
                    </a:cubicBezTo>
                    <a:lnTo>
                      <a:pt x="2238" y="398"/>
                    </a:lnTo>
                    <a:cubicBezTo>
                      <a:pt x="2333" y="312"/>
                      <a:pt x="2333" y="159"/>
                      <a:pt x="2238" y="73"/>
                    </a:cubicBezTo>
                    <a:cubicBezTo>
                      <a:pt x="2194" y="25"/>
                      <a:pt x="2135" y="1"/>
                      <a:pt x="2075"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4" name="Group 3">
            <a:extLst>
              <a:ext uri="{FF2B5EF4-FFF2-40B4-BE49-F238E27FC236}">
                <a16:creationId xmlns:a16="http://schemas.microsoft.com/office/drawing/2014/main" id="{31DB12F2-0B17-5BE4-5407-F521C7D4148D}"/>
              </a:ext>
            </a:extLst>
          </p:cNvPr>
          <p:cNvGrpSpPr/>
          <p:nvPr/>
        </p:nvGrpSpPr>
        <p:grpSpPr>
          <a:xfrm>
            <a:off x="4441980" y="1811629"/>
            <a:ext cx="2873220" cy="2704125"/>
            <a:chOff x="4441980" y="1811629"/>
            <a:chExt cx="2873220" cy="2704125"/>
          </a:xfrm>
        </p:grpSpPr>
        <p:sp>
          <p:nvSpPr>
            <p:cNvPr id="76" name="Pentagon 20">
              <a:extLst>
                <a:ext uri="{FF2B5EF4-FFF2-40B4-BE49-F238E27FC236}">
                  <a16:creationId xmlns:a16="http://schemas.microsoft.com/office/drawing/2014/main" id="{78CF37EB-9E9D-9568-55C8-DDD5054E9DE3}"/>
                </a:ext>
              </a:extLst>
            </p:cNvPr>
            <p:cNvSpPr/>
            <p:nvPr/>
          </p:nvSpPr>
          <p:spPr>
            <a:xfrm rot="16200000">
              <a:off x="4688885" y="1991335"/>
              <a:ext cx="2335617" cy="2713222"/>
            </a:xfrm>
            <a:prstGeom prst="homePlate">
              <a:avLst>
                <a:gd name="adj" fmla="val 27032"/>
              </a:avLst>
            </a:prstGeom>
            <a:gradFill>
              <a:gsLst>
                <a:gs pos="8000">
                  <a:schemeClr val="accent1">
                    <a:lumMod val="45000"/>
                    <a:lumOff val="55000"/>
                  </a:schemeClr>
                </a:gs>
                <a:gs pos="92000">
                  <a:schemeClr val="accent3"/>
                </a:gs>
              </a:gsLst>
              <a:lin ang="0" scaled="0"/>
            </a:gradFill>
            <a:ln w="34925">
              <a:gradFill>
                <a:gsLst>
                  <a:gs pos="100000">
                    <a:schemeClr val="tx1">
                      <a:lumMod val="40000"/>
                      <a:lumOff val="60000"/>
                    </a:schemeClr>
                  </a:gs>
                  <a:gs pos="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Verdana" panose="020B0604030504040204" pitchFamily="34" charset="0"/>
                <a:ea typeface="Verdana" panose="020B0604030504040204" pitchFamily="34" charset="0"/>
              </a:endParaRPr>
            </a:p>
          </p:txBody>
        </p:sp>
        <p:sp>
          <p:nvSpPr>
            <p:cNvPr id="72" name="Oval 71">
              <a:extLst>
                <a:ext uri="{FF2B5EF4-FFF2-40B4-BE49-F238E27FC236}">
                  <a16:creationId xmlns:a16="http://schemas.microsoft.com/office/drawing/2014/main" id="{EC90F64F-96EE-A352-B86F-CF2F57871E81}"/>
                </a:ext>
              </a:extLst>
            </p:cNvPr>
            <p:cNvSpPr>
              <a:spLocks noChangeAspect="1"/>
            </p:cNvSpPr>
            <p:nvPr/>
          </p:nvSpPr>
          <p:spPr>
            <a:xfrm>
              <a:off x="5339384" y="1811629"/>
              <a:ext cx="993013" cy="993013"/>
            </a:xfrm>
            <a:prstGeom prst="ellipse">
              <a:avLst/>
            </a:prstGeom>
            <a:gradFill>
              <a:gsLst>
                <a:gs pos="43000">
                  <a:srgbClr val="900609"/>
                </a:gs>
                <a:gs pos="0">
                  <a:srgbClr val="DA7168">
                    <a:lumMod val="75000"/>
                  </a:srgbClr>
                </a:gs>
              </a:gsLst>
              <a:lin ang="2700000" scaled="0"/>
            </a:gradFill>
            <a:ln w="38100" cap="flat" cmpd="sng" algn="ctr">
              <a:gradFill>
                <a:gsLst>
                  <a:gs pos="0">
                    <a:srgbClr val="EF820B"/>
                  </a:gs>
                  <a:gs pos="100000">
                    <a:srgbClr val="DA7168">
                      <a:lumMod val="75000"/>
                    </a:srgbClr>
                  </a:gs>
                </a:gsLst>
                <a:lin ang="5400000" scaled="1"/>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58" name="Google Shape;1606;p45">
              <a:extLst>
                <a:ext uri="{FF2B5EF4-FFF2-40B4-BE49-F238E27FC236}">
                  <a16:creationId xmlns:a16="http://schemas.microsoft.com/office/drawing/2014/main" id="{2947073C-0366-CCD2-2693-35709E8B4B6B}"/>
                </a:ext>
              </a:extLst>
            </p:cNvPr>
            <p:cNvSpPr txBox="1">
              <a:spLocks/>
            </p:cNvSpPr>
            <p:nvPr/>
          </p:nvSpPr>
          <p:spPr>
            <a:xfrm>
              <a:off x="4897410" y="2832322"/>
              <a:ext cx="1962361" cy="478688"/>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effectLst/>
                  <a:uLnTx/>
                  <a:uFillTx/>
                </a:rPr>
                <a:t>I</a:t>
              </a:r>
              <a:r>
                <a:rPr kumimoji="0" lang="en-IN" sz="1800" b="1" i="0" u="none" strike="noStrike" kern="1200" cap="none" spc="0" normalizeH="0" baseline="0" noProof="0" dirty="0">
                  <a:ln>
                    <a:noFill/>
                  </a:ln>
                  <a:effectLst/>
                  <a:uLnTx/>
                  <a:uFillTx/>
                </a:rPr>
                <a:t>ntervention</a:t>
              </a:r>
            </a:p>
          </p:txBody>
        </p:sp>
        <p:sp>
          <p:nvSpPr>
            <p:cNvPr id="61" name="Google Shape;1610;p45">
              <a:extLst>
                <a:ext uri="{FF2B5EF4-FFF2-40B4-BE49-F238E27FC236}">
                  <a16:creationId xmlns:a16="http://schemas.microsoft.com/office/drawing/2014/main" id="{E1D898B9-C592-EBF9-70C5-6A83B6E607CA}"/>
                </a:ext>
              </a:extLst>
            </p:cNvPr>
            <p:cNvSpPr txBox="1">
              <a:spLocks/>
            </p:cNvSpPr>
            <p:nvPr/>
          </p:nvSpPr>
          <p:spPr>
            <a:xfrm>
              <a:off x="4441980" y="3182184"/>
              <a:ext cx="2873220" cy="1115376"/>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Treated with individualized dosing regimen based on body-weight and ALC at the time of r-ATG initiation</a:t>
              </a:r>
            </a:p>
          </p:txBody>
        </p:sp>
        <p:grpSp>
          <p:nvGrpSpPr>
            <p:cNvPr id="10" name="Google Shape;11702;p64">
              <a:extLst>
                <a:ext uri="{FF2B5EF4-FFF2-40B4-BE49-F238E27FC236}">
                  <a16:creationId xmlns:a16="http://schemas.microsoft.com/office/drawing/2014/main" id="{1D3E9FA3-8E36-A850-E16C-B3B387957A8B}"/>
                </a:ext>
              </a:extLst>
            </p:cNvPr>
            <p:cNvGrpSpPr/>
            <p:nvPr/>
          </p:nvGrpSpPr>
          <p:grpSpPr>
            <a:xfrm>
              <a:off x="5513451" y="2035139"/>
              <a:ext cx="679565" cy="559789"/>
              <a:chOff x="5317198" y="3355496"/>
              <a:chExt cx="367429" cy="362163"/>
            </a:xfrm>
            <a:noFill/>
          </p:grpSpPr>
          <p:sp>
            <p:nvSpPr>
              <p:cNvPr id="25" name="Google Shape;11703;p64">
                <a:extLst>
                  <a:ext uri="{FF2B5EF4-FFF2-40B4-BE49-F238E27FC236}">
                    <a16:creationId xmlns:a16="http://schemas.microsoft.com/office/drawing/2014/main" id="{52E57780-863A-F783-55DD-2D5DE4DB6F6F}"/>
                  </a:ext>
                </a:extLst>
              </p:cNvPr>
              <p:cNvSpPr/>
              <p:nvPr/>
            </p:nvSpPr>
            <p:spPr>
              <a:xfrm>
                <a:off x="5378715" y="3535883"/>
                <a:ext cx="256184" cy="181776"/>
              </a:xfrm>
              <a:custGeom>
                <a:avLst/>
                <a:gdLst/>
                <a:ahLst/>
                <a:cxnLst/>
                <a:rect l="l" t="t" r="r" b="b"/>
                <a:pathLst>
                  <a:path w="9778" h="6938" extrusionOk="0">
                    <a:moveTo>
                      <a:pt x="202" y="0"/>
                    </a:moveTo>
                    <a:cubicBezTo>
                      <a:pt x="101" y="0"/>
                      <a:pt x="1" y="70"/>
                      <a:pt x="1" y="209"/>
                    </a:cubicBezTo>
                    <a:lnTo>
                      <a:pt x="1" y="4637"/>
                    </a:lnTo>
                    <a:cubicBezTo>
                      <a:pt x="1" y="5902"/>
                      <a:pt x="1026" y="6928"/>
                      <a:pt x="2292" y="6937"/>
                    </a:cubicBezTo>
                    <a:lnTo>
                      <a:pt x="7477" y="6937"/>
                    </a:lnTo>
                    <a:cubicBezTo>
                      <a:pt x="8752" y="6928"/>
                      <a:pt x="9778" y="5902"/>
                      <a:pt x="9778" y="4637"/>
                    </a:cubicBezTo>
                    <a:lnTo>
                      <a:pt x="9778" y="496"/>
                    </a:lnTo>
                    <a:cubicBezTo>
                      <a:pt x="9778" y="357"/>
                      <a:pt x="9675" y="288"/>
                      <a:pt x="9572" y="288"/>
                    </a:cubicBezTo>
                    <a:cubicBezTo>
                      <a:pt x="9469" y="288"/>
                      <a:pt x="9366" y="357"/>
                      <a:pt x="9366" y="496"/>
                    </a:cubicBezTo>
                    <a:lnTo>
                      <a:pt x="9366" y="4637"/>
                    </a:lnTo>
                    <a:cubicBezTo>
                      <a:pt x="9366" y="5682"/>
                      <a:pt x="8522" y="6525"/>
                      <a:pt x="7487" y="6525"/>
                    </a:cubicBezTo>
                    <a:lnTo>
                      <a:pt x="2292" y="6525"/>
                    </a:lnTo>
                    <a:cubicBezTo>
                      <a:pt x="1247" y="6525"/>
                      <a:pt x="403" y="5682"/>
                      <a:pt x="403" y="4637"/>
                    </a:cubicBezTo>
                    <a:lnTo>
                      <a:pt x="403" y="209"/>
                    </a:lnTo>
                    <a:cubicBezTo>
                      <a:pt x="403" y="70"/>
                      <a:pt x="303" y="0"/>
                      <a:pt x="20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11704;p64">
                <a:extLst>
                  <a:ext uri="{FF2B5EF4-FFF2-40B4-BE49-F238E27FC236}">
                    <a16:creationId xmlns:a16="http://schemas.microsoft.com/office/drawing/2014/main" id="{DF12F934-DA6E-6B80-25A7-9F520D655006}"/>
                  </a:ext>
                </a:extLst>
              </p:cNvPr>
              <p:cNvSpPr/>
              <p:nvPr/>
            </p:nvSpPr>
            <p:spPr>
              <a:xfrm>
                <a:off x="5455822" y="3438419"/>
                <a:ext cx="112031" cy="218220"/>
              </a:xfrm>
              <a:custGeom>
                <a:avLst/>
                <a:gdLst/>
                <a:ahLst/>
                <a:cxnLst/>
                <a:rect l="l" t="t" r="r" b="b"/>
                <a:pathLst>
                  <a:path w="4276" h="8329" extrusionOk="0">
                    <a:moveTo>
                      <a:pt x="4069" y="1"/>
                    </a:moveTo>
                    <a:cubicBezTo>
                      <a:pt x="3966" y="1"/>
                      <a:pt x="3863" y="70"/>
                      <a:pt x="3863" y="209"/>
                    </a:cubicBezTo>
                    <a:lnTo>
                      <a:pt x="3863" y="6727"/>
                    </a:lnTo>
                    <a:cubicBezTo>
                      <a:pt x="3863" y="7389"/>
                      <a:pt x="3336" y="7916"/>
                      <a:pt x="2675" y="7916"/>
                    </a:cubicBezTo>
                    <a:lnTo>
                      <a:pt x="1601" y="7916"/>
                    </a:lnTo>
                    <a:cubicBezTo>
                      <a:pt x="940" y="7916"/>
                      <a:pt x="413" y="7389"/>
                      <a:pt x="413" y="6727"/>
                    </a:cubicBezTo>
                    <a:lnTo>
                      <a:pt x="413" y="3775"/>
                    </a:lnTo>
                    <a:cubicBezTo>
                      <a:pt x="413" y="3636"/>
                      <a:pt x="309" y="3567"/>
                      <a:pt x="206" y="3567"/>
                    </a:cubicBezTo>
                    <a:cubicBezTo>
                      <a:pt x="103" y="3567"/>
                      <a:pt x="0" y="3636"/>
                      <a:pt x="0" y="3775"/>
                    </a:cubicBezTo>
                    <a:lnTo>
                      <a:pt x="0" y="6727"/>
                    </a:lnTo>
                    <a:cubicBezTo>
                      <a:pt x="0" y="7609"/>
                      <a:pt x="719" y="8319"/>
                      <a:pt x="1592" y="8328"/>
                    </a:cubicBezTo>
                    <a:lnTo>
                      <a:pt x="2675" y="8328"/>
                    </a:lnTo>
                    <a:cubicBezTo>
                      <a:pt x="3557" y="8328"/>
                      <a:pt x="4266" y="7619"/>
                      <a:pt x="4275" y="6737"/>
                    </a:cubicBezTo>
                    <a:lnTo>
                      <a:pt x="4275" y="209"/>
                    </a:lnTo>
                    <a:cubicBezTo>
                      <a:pt x="4275" y="70"/>
                      <a:pt x="4172" y="1"/>
                      <a:pt x="4069"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7" name="Google Shape;11705;p64">
                <a:extLst>
                  <a:ext uri="{FF2B5EF4-FFF2-40B4-BE49-F238E27FC236}">
                    <a16:creationId xmlns:a16="http://schemas.microsoft.com/office/drawing/2014/main" id="{D2C50CD4-C768-BC66-B1AF-16535A5AC1E8}"/>
                  </a:ext>
                </a:extLst>
              </p:cNvPr>
              <p:cNvSpPr/>
              <p:nvPr/>
            </p:nvSpPr>
            <p:spPr>
              <a:xfrm>
                <a:off x="5448276" y="3359505"/>
                <a:ext cx="59815" cy="185129"/>
              </a:xfrm>
              <a:custGeom>
                <a:avLst/>
                <a:gdLst/>
                <a:ahLst/>
                <a:cxnLst/>
                <a:rect l="l" t="t" r="r" b="b"/>
                <a:pathLst>
                  <a:path w="2283" h="7066" extrusionOk="0">
                    <a:moveTo>
                      <a:pt x="1" y="1"/>
                    </a:moveTo>
                    <a:cubicBezTo>
                      <a:pt x="116" y="106"/>
                      <a:pt x="183" y="260"/>
                      <a:pt x="183" y="423"/>
                    </a:cubicBezTo>
                    <a:lnTo>
                      <a:pt x="183" y="6653"/>
                    </a:lnTo>
                    <a:cubicBezTo>
                      <a:pt x="183" y="6806"/>
                      <a:pt x="116" y="6960"/>
                      <a:pt x="1" y="7065"/>
                    </a:cubicBezTo>
                    <a:lnTo>
                      <a:pt x="1084" y="7065"/>
                    </a:lnTo>
                    <a:cubicBezTo>
                      <a:pt x="1745" y="7065"/>
                      <a:pt x="2282" y="6528"/>
                      <a:pt x="2282" y="5867"/>
                    </a:cubicBezTo>
                    <a:lnTo>
                      <a:pt x="2282" y="1199"/>
                    </a:lnTo>
                    <a:cubicBezTo>
                      <a:pt x="2282" y="538"/>
                      <a:pt x="1745" y="1"/>
                      <a:pt x="1084"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8" name="Google Shape;11706;p64">
                <a:extLst>
                  <a:ext uri="{FF2B5EF4-FFF2-40B4-BE49-F238E27FC236}">
                    <a16:creationId xmlns:a16="http://schemas.microsoft.com/office/drawing/2014/main" id="{8CA489CB-0424-8B00-A307-9683622EA610}"/>
                  </a:ext>
                </a:extLst>
              </p:cNvPr>
              <p:cNvSpPr/>
              <p:nvPr/>
            </p:nvSpPr>
            <p:spPr>
              <a:xfrm>
                <a:off x="5448276" y="3359505"/>
                <a:ext cx="21877" cy="185129"/>
              </a:xfrm>
              <a:custGeom>
                <a:avLst/>
                <a:gdLst/>
                <a:ahLst/>
                <a:cxnLst/>
                <a:rect l="l" t="t" r="r" b="b"/>
                <a:pathLst>
                  <a:path w="835" h="7066" extrusionOk="0">
                    <a:moveTo>
                      <a:pt x="1" y="1"/>
                    </a:moveTo>
                    <a:cubicBezTo>
                      <a:pt x="116" y="116"/>
                      <a:pt x="183" y="260"/>
                      <a:pt x="183" y="423"/>
                    </a:cubicBezTo>
                    <a:lnTo>
                      <a:pt x="183" y="6653"/>
                    </a:lnTo>
                    <a:cubicBezTo>
                      <a:pt x="183" y="6806"/>
                      <a:pt x="116" y="6960"/>
                      <a:pt x="1" y="7065"/>
                    </a:cubicBezTo>
                    <a:lnTo>
                      <a:pt x="653" y="7065"/>
                    </a:lnTo>
                    <a:cubicBezTo>
                      <a:pt x="768" y="6960"/>
                      <a:pt x="835" y="6806"/>
                      <a:pt x="835" y="6653"/>
                    </a:cubicBezTo>
                    <a:lnTo>
                      <a:pt x="835" y="423"/>
                    </a:lnTo>
                    <a:cubicBezTo>
                      <a:pt x="835" y="260"/>
                      <a:pt x="768" y="106"/>
                      <a:pt x="653"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9" name="Google Shape;11707;p64">
                <a:extLst>
                  <a:ext uri="{FF2B5EF4-FFF2-40B4-BE49-F238E27FC236}">
                    <a16:creationId xmlns:a16="http://schemas.microsoft.com/office/drawing/2014/main" id="{227BC5D6-637E-0078-D7F8-5CA94595E74D}"/>
                  </a:ext>
                </a:extLst>
              </p:cNvPr>
              <p:cNvSpPr/>
              <p:nvPr/>
            </p:nvSpPr>
            <p:spPr>
              <a:xfrm>
                <a:off x="5529653" y="3432839"/>
                <a:ext cx="67570" cy="21379"/>
              </a:xfrm>
              <a:custGeom>
                <a:avLst/>
                <a:gdLst/>
                <a:ahLst/>
                <a:cxnLst/>
                <a:rect l="l" t="t" r="r" b="b"/>
                <a:pathLst>
                  <a:path w="2579" h="816" extrusionOk="0">
                    <a:moveTo>
                      <a:pt x="355" y="1"/>
                    </a:moveTo>
                    <a:cubicBezTo>
                      <a:pt x="163" y="1"/>
                      <a:pt x="0" y="154"/>
                      <a:pt x="0" y="346"/>
                    </a:cubicBezTo>
                    <a:lnTo>
                      <a:pt x="0" y="470"/>
                    </a:lnTo>
                    <a:cubicBezTo>
                      <a:pt x="0" y="662"/>
                      <a:pt x="163" y="815"/>
                      <a:pt x="355" y="815"/>
                    </a:cubicBezTo>
                    <a:lnTo>
                      <a:pt x="2234" y="815"/>
                    </a:lnTo>
                    <a:cubicBezTo>
                      <a:pt x="2426" y="815"/>
                      <a:pt x="2579" y="662"/>
                      <a:pt x="2579" y="470"/>
                    </a:cubicBezTo>
                    <a:lnTo>
                      <a:pt x="2579" y="346"/>
                    </a:lnTo>
                    <a:cubicBezTo>
                      <a:pt x="2579" y="154"/>
                      <a:pt x="2426" y="1"/>
                      <a:pt x="2234"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0" name="Google Shape;11708;p64">
                <a:extLst>
                  <a:ext uri="{FF2B5EF4-FFF2-40B4-BE49-F238E27FC236}">
                    <a16:creationId xmlns:a16="http://schemas.microsoft.com/office/drawing/2014/main" id="{EE072DD1-581C-C1BB-8780-4FD9414D4AD5}"/>
                  </a:ext>
                </a:extLst>
              </p:cNvPr>
              <p:cNvSpPr/>
              <p:nvPr/>
            </p:nvSpPr>
            <p:spPr>
              <a:xfrm>
                <a:off x="5571102" y="3432839"/>
                <a:ext cx="26383" cy="21877"/>
              </a:xfrm>
              <a:custGeom>
                <a:avLst/>
                <a:gdLst/>
                <a:ahLst/>
                <a:cxnLst/>
                <a:rect l="l" t="t" r="r" b="b"/>
                <a:pathLst>
                  <a:path w="1007" h="835" extrusionOk="0">
                    <a:moveTo>
                      <a:pt x="0" y="1"/>
                    </a:moveTo>
                    <a:cubicBezTo>
                      <a:pt x="201" y="1"/>
                      <a:pt x="364" y="164"/>
                      <a:pt x="364" y="365"/>
                    </a:cubicBezTo>
                    <a:lnTo>
                      <a:pt x="364" y="470"/>
                    </a:lnTo>
                    <a:cubicBezTo>
                      <a:pt x="364" y="672"/>
                      <a:pt x="201" y="835"/>
                      <a:pt x="0" y="835"/>
                    </a:cubicBezTo>
                    <a:lnTo>
                      <a:pt x="652" y="835"/>
                    </a:lnTo>
                    <a:cubicBezTo>
                      <a:pt x="844" y="835"/>
                      <a:pt x="1007" y="672"/>
                      <a:pt x="1007" y="470"/>
                    </a:cubicBezTo>
                    <a:lnTo>
                      <a:pt x="1007" y="365"/>
                    </a:lnTo>
                    <a:cubicBezTo>
                      <a:pt x="1007" y="164"/>
                      <a:pt x="844" y="1"/>
                      <a:pt x="652"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1" name="Google Shape;11709;p64">
                <a:extLst>
                  <a:ext uri="{FF2B5EF4-FFF2-40B4-BE49-F238E27FC236}">
                    <a16:creationId xmlns:a16="http://schemas.microsoft.com/office/drawing/2014/main" id="{4244B2D0-A84C-3C33-D792-1993587C4D42}"/>
                  </a:ext>
                </a:extLst>
              </p:cNvPr>
              <p:cNvSpPr/>
              <p:nvPr/>
            </p:nvSpPr>
            <p:spPr>
              <a:xfrm>
                <a:off x="5596699" y="3538058"/>
                <a:ext cx="67832" cy="21405"/>
              </a:xfrm>
              <a:custGeom>
                <a:avLst/>
                <a:gdLst/>
                <a:ahLst/>
                <a:cxnLst/>
                <a:rect l="l" t="t" r="r" b="b"/>
                <a:pathLst>
                  <a:path w="2589" h="817" extrusionOk="0">
                    <a:moveTo>
                      <a:pt x="2250" y="1"/>
                    </a:moveTo>
                    <a:cubicBezTo>
                      <a:pt x="2245" y="1"/>
                      <a:pt x="2240" y="1"/>
                      <a:pt x="2234" y="1"/>
                    </a:cubicBezTo>
                    <a:lnTo>
                      <a:pt x="355" y="1"/>
                    </a:lnTo>
                    <a:cubicBezTo>
                      <a:pt x="164" y="1"/>
                      <a:pt x="1" y="154"/>
                      <a:pt x="1" y="346"/>
                    </a:cubicBezTo>
                    <a:lnTo>
                      <a:pt x="1" y="471"/>
                    </a:lnTo>
                    <a:cubicBezTo>
                      <a:pt x="1" y="662"/>
                      <a:pt x="164" y="816"/>
                      <a:pt x="355" y="816"/>
                    </a:cubicBezTo>
                    <a:lnTo>
                      <a:pt x="2234" y="816"/>
                    </a:lnTo>
                    <a:cubicBezTo>
                      <a:pt x="2240" y="816"/>
                      <a:pt x="2246" y="816"/>
                      <a:pt x="2251" y="816"/>
                    </a:cubicBezTo>
                    <a:cubicBezTo>
                      <a:pt x="2435" y="816"/>
                      <a:pt x="2589" y="666"/>
                      <a:pt x="2589" y="480"/>
                    </a:cubicBezTo>
                    <a:lnTo>
                      <a:pt x="2589" y="356"/>
                    </a:lnTo>
                    <a:cubicBezTo>
                      <a:pt x="2589" y="160"/>
                      <a:pt x="2435" y="1"/>
                      <a:pt x="2250"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2" name="Google Shape;11710;p64">
                <a:extLst>
                  <a:ext uri="{FF2B5EF4-FFF2-40B4-BE49-F238E27FC236}">
                    <a16:creationId xmlns:a16="http://schemas.microsoft.com/office/drawing/2014/main" id="{B867C743-7B16-0B04-733D-088AFD770689}"/>
                  </a:ext>
                </a:extLst>
              </p:cNvPr>
              <p:cNvSpPr/>
              <p:nvPr/>
            </p:nvSpPr>
            <p:spPr>
              <a:xfrm>
                <a:off x="5639903" y="3538058"/>
                <a:ext cx="24628" cy="21641"/>
              </a:xfrm>
              <a:custGeom>
                <a:avLst/>
                <a:gdLst/>
                <a:ahLst/>
                <a:cxnLst/>
                <a:rect l="l" t="t" r="r" b="b"/>
                <a:pathLst>
                  <a:path w="940" h="826" extrusionOk="0">
                    <a:moveTo>
                      <a:pt x="0" y="1"/>
                    </a:moveTo>
                    <a:cubicBezTo>
                      <a:pt x="192" y="1"/>
                      <a:pt x="355" y="154"/>
                      <a:pt x="355" y="356"/>
                    </a:cubicBezTo>
                    <a:lnTo>
                      <a:pt x="355" y="461"/>
                    </a:lnTo>
                    <a:cubicBezTo>
                      <a:pt x="355" y="662"/>
                      <a:pt x="192" y="825"/>
                      <a:pt x="0" y="825"/>
                    </a:cubicBezTo>
                    <a:lnTo>
                      <a:pt x="585" y="825"/>
                    </a:lnTo>
                    <a:cubicBezTo>
                      <a:pt x="777" y="825"/>
                      <a:pt x="940" y="662"/>
                      <a:pt x="940" y="461"/>
                    </a:cubicBezTo>
                    <a:lnTo>
                      <a:pt x="940" y="356"/>
                    </a:lnTo>
                    <a:cubicBezTo>
                      <a:pt x="940" y="154"/>
                      <a:pt x="777" y="1"/>
                      <a:pt x="585"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3" name="Google Shape;11711;p64">
                <a:extLst>
                  <a:ext uri="{FF2B5EF4-FFF2-40B4-BE49-F238E27FC236}">
                    <a16:creationId xmlns:a16="http://schemas.microsoft.com/office/drawing/2014/main" id="{1487D739-7E36-0EE8-4196-E815804769C5}"/>
                  </a:ext>
                </a:extLst>
              </p:cNvPr>
              <p:cNvSpPr/>
              <p:nvPr/>
            </p:nvSpPr>
            <p:spPr>
              <a:xfrm>
                <a:off x="5576604" y="3470514"/>
                <a:ext cx="108023" cy="68592"/>
              </a:xfrm>
              <a:custGeom>
                <a:avLst/>
                <a:gdLst/>
                <a:ahLst/>
                <a:cxnLst/>
                <a:rect l="l" t="t" r="r" b="b"/>
                <a:pathLst>
                  <a:path w="4123" h="2618" extrusionOk="0">
                    <a:moveTo>
                      <a:pt x="2062" y="0"/>
                    </a:moveTo>
                    <a:cubicBezTo>
                      <a:pt x="701" y="0"/>
                      <a:pt x="1" y="1640"/>
                      <a:pt x="959" y="2617"/>
                    </a:cubicBezTo>
                    <a:cubicBezTo>
                      <a:pt x="1007" y="2589"/>
                      <a:pt x="1065" y="2579"/>
                      <a:pt x="1132" y="2579"/>
                    </a:cubicBezTo>
                    <a:lnTo>
                      <a:pt x="3001" y="2579"/>
                    </a:lnTo>
                    <a:cubicBezTo>
                      <a:pt x="3059" y="2579"/>
                      <a:pt x="3116" y="2589"/>
                      <a:pt x="3164" y="2617"/>
                    </a:cubicBezTo>
                    <a:cubicBezTo>
                      <a:pt x="4123" y="1640"/>
                      <a:pt x="3423" y="0"/>
                      <a:pt x="206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4" name="Google Shape;11712;p64">
                <a:extLst>
                  <a:ext uri="{FF2B5EF4-FFF2-40B4-BE49-F238E27FC236}">
                    <a16:creationId xmlns:a16="http://schemas.microsoft.com/office/drawing/2014/main" id="{EF711CB4-BD14-7235-5BE1-DC8B2ADCDA0D}"/>
                  </a:ext>
                </a:extLst>
              </p:cNvPr>
              <p:cNvSpPr/>
              <p:nvPr/>
            </p:nvSpPr>
            <p:spPr>
              <a:xfrm>
                <a:off x="5600734" y="3538058"/>
                <a:ext cx="5528" cy="1284"/>
              </a:xfrm>
              <a:custGeom>
                <a:avLst/>
                <a:gdLst/>
                <a:ahLst/>
                <a:cxnLst/>
                <a:rect l="l" t="t" r="r" b="b"/>
                <a:pathLst>
                  <a:path w="211" h="49" extrusionOk="0">
                    <a:moveTo>
                      <a:pt x="0" y="1"/>
                    </a:moveTo>
                    <a:cubicBezTo>
                      <a:pt x="10" y="20"/>
                      <a:pt x="29" y="30"/>
                      <a:pt x="38" y="49"/>
                    </a:cubicBezTo>
                    <a:cubicBezTo>
                      <a:pt x="86" y="20"/>
                      <a:pt x="153" y="1"/>
                      <a:pt x="211"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5" name="Google Shape;11713;p64">
                <a:extLst>
                  <a:ext uri="{FF2B5EF4-FFF2-40B4-BE49-F238E27FC236}">
                    <a16:creationId xmlns:a16="http://schemas.microsoft.com/office/drawing/2014/main" id="{8CF0ABAE-0594-832A-844B-989EDB425C3C}"/>
                  </a:ext>
                </a:extLst>
              </p:cNvPr>
              <p:cNvSpPr/>
              <p:nvPr/>
            </p:nvSpPr>
            <p:spPr>
              <a:xfrm>
                <a:off x="5621327" y="3470776"/>
                <a:ext cx="63299" cy="68565"/>
              </a:xfrm>
              <a:custGeom>
                <a:avLst/>
                <a:gdLst/>
                <a:ahLst/>
                <a:cxnLst/>
                <a:rect l="l" t="t" r="r" b="b"/>
                <a:pathLst>
                  <a:path w="2416" h="2617" extrusionOk="0">
                    <a:moveTo>
                      <a:pt x="355" y="0"/>
                    </a:moveTo>
                    <a:cubicBezTo>
                      <a:pt x="230" y="0"/>
                      <a:pt x="115" y="10"/>
                      <a:pt x="0" y="38"/>
                    </a:cubicBezTo>
                    <a:cubicBezTo>
                      <a:pt x="1131" y="316"/>
                      <a:pt x="1563" y="1706"/>
                      <a:pt x="777" y="2569"/>
                    </a:cubicBezTo>
                    <a:lnTo>
                      <a:pt x="1294" y="2569"/>
                    </a:lnTo>
                    <a:cubicBezTo>
                      <a:pt x="1352" y="2569"/>
                      <a:pt x="1409" y="2588"/>
                      <a:pt x="1467" y="2617"/>
                    </a:cubicBezTo>
                    <a:cubicBezTo>
                      <a:pt x="2416" y="1639"/>
                      <a:pt x="1726" y="0"/>
                      <a:pt x="364"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6" name="Google Shape;11714;p64">
                <a:extLst>
                  <a:ext uri="{FF2B5EF4-FFF2-40B4-BE49-F238E27FC236}">
                    <a16:creationId xmlns:a16="http://schemas.microsoft.com/office/drawing/2014/main" id="{F7438375-AED8-C261-1C9D-5E97F6BFDF66}"/>
                  </a:ext>
                </a:extLst>
              </p:cNvPr>
              <p:cNvSpPr/>
              <p:nvPr/>
            </p:nvSpPr>
            <p:spPr>
              <a:xfrm>
                <a:off x="5528396" y="3355496"/>
                <a:ext cx="70085" cy="77369"/>
              </a:xfrm>
              <a:custGeom>
                <a:avLst/>
                <a:gdLst/>
                <a:ahLst/>
                <a:cxnLst/>
                <a:rect l="l" t="t" r="r" b="b"/>
                <a:pathLst>
                  <a:path w="2675" h="2953" extrusionOk="0">
                    <a:moveTo>
                      <a:pt x="1342" y="0"/>
                    </a:moveTo>
                    <a:cubicBezTo>
                      <a:pt x="604" y="0"/>
                      <a:pt x="1" y="719"/>
                      <a:pt x="1" y="1611"/>
                    </a:cubicBezTo>
                    <a:cubicBezTo>
                      <a:pt x="1" y="2023"/>
                      <a:pt x="135" y="2675"/>
                      <a:pt x="346" y="2953"/>
                    </a:cubicBezTo>
                    <a:lnTo>
                      <a:pt x="2339" y="2953"/>
                    </a:lnTo>
                    <a:cubicBezTo>
                      <a:pt x="2493" y="2713"/>
                      <a:pt x="2589" y="2435"/>
                      <a:pt x="2637" y="2148"/>
                    </a:cubicBezTo>
                    <a:cubicBezTo>
                      <a:pt x="2665" y="1927"/>
                      <a:pt x="2675" y="1697"/>
                      <a:pt x="2675" y="1477"/>
                    </a:cubicBezTo>
                    <a:cubicBezTo>
                      <a:pt x="2627" y="652"/>
                      <a:pt x="2042" y="0"/>
                      <a:pt x="134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7" name="Google Shape;11715;p64">
                <a:extLst>
                  <a:ext uri="{FF2B5EF4-FFF2-40B4-BE49-F238E27FC236}">
                    <a16:creationId xmlns:a16="http://schemas.microsoft.com/office/drawing/2014/main" id="{218813A6-481C-AC15-740C-3945361CE803}"/>
                  </a:ext>
                </a:extLst>
              </p:cNvPr>
              <p:cNvSpPr/>
              <p:nvPr/>
            </p:nvSpPr>
            <p:spPr>
              <a:xfrm>
                <a:off x="5554779" y="3355496"/>
                <a:ext cx="43964" cy="77369"/>
              </a:xfrm>
              <a:custGeom>
                <a:avLst/>
                <a:gdLst/>
                <a:ahLst/>
                <a:cxnLst/>
                <a:rect l="l" t="t" r="r" b="b"/>
                <a:pathLst>
                  <a:path w="1678" h="2953" extrusionOk="0">
                    <a:moveTo>
                      <a:pt x="335" y="0"/>
                    </a:moveTo>
                    <a:cubicBezTo>
                      <a:pt x="220" y="0"/>
                      <a:pt x="105" y="20"/>
                      <a:pt x="0" y="48"/>
                    </a:cubicBezTo>
                    <a:cubicBezTo>
                      <a:pt x="537" y="221"/>
                      <a:pt x="949" y="786"/>
                      <a:pt x="987" y="1477"/>
                    </a:cubicBezTo>
                    <a:lnTo>
                      <a:pt x="939" y="2148"/>
                    </a:lnTo>
                    <a:cubicBezTo>
                      <a:pt x="901" y="2435"/>
                      <a:pt x="805" y="2703"/>
                      <a:pt x="652" y="2953"/>
                    </a:cubicBezTo>
                    <a:lnTo>
                      <a:pt x="1332" y="2953"/>
                    </a:lnTo>
                    <a:cubicBezTo>
                      <a:pt x="1486" y="2703"/>
                      <a:pt x="1582" y="2435"/>
                      <a:pt x="1620" y="2148"/>
                    </a:cubicBezTo>
                    <a:lnTo>
                      <a:pt x="1677" y="1477"/>
                    </a:lnTo>
                    <a:cubicBezTo>
                      <a:pt x="1620" y="652"/>
                      <a:pt x="1045" y="0"/>
                      <a:pt x="335"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8" name="Google Shape;11716;p64">
                <a:extLst>
                  <a:ext uri="{FF2B5EF4-FFF2-40B4-BE49-F238E27FC236}">
                    <a16:creationId xmlns:a16="http://schemas.microsoft.com/office/drawing/2014/main" id="{28B32B34-1660-BE0D-44D3-6364E8A0FDF6}"/>
                  </a:ext>
                </a:extLst>
              </p:cNvPr>
              <p:cNvSpPr/>
              <p:nvPr/>
            </p:nvSpPr>
            <p:spPr>
              <a:xfrm>
                <a:off x="5317433" y="3355496"/>
                <a:ext cx="135637" cy="193146"/>
              </a:xfrm>
              <a:custGeom>
                <a:avLst/>
                <a:gdLst/>
                <a:ahLst/>
                <a:cxnLst/>
                <a:rect l="l" t="t" r="r" b="b"/>
                <a:pathLst>
                  <a:path w="5177" h="7372" extrusionOk="0">
                    <a:moveTo>
                      <a:pt x="1199" y="0"/>
                    </a:moveTo>
                    <a:cubicBezTo>
                      <a:pt x="538" y="0"/>
                      <a:pt x="1" y="537"/>
                      <a:pt x="1" y="1199"/>
                    </a:cubicBezTo>
                    <a:lnTo>
                      <a:pt x="1" y="6173"/>
                    </a:lnTo>
                    <a:cubicBezTo>
                      <a:pt x="1" y="6835"/>
                      <a:pt x="538" y="7372"/>
                      <a:pt x="1199" y="7372"/>
                    </a:cubicBezTo>
                    <a:lnTo>
                      <a:pt x="4611" y="7372"/>
                    </a:lnTo>
                    <a:cubicBezTo>
                      <a:pt x="4918" y="7372"/>
                      <a:pt x="5177" y="7122"/>
                      <a:pt x="5177" y="6806"/>
                    </a:cubicBezTo>
                    <a:lnTo>
                      <a:pt x="5177" y="576"/>
                    </a:lnTo>
                    <a:cubicBezTo>
                      <a:pt x="5177" y="259"/>
                      <a:pt x="4918" y="0"/>
                      <a:pt x="4611"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9" name="Google Shape;11717;p64">
                <a:extLst>
                  <a:ext uri="{FF2B5EF4-FFF2-40B4-BE49-F238E27FC236}">
                    <a16:creationId xmlns:a16="http://schemas.microsoft.com/office/drawing/2014/main" id="{FB9CD9FB-99DC-B39C-5850-D53F7631987C}"/>
                  </a:ext>
                </a:extLst>
              </p:cNvPr>
              <p:cNvSpPr/>
              <p:nvPr/>
            </p:nvSpPr>
            <p:spPr>
              <a:xfrm>
                <a:off x="5317198" y="3357514"/>
                <a:ext cx="135873" cy="191129"/>
              </a:xfrm>
              <a:custGeom>
                <a:avLst/>
                <a:gdLst/>
                <a:ahLst/>
                <a:cxnLst/>
                <a:rect l="l" t="t" r="r" b="b"/>
                <a:pathLst>
                  <a:path w="5186" h="7295" extrusionOk="0">
                    <a:moveTo>
                      <a:pt x="786" y="0"/>
                    </a:moveTo>
                    <a:lnTo>
                      <a:pt x="786" y="0"/>
                    </a:lnTo>
                    <a:cubicBezTo>
                      <a:pt x="317" y="173"/>
                      <a:pt x="0" y="623"/>
                      <a:pt x="0" y="1122"/>
                    </a:cubicBezTo>
                    <a:lnTo>
                      <a:pt x="0" y="6096"/>
                    </a:lnTo>
                    <a:cubicBezTo>
                      <a:pt x="0" y="6758"/>
                      <a:pt x="537" y="7295"/>
                      <a:pt x="1198" y="7295"/>
                    </a:cubicBezTo>
                    <a:lnTo>
                      <a:pt x="4611" y="7295"/>
                    </a:lnTo>
                    <a:cubicBezTo>
                      <a:pt x="4927" y="7295"/>
                      <a:pt x="5186" y="7036"/>
                      <a:pt x="5186" y="6719"/>
                    </a:cubicBezTo>
                    <a:lnTo>
                      <a:pt x="5186" y="6585"/>
                    </a:lnTo>
                    <a:lnTo>
                      <a:pt x="1917" y="6595"/>
                    </a:lnTo>
                    <a:cubicBezTo>
                      <a:pt x="1256" y="6595"/>
                      <a:pt x="719" y="6058"/>
                      <a:pt x="719" y="5397"/>
                    </a:cubicBezTo>
                    <a:lnTo>
                      <a:pt x="719" y="422"/>
                    </a:lnTo>
                    <a:cubicBezTo>
                      <a:pt x="719" y="278"/>
                      <a:pt x="738" y="134"/>
                      <a:pt x="786"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0" name="Google Shape;11718;p64">
                <a:extLst>
                  <a:ext uri="{FF2B5EF4-FFF2-40B4-BE49-F238E27FC236}">
                    <a16:creationId xmlns:a16="http://schemas.microsoft.com/office/drawing/2014/main" id="{45244EF9-F80F-C061-3188-E2A44CDB11DF}"/>
                  </a:ext>
                </a:extLst>
              </p:cNvPr>
              <p:cNvSpPr/>
              <p:nvPr/>
            </p:nvSpPr>
            <p:spPr>
              <a:xfrm>
                <a:off x="5625336" y="3485579"/>
                <a:ext cx="10821" cy="27641"/>
              </a:xfrm>
              <a:custGeom>
                <a:avLst/>
                <a:gdLst/>
                <a:ahLst/>
                <a:cxnLst/>
                <a:rect l="l" t="t" r="r" b="b"/>
                <a:pathLst>
                  <a:path w="413" h="1055" extrusionOk="0">
                    <a:moveTo>
                      <a:pt x="207" y="1"/>
                    </a:moveTo>
                    <a:cubicBezTo>
                      <a:pt x="104" y="1"/>
                      <a:pt x="1" y="68"/>
                      <a:pt x="1" y="202"/>
                    </a:cubicBezTo>
                    <a:lnTo>
                      <a:pt x="1" y="854"/>
                    </a:lnTo>
                    <a:cubicBezTo>
                      <a:pt x="1" y="959"/>
                      <a:pt x="87" y="1055"/>
                      <a:pt x="202" y="1055"/>
                    </a:cubicBezTo>
                    <a:cubicBezTo>
                      <a:pt x="317" y="1055"/>
                      <a:pt x="413" y="959"/>
                      <a:pt x="413" y="844"/>
                    </a:cubicBezTo>
                    <a:lnTo>
                      <a:pt x="413" y="202"/>
                    </a:lnTo>
                    <a:cubicBezTo>
                      <a:pt x="413" y="68"/>
                      <a:pt x="310" y="1"/>
                      <a:pt x="207"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3" name="Group 2">
            <a:extLst>
              <a:ext uri="{FF2B5EF4-FFF2-40B4-BE49-F238E27FC236}">
                <a16:creationId xmlns:a16="http://schemas.microsoft.com/office/drawing/2014/main" id="{4AE54531-678C-F3A5-9966-B701FC563257}"/>
              </a:ext>
            </a:extLst>
          </p:cNvPr>
          <p:cNvGrpSpPr/>
          <p:nvPr/>
        </p:nvGrpSpPr>
        <p:grpSpPr>
          <a:xfrm>
            <a:off x="282561" y="1749819"/>
            <a:ext cx="4078662" cy="4442499"/>
            <a:chOff x="282561" y="1749819"/>
            <a:chExt cx="4078662" cy="4442499"/>
          </a:xfrm>
        </p:grpSpPr>
        <p:sp>
          <p:nvSpPr>
            <p:cNvPr id="74" name="Pentagon 20">
              <a:extLst>
                <a:ext uri="{FF2B5EF4-FFF2-40B4-BE49-F238E27FC236}">
                  <a16:creationId xmlns:a16="http://schemas.microsoft.com/office/drawing/2014/main" id="{6C320467-72B5-D279-D5AF-4D626EF22242}"/>
                </a:ext>
              </a:extLst>
            </p:cNvPr>
            <p:cNvSpPr/>
            <p:nvPr/>
          </p:nvSpPr>
          <p:spPr>
            <a:xfrm rot="16200000">
              <a:off x="1107780" y="1991334"/>
              <a:ext cx="2335617" cy="2713222"/>
            </a:xfrm>
            <a:prstGeom prst="homePlate">
              <a:avLst>
                <a:gd name="adj" fmla="val 27032"/>
              </a:avLst>
            </a:prstGeom>
            <a:gradFill>
              <a:gsLst>
                <a:gs pos="8000">
                  <a:schemeClr val="accent1">
                    <a:lumMod val="45000"/>
                    <a:lumOff val="55000"/>
                  </a:schemeClr>
                </a:gs>
                <a:gs pos="92000">
                  <a:schemeClr val="accent3"/>
                </a:gs>
              </a:gsLst>
              <a:lin ang="0" scaled="0"/>
            </a:gradFill>
            <a:ln w="34925">
              <a:gradFill>
                <a:gsLst>
                  <a:gs pos="100000">
                    <a:schemeClr val="tx1">
                      <a:lumMod val="40000"/>
                      <a:lumOff val="60000"/>
                    </a:schemeClr>
                  </a:gs>
                  <a:gs pos="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Verdana" panose="020B0604030504040204" pitchFamily="34" charset="0"/>
                <a:ea typeface="Verdana" panose="020B0604030504040204" pitchFamily="34" charset="0"/>
              </a:endParaRPr>
            </a:p>
          </p:txBody>
        </p:sp>
        <p:grpSp>
          <p:nvGrpSpPr>
            <p:cNvPr id="80" name="Group 79">
              <a:extLst>
                <a:ext uri="{FF2B5EF4-FFF2-40B4-BE49-F238E27FC236}">
                  <a16:creationId xmlns:a16="http://schemas.microsoft.com/office/drawing/2014/main" id="{1A7D959A-1843-1786-2272-A5C0289B7706}"/>
                </a:ext>
              </a:extLst>
            </p:cNvPr>
            <p:cNvGrpSpPr/>
            <p:nvPr/>
          </p:nvGrpSpPr>
          <p:grpSpPr>
            <a:xfrm>
              <a:off x="282561" y="4122756"/>
              <a:ext cx="2069562" cy="2069562"/>
              <a:chOff x="234950" y="768350"/>
              <a:chExt cx="5334000" cy="5334000"/>
            </a:xfrm>
          </p:grpSpPr>
          <p:sp>
            <p:nvSpPr>
              <p:cNvPr id="78" name="Oval 77">
                <a:extLst>
                  <a:ext uri="{FF2B5EF4-FFF2-40B4-BE49-F238E27FC236}">
                    <a16:creationId xmlns:a16="http://schemas.microsoft.com/office/drawing/2014/main" id="{CF977921-D23E-B920-5A2A-4F91F3785F22}"/>
                  </a:ext>
                </a:extLst>
              </p:cNvPr>
              <p:cNvSpPr/>
              <p:nvPr/>
            </p:nvSpPr>
            <p:spPr>
              <a:xfrm>
                <a:off x="234950" y="768350"/>
                <a:ext cx="5334000" cy="5334000"/>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79" name="Oval 78">
                <a:extLst>
                  <a:ext uri="{FF2B5EF4-FFF2-40B4-BE49-F238E27FC236}">
                    <a16:creationId xmlns:a16="http://schemas.microsoft.com/office/drawing/2014/main" id="{BB87CA96-C52A-C945-49DE-DD51486752F8}"/>
                  </a:ext>
                </a:extLst>
              </p:cNvPr>
              <p:cNvSpPr/>
              <p:nvPr/>
            </p:nvSpPr>
            <p:spPr>
              <a:xfrm>
                <a:off x="523108" y="1056508"/>
                <a:ext cx="4757683" cy="4757683"/>
              </a:xfrm>
              <a:prstGeom prst="ellipse">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grpSp>
        <p:grpSp>
          <p:nvGrpSpPr>
            <p:cNvPr id="81" name="Group 80">
              <a:extLst>
                <a:ext uri="{FF2B5EF4-FFF2-40B4-BE49-F238E27FC236}">
                  <a16:creationId xmlns:a16="http://schemas.microsoft.com/office/drawing/2014/main" id="{A28F140E-9118-1E74-C69F-C6C02ACDBC26}"/>
                </a:ext>
              </a:extLst>
            </p:cNvPr>
            <p:cNvGrpSpPr/>
            <p:nvPr/>
          </p:nvGrpSpPr>
          <p:grpSpPr>
            <a:xfrm>
              <a:off x="2291661" y="4094503"/>
              <a:ext cx="2069562" cy="2069562"/>
              <a:chOff x="234950" y="768350"/>
              <a:chExt cx="5334000" cy="5334000"/>
            </a:xfrm>
          </p:grpSpPr>
          <p:sp>
            <p:nvSpPr>
              <p:cNvPr id="82" name="Oval 81">
                <a:extLst>
                  <a:ext uri="{FF2B5EF4-FFF2-40B4-BE49-F238E27FC236}">
                    <a16:creationId xmlns:a16="http://schemas.microsoft.com/office/drawing/2014/main" id="{36925B70-6862-A3DE-7FF7-F27716E49C84}"/>
                  </a:ext>
                </a:extLst>
              </p:cNvPr>
              <p:cNvSpPr/>
              <p:nvPr/>
            </p:nvSpPr>
            <p:spPr>
              <a:xfrm>
                <a:off x="234950" y="768350"/>
                <a:ext cx="5334000" cy="5334000"/>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83" name="Oval 82">
                <a:extLst>
                  <a:ext uri="{FF2B5EF4-FFF2-40B4-BE49-F238E27FC236}">
                    <a16:creationId xmlns:a16="http://schemas.microsoft.com/office/drawing/2014/main" id="{00AC12D7-3915-B365-815F-9D71FAAC9B23}"/>
                  </a:ext>
                </a:extLst>
              </p:cNvPr>
              <p:cNvSpPr/>
              <p:nvPr/>
            </p:nvSpPr>
            <p:spPr>
              <a:xfrm>
                <a:off x="523108" y="1056508"/>
                <a:ext cx="4757683" cy="4757683"/>
              </a:xfrm>
              <a:prstGeom prst="ellipse">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grpSp>
        <p:sp>
          <p:nvSpPr>
            <p:cNvPr id="71" name="Oval 70">
              <a:extLst>
                <a:ext uri="{FF2B5EF4-FFF2-40B4-BE49-F238E27FC236}">
                  <a16:creationId xmlns:a16="http://schemas.microsoft.com/office/drawing/2014/main" id="{B3DD3155-1314-6D10-4F38-115C4E07E251}"/>
                </a:ext>
              </a:extLst>
            </p:cNvPr>
            <p:cNvSpPr>
              <a:spLocks noChangeAspect="1"/>
            </p:cNvSpPr>
            <p:nvPr/>
          </p:nvSpPr>
          <p:spPr>
            <a:xfrm>
              <a:off x="1782341" y="1749819"/>
              <a:ext cx="993013" cy="993013"/>
            </a:xfrm>
            <a:prstGeom prst="ellipse">
              <a:avLst/>
            </a:prstGeom>
            <a:gradFill>
              <a:gsLst>
                <a:gs pos="100000">
                  <a:srgbClr val="CC62A6">
                    <a:lumMod val="60000"/>
                    <a:lumOff val="40000"/>
                  </a:srgbClr>
                </a:gs>
                <a:gs pos="0">
                  <a:srgbClr val="CC62A6">
                    <a:lumMod val="75000"/>
                  </a:srgbClr>
                </a:gs>
              </a:gsLst>
              <a:lin ang="0" scaled="0"/>
            </a:gradFill>
            <a:ln w="38100" cap="flat" cmpd="sng" algn="ctr">
              <a:gradFill>
                <a:gsLst>
                  <a:gs pos="0">
                    <a:srgbClr val="CC62A6">
                      <a:lumMod val="50000"/>
                    </a:srgbClr>
                  </a:gs>
                  <a:gs pos="100000">
                    <a:srgbClr val="D3A2B3">
                      <a:lumMod val="30000"/>
                      <a:lumOff val="70000"/>
                    </a:srgbClr>
                  </a:gs>
                </a:gsLst>
                <a:lin ang="5400000" scaled="1"/>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57" name="Google Shape;1605;p45">
              <a:extLst>
                <a:ext uri="{FF2B5EF4-FFF2-40B4-BE49-F238E27FC236}">
                  <a16:creationId xmlns:a16="http://schemas.microsoft.com/office/drawing/2014/main" id="{8EC96392-3EF5-A275-D7BC-C446F1AF2A1D}"/>
                </a:ext>
              </a:extLst>
            </p:cNvPr>
            <p:cNvSpPr txBox="1">
              <a:spLocks/>
            </p:cNvSpPr>
            <p:nvPr/>
          </p:nvSpPr>
          <p:spPr>
            <a:xfrm>
              <a:off x="1260058" y="2874851"/>
              <a:ext cx="1899583" cy="414893"/>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effectLst/>
                  <a:uLnTx/>
                  <a:uFillTx/>
                </a:rPr>
                <a:t>S</a:t>
              </a:r>
              <a:r>
                <a:rPr kumimoji="0" lang="en-IN" sz="1800" b="1" i="0" u="none" strike="noStrike" kern="1200" cap="none" spc="0" normalizeH="0" baseline="0" noProof="0" dirty="0">
                  <a:ln>
                    <a:noFill/>
                  </a:ln>
                  <a:effectLst/>
                  <a:uLnTx/>
                  <a:uFillTx/>
                </a:rPr>
                <a:t>tudy Design</a:t>
              </a:r>
            </a:p>
          </p:txBody>
        </p:sp>
        <p:sp>
          <p:nvSpPr>
            <p:cNvPr id="60" name="Google Shape;1609;p45">
              <a:extLst>
                <a:ext uri="{FF2B5EF4-FFF2-40B4-BE49-F238E27FC236}">
                  <a16:creationId xmlns:a16="http://schemas.microsoft.com/office/drawing/2014/main" id="{533567ED-2715-1586-D340-B251432DFD6E}"/>
                </a:ext>
              </a:extLst>
            </p:cNvPr>
            <p:cNvSpPr txBox="1">
              <a:spLocks/>
            </p:cNvSpPr>
            <p:nvPr/>
          </p:nvSpPr>
          <p:spPr>
            <a:xfrm>
              <a:off x="844095" y="3244370"/>
              <a:ext cx="2722424" cy="969280"/>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3"/>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Prospective, open-label, non-randomized, </a:t>
              </a:r>
              <a:br>
                <a:rPr kumimoji="0" lang="en-US" sz="1400" b="0" i="0" u="none" strike="noStrike" kern="1200" cap="none" spc="0" normalizeH="0" baseline="0" noProof="0" dirty="0">
                  <a:ln>
                    <a:noFill/>
                  </a:ln>
                  <a:solidFill>
                    <a:schemeClr val="accent2"/>
                  </a:solidFill>
                  <a:effectLst/>
                  <a:uLnTx/>
                  <a:uFillTx/>
                </a:rPr>
              </a:br>
              <a:r>
                <a:rPr kumimoji="0" lang="en-US" sz="1400" b="0" i="0" u="none" strike="noStrike" kern="1200" cap="none" spc="0" normalizeH="0" baseline="0" noProof="0" dirty="0">
                  <a:ln>
                    <a:noFill/>
                  </a:ln>
                  <a:solidFill>
                    <a:schemeClr val="accent2"/>
                  </a:solidFill>
                  <a:effectLst/>
                  <a:uLnTx/>
                  <a:uFillTx/>
                </a:rPr>
                <a:t>single-arm, phase 2 clinical trial. </a:t>
              </a:r>
            </a:p>
          </p:txBody>
        </p:sp>
        <p:sp>
          <p:nvSpPr>
            <p:cNvPr id="7" name="TextBox 6">
              <a:extLst>
                <a:ext uri="{FF2B5EF4-FFF2-40B4-BE49-F238E27FC236}">
                  <a16:creationId xmlns:a16="http://schemas.microsoft.com/office/drawing/2014/main" id="{AF3F073D-1835-C655-BFEE-D85DED220ECF}"/>
                </a:ext>
              </a:extLst>
            </p:cNvPr>
            <p:cNvSpPr txBox="1"/>
            <p:nvPr/>
          </p:nvSpPr>
          <p:spPr>
            <a:xfrm>
              <a:off x="308578" y="4684014"/>
              <a:ext cx="2017527" cy="1015663"/>
            </a:xfrm>
            <a:prstGeom prst="rect">
              <a:avLst/>
            </a:prstGeom>
            <a:noFill/>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Population</a:t>
              </a:r>
              <a:r>
                <a:rPr kumimoji="0" lang="en-US" sz="16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aHSCT pediatric patients </a:t>
              </a:r>
              <a:b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b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(&lt;18 years</a:t>
              </a: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 </a:t>
              </a:r>
            </a:p>
          </p:txBody>
        </p:sp>
        <p:sp>
          <p:nvSpPr>
            <p:cNvPr id="8" name="TextBox 7">
              <a:extLst>
                <a:ext uri="{FF2B5EF4-FFF2-40B4-BE49-F238E27FC236}">
                  <a16:creationId xmlns:a16="http://schemas.microsoft.com/office/drawing/2014/main" id="{65AE9F0F-77DC-6AB6-0443-EBA48FC41FAD}"/>
                </a:ext>
              </a:extLst>
            </p:cNvPr>
            <p:cNvSpPr txBox="1"/>
            <p:nvPr/>
          </p:nvSpPr>
          <p:spPr>
            <a:xfrm>
              <a:off x="2427729" y="4672673"/>
              <a:ext cx="1881963" cy="984885"/>
            </a:xfrm>
            <a:prstGeom prst="rect">
              <a:avLst/>
            </a:prstGeom>
            <a:noFill/>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Duration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1</a:t>
              </a:r>
              <a:r>
                <a:rPr kumimoji="0" lang="en-US" sz="14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rPr>
                <a:t>st</a:t>
              </a: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 July 2015 to 22</a:t>
              </a:r>
              <a:r>
                <a:rPr kumimoji="0" lang="en-US" sz="14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rPr>
                <a:t>nd</a:t>
              </a: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 August 2018; n=58 </a:t>
              </a:r>
              <a:endParaRPr kumimoji="0" lang="en-I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grpSp>
          <p:nvGrpSpPr>
            <p:cNvPr id="11" name="Google Shape;12333;p64">
              <a:extLst>
                <a:ext uri="{FF2B5EF4-FFF2-40B4-BE49-F238E27FC236}">
                  <a16:creationId xmlns:a16="http://schemas.microsoft.com/office/drawing/2014/main" id="{20881006-AA0A-C623-F731-0ABB58313BA5}"/>
                </a:ext>
              </a:extLst>
            </p:cNvPr>
            <p:cNvGrpSpPr/>
            <p:nvPr/>
          </p:nvGrpSpPr>
          <p:grpSpPr>
            <a:xfrm>
              <a:off x="1972033" y="1917573"/>
              <a:ext cx="679499" cy="578877"/>
              <a:chOff x="3508282" y="3810341"/>
              <a:chExt cx="351644" cy="351959"/>
            </a:xfrm>
            <a:noFill/>
          </p:grpSpPr>
          <p:sp>
            <p:nvSpPr>
              <p:cNvPr id="12" name="Google Shape;12334;p64">
                <a:extLst>
                  <a:ext uri="{FF2B5EF4-FFF2-40B4-BE49-F238E27FC236}">
                    <a16:creationId xmlns:a16="http://schemas.microsoft.com/office/drawing/2014/main" id="{04E09453-D450-17AF-8E21-BFD4EE0D5B0B}"/>
                  </a:ext>
                </a:extLst>
              </p:cNvPr>
              <p:cNvSpPr/>
              <p:nvPr/>
            </p:nvSpPr>
            <p:spPr>
              <a:xfrm>
                <a:off x="3508282" y="3810341"/>
                <a:ext cx="133180" cy="64232"/>
              </a:xfrm>
              <a:custGeom>
                <a:avLst/>
                <a:gdLst/>
                <a:ahLst/>
                <a:cxnLst/>
                <a:rect l="l" t="t" r="r" b="b"/>
                <a:pathLst>
                  <a:path w="8895" h="4290" extrusionOk="0">
                    <a:moveTo>
                      <a:pt x="2503" y="1"/>
                    </a:moveTo>
                    <a:cubicBezTo>
                      <a:pt x="1115" y="1"/>
                      <a:pt x="1" y="1115"/>
                      <a:pt x="1" y="2503"/>
                    </a:cubicBezTo>
                    <a:cubicBezTo>
                      <a:pt x="1" y="3491"/>
                      <a:pt x="800" y="4290"/>
                      <a:pt x="1788" y="4290"/>
                    </a:cubicBezTo>
                    <a:cubicBezTo>
                      <a:pt x="2797" y="4290"/>
                      <a:pt x="7191" y="3491"/>
                      <a:pt x="7191" y="2503"/>
                    </a:cubicBezTo>
                    <a:lnTo>
                      <a:pt x="8600" y="2503"/>
                    </a:lnTo>
                    <a:cubicBezTo>
                      <a:pt x="8600" y="1809"/>
                      <a:pt x="8894" y="1178"/>
                      <a:pt x="8432" y="737"/>
                    </a:cubicBezTo>
                    <a:cubicBezTo>
                      <a:pt x="7990" y="274"/>
                      <a:pt x="3197" y="1"/>
                      <a:pt x="2503"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3" name="Google Shape;12335;p64">
                <a:extLst>
                  <a:ext uri="{FF2B5EF4-FFF2-40B4-BE49-F238E27FC236}">
                    <a16:creationId xmlns:a16="http://schemas.microsoft.com/office/drawing/2014/main" id="{7116C1CF-E835-73ED-F050-689F8882DFD2}"/>
                  </a:ext>
                </a:extLst>
              </p:cNvPr>
              <p:cNvSpPr/>
              <p:nvPr/>
            </p:nvSpPr>
            <p:spPr>
              <a:xfrm>
                <a:off x="3535053" y="3847802"/>
                <a:ext cx="58872" cy="26771"/>
              </a:xfrm>
              <a:custGeom>
                <a:avLst/>
                <a:gdLst/>
                <a:ahLst/>
                <a:cxnLst/>
                <a:rect l="l" t="t" r="r" b="b"/>
                <a:pathLst>
                  <a:path w="3932" h="1788" extrusionOk="0">
                    <a:moveTo>
                      <a:pt x="1808" y="1"/>
                    </a:moveTo>
                    <a:cubicBezTo>
                      <a:pt x="1808" y="989"/>
                      <a:pt x="1009" y="1788"/>
                      <a:pt x="0" y="1788"/>
                    </a:cubicBezTo>
                    <a:lnTo>
                      <a:pt x="3932" y="1788"/>
                    </a:lnTo>
                    <a:lnTo>
                      <a:pt x="3932"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4" name="Google Shape;12336;p64">
                <a:extLst>
                  <a:ext uri="{FF2B5EF4-FFF2-40B4-BE49-F238E27FC236}">
                    <a16:creationId xmlns:a16="http://schemas.microsoft.com/office/drawing/2014/main" id="{A690A2F9-4D93-2409-C194-9B7136CB5493}"/>
                  </a:ext>
                </a:extLst>
              </p:cNvPr>
              <p:cNvSpPr/>
              <p:nvPr/>
            </p:nvSpPr>
            <p:spPr>
              <a:xfrm>
                <a:off x="3545743" y="3810341"/>
                <a:ext cx="239261" cy="351959"/>
              </a:xfrm>
              <a:custGeom>
                <a:avLst/>
                <a:gdLst/>
                <a:ahLst/>
                <a:cxnLst/>
                <a:rect l="l" t="t" r="r" b="b"/>
                <a:pathLst>
                  <a:path w="15980" h="23507" extrusionOk="0">
                    <a:moveTo>
                      <a:pt x="1" y="1"/>
                    </a:moveTo>
                    <a:cubicBezTo>
                      <a:pt x="653" y="1"/>
                      <a:pt x="1304" y="253"/>
                      <a:pt x="1767" y="737"/>
                    </a:cubicBezTo>
                    <a:cubicBezTo>
                      <a:pt x="1872" y="821"/>
                      <a:pt x="1956" y="926"/>
                      <a:pt x="2040" y="1031"/>
                    </a:cubicBezTo>
                    <a:cubicBezTo>
                      <a:pt x="2335" y="1451"/>
                      <a:pt x="2503" y="1977"/>
                      <a:pt x="2503" y="2503"/>
                    </a:cubicBezTo>
                    <a:lnTo>
                      <a:pt x="2503" y="21004"/>
                    </a:lnTo>
                    <a:cubicBezTo>
                      <a:pt x="2503" y="22371"/>
                      <a:pt x="3617" y="23506"/>
                      <a:pt x="5005" y="23506"/>
                    </a:cubicBezTo>
                    <a:lnTo>
                      <a:pt x="8747" y="23506"/>
                    </a:lnTo>
                    <a:cubicBezTo>
                      <a:pt x="9209" y="23065"/>
                      <a:pt x="11312" y="23212"/>
                      <a:pt x="11312" y="22539"/>
                    </a:cubicBezTo>
                    <a:lnTo>
                      <a:pt x="15979" y="19217"/>
                    </a:lnTo>
                    <a:lnTo>
                      <a:pt x="15979" y="2503"/>
                    </a:lnTo>
                    <a:cubicBezTo>
                      <a:pt x="15979" y="1115"/>
                      <a:pt x="14865" y="1"/>
                      <a:pt x="13477"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5" name="Google Shape;12337;p64">
                <a:extLst>
                  <a:ext uri="{FF2B5EF4-FFF2-40B4-BE49-F238E27FC236}">
                    <a16:creationId xmlns:a16="http://schemas.microsoft.com/office/drawing/2014/main" id="{A43FACE2-CE92-4C8F-A1C9-B00D7C79452C}"/>
                  </a:ext>
                </a:extLst>
              </p:cNvPr>
              <p:cNvSpPr/>
              <p:nvPr/>
            </p:nvSpPr>
            <p:spPr>
              <a:xfrm>
                <a:off x="3583205" y="4082317"/>
                <a:ext cx="201799" cy="79983"/>
              </a:xfrm>
              <a:custGeom>
                <a:avLst/>
                <a:gdLst/>
                <a:ahLst/>
                <a:cxnLst/>
                <a:rect l="l" t="t" r="r" b="b"/>
                <a:pathLst>
                  <a:path w="13478" h="5342" extrusionOk="0">
                    <a:moveTo>
                      <a:pt x="1" y="1"/>
                    </a:moveTo>
                    <a:lnTo>
                      <a:pt x="1" y="2839"/>
                    </a:lnTo>
                    <a:cubicBezTo>
                      <a:pt x="1" y="4206"/>
                      <a:pt x="1115" y="5341"/>
                      <a:pt x="2503" y="5341"/>
                    </a:cubicBezTo>
                    <a:lnTo>
                      <a:pt x="6245" y="5341"/>
                    </a:lnTo>
                    <a:cubicBezTo>
                      <a:pt x="6707" y="4900"/>
                      <a:pt x="8810" y="5047"/>
                      <a:pt x="8810" y="4374"/>
                    </a:cubicBezTo>
                    <a:lnTo>
                      <a:pt x="13477" y="1052"/>
                    </a:lnTo>
                    <a:lnTo>
                      <a:pt x="13477"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6" name="Google Shape;12338;p64">
                <a:extLst>
                  <a:ext uri="{FF2B5EF4-FFF2-40B4-BE49-F238E27FC236}">
                    <a16:creationId xmlns:a16="http://schemas.microsoft.com/office/drawing/2014/main" id="{4CC10883-CC37-CCA3-E17B-A9950B7139CC}"/>
                  </a:ext>
                </a:extLst>
              </p:cNvPr>
              <p:cNvSpPr/>
              <p:nvPr/>
            </p:nvSpPr>
            <p:spPr>
              <a:xfrm>
                <a:off x="3545429" y="3810341"/>
                <a:ext cx="232328" cy="15437"/>
              </a:xfrm>
              <a:custGeom>
                <a:avLst/>
                <a:gdLst/>
                <a:ahLst/>
                <a:cxnLst/>
                <a:rect l="l" t="t" r="r" b="b"/>
                <a:pathLst>
                  <a:path w="15517" h="1031" extrusionOk="0">
                    <a:moveTo>
                      <a:pt x="1" y="1"/>
                    </a:moveTo>
                    <a:cubicBezTo>
                      <a:pt x="674" y="1"/>
                      <a:pt x="1304" y="253"/>
                      <a:pt x="1788" y="737"/>
                    </a:cubicBezTo>
                    <a:cubicBezTo>
                      <a:pt x="1872" y="821"/>
                      <a:pt x="1956" y="926"/>
                      <a:pt x="2040" y="1031"/>
                    </a:cubicBezTo>
                    <a:lnTo>
                      <a:pt x="15517" y="1031"/>
                    </a:lnTo>
                    <a:cubicBezTo>
                      <a:pt x="15054" y="379"/>
                      <a:pt x="14297" y="1"/>
                      <a:pt x="13498"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Google Shape;12339;p64">
                <a:extLst>
                  <a:ext uri="{FF2B5EF4-FFF2-40B4-BE49-F238E27FC236}">
                    <a16:creationId xmlns:a16="http://schemas.microsoft.com/office/drawing/2014/main" id="{44DA8CBB-523B-1BF0-B3C1-956F3DEAC3D1}"/>
                  </a:ext>
                </a:extLst>
              </p:cNvPr>
              <p:cNvSpPr/>
              <p:nvPr/>
            </p:nvSpPr>
            <p:spPr>
              <a:xfrm>
                <a:off x="3620666" y="4097753"/>
                <a:ext cx="239261" cy="64546"/>
              </a:xfrm>
              <a:custGeom>
                <a:avLst/>
                <a:gdLst/>
                <a:ahLst/>
                <a:cxnLst/>
                <a:rect l="l" t="t" r="r" b="b"/>
                <a:pathLst>
                  <a:path w="15980" h="4311" extrusionOk="0">
                    <a:moveTo>
                      <a:pt x="715" y="0"/>
                    </a:moveTo>
                    <a:cubicBezTo>
                      <a:pt x="1704" y="0"/>
                      <a:pt x="2503" y="820"/>
                      <a:pt x="2503" y="1808"/>
                    </a:cubicBezTo>
                    <a:cubicBezTo>
                      <a:pt x="2503" y="2355"/>
                      <a:pt x="2313" y="2901"/>
                      <a:pt x="1977" y="3343"/>
                    </a:cubicBezTo>
                    <a:cubicBezTo>
                      <a:pt x="1914" y="3406"/>
                      <a:pt x="1851" y="3490"/>
                      <a:pt x="1767" y="3574"/>
                    </a:cubicBezTo>
                    <a:cubicBezTo>
                      <a:pt x="1304" y="4037"/>
                      <a:pt x="673" y="4310"/>
                      <a:pt x="1" y="4310"/>
                    </a:cubicBezTo>
                    <a:lnTo>
                      <a:pt x="13477" y="4310"/>
                    </a:lnTo>
                    <a:cubicBezTo>
                      <a:pt x="14129" y="4310"/>
                      <a:pt x="14760" y="4037"/>
                      <a:pt x="15243" y="3574"/>
                    </a:cubicBezTo>
                    <a:cubicBezTo>
                      <a:pt x="15306" y="3490"/>
                      <a:pt x="15390" y="3406"/>
                      <a:pt x="15454" y="3343"/>
                    </a:cubicBezTo>
                    <a:cubicBezTo>
                      <a:pt x="15790" y="2901"/>
                      <a:pt x="15979" y="2355"/>
                      <a:pt x="15979" y="1808"/>
                    </a:cubicBezTo>
                    <a:cubicBezTo>
                      <a:pt x="15979" y="820"/>
                      <a:pt x="15180" y="21"/>
                      <a:pt x="1419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12340;p64">
                <a:extLst>
                  <a:ext uri="{FF2B5EF4-FFF2-40B4-BE49-F238E27FC236}">
                    <a16:creationId xmlns:a16="http://schemas.microsoft.com/office/drawing/2014/main" id="{F5BA3A40-E674-F497-0CA6-0F2DBAD0B216}"/>
                  </a:ext>
                </a:extLst>
              </p:cNvPr>
              <p:cNvSpPr/>
              <p:nvPr/>
            </p:nvSpPr>
            <p:spPr>
              <a:xfrm>
                <a:off x="3620666" y="4147791"/>
                <a:ext cx="231385" cy="14508"/>
              </a:xfrm>
              <a:custGeom>
                <a:avLst/>
                <a:gdLst/>
                <a:ahLst/>
                <a:cxnLst/>
                <a:rect l="l" t="t" r="r" b="b"/>
                <a:pathLst>
                  <a:path w="15454" h="969" extrusionOk="0">
                    <a:moveTo>
                      <a:pt x="1977" y="1"/>
                    </a:moveTo>
                    <a:cubicBezTo>
                      <a:pt x="1914" y="64"/>
                      <a:pt x="1851" y="148"/>
                      <a:pt x="1767" y="232"/>
                    </a:cubicBezTo>
                    <a:cubicBezTo>
                      <a:pt x="1304" y="695"/>
                      <a:pt x="673" y="968"/>
                      <a:pt x="1" y="968"/>
                    </a:cubicBezTo>
                    <a:lnTo>
                      <a:pt x="13477" y="968"/>
                    </a:lnTo>
                    <a:cubicBezTo>
                      <a:pt x="14129" y="968"/>
                      <a:pt x="14760" y="695"/>
                      <a:pt x="15243" y="232"/>
                    </a:cubicBezTo>
                    <a:cubicBezTo>
                      <a:pt x="15306" y="148"/>
                      <a:pt x="15390" y="64"/>
                      <a:pt x="15454"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12341;p64">
                <a:extLst>
                  <a:ext uri="{FF2B5EF4-FFF2-40B4-BE49-F238E27FC236}">
                    <a16:creationId xmlns:a16="http://schemas.microsoft.com/office/drawing/2014/main" id="{A982E61A-23C0-64F1-B807-A68CF5F66FDC}"/>
                  </a:ext>
                </a:extLst>
              </p:cNvPr>
              <p:cNvSpPr/>
              <p:nvPr/>
            </p:nvSpPr>
            <p:spPr>
              <a:xfrm>
                <a:off x="3604301" y="4097753"/>
                <a:ext cx="53841" cy="27085"/>
              </a:xfrm>
              <a:custGeom>
                <a:avLst/>
                <a:gdLst/>
                <a:ahLst/>
                <a:cxnLst/>
                <a:rect l="l" t="t" r="r" b="b"/>
                <a:pathLst>
                  <a:path w="3596" h="1809" extrusionOk="0">
                    <a:moveTo>
                      <a:pt x="1787" y="0"/>
                    </a:moveTo>
                    <a:cubicBezTo>
                      <a:pt x="799" y="0"/>
                      <a:pt x="0" y="820"/>
                      <a:pt x="0" y="1808"/>
                    </a:cubicBezTo>
                    <a:lnTo>
                      <a:pt x="3596" y="1808"/>
                    </a:lnTo>
                    <a:cubicBezTo>
                      <a:pt x="3575" y="820"/>
                      <a:pt x="2776" y="0"/>
                      <a:pt x="1787"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12342;p64">
                <a:extLst>
                  <a:ext uri="{FF2B5EF4-FFF2-40B4-BE49-F238E27FC236}">
                    <a16:creationId xmlns:a16="http://schemas.microsoft.com/office/drawing/2014/main" id="{9DBFB6D5-3CC9-6AFE-EF10-D1523B17E509}"/>
                  </a:ext>
                </a:extLst>
              </p:cNvPr>
              <p:cNvSpPr/>
              <p:nvPr/>
            </p:nvSpPr>
            <p:spPr>
              <a:xfrm>
                <a:off x="3606187" y="3867401"/>
                <a:ext cx="159292" cy="25124"/>
              </a:xfrm>
              <a:custGeom>
                <a:avLst/>
                <a:gdLst/>
                <a:ahLst/>
                <a:cxnLst/>
                <a:rect l="l" t="t" r="r" b="b"/>
                <a:pathLst>
                  <a:path w="10639" h="1678" extrusionOk="0">
                    <a:moveTo>
                      <a:pt x="4353" y="0"/>
                    </a:moveTo>
                    <a:cubicBezTo>
                      <a:pt x="3901" y="0"/>
                      <a:pt x="3449" y="195"/>
                      <a:pt x="3133" y="584"/>
                    </a:cubicBezTo>
                    <a:cubicBezTo>
                      <a:pt x="2954" y="836"/>
                      <a:pt x="2681" y="962"/>
                      <a:pt x="2410" y="962"/>
                    </a:cubicBezTo>
                    <a:cubicBezTo>
                      <a:pt x="2140" y="962"/>
                      <a:pt x="1872" y="836"/>
                      <a:pt x="1703" y="584"/>
                    </a:cubicBezTo>
                    <a:cubicBezTo>
                      <a:pt x="1388" y="226"/>
                      <a:pt x="947" y="16"/>
                      <a:pt x="484" y="16"/>
                    </a:cubicBezTo>
                    <a:cubicBezTo>
                      <a:pt x="477" y="16"/>
                      <a:pt x="471" y="16"/>
                      <a:pt x="464" y="16"/>
                    </a:cubicBezTo>
                    <a:cubicBezTo>
                      <a:pt x="1" y="16"/>
                      <a:pt x="7" y="731"/>
                      <a:pt x="484" y="731"/>
                    </a:cubicBezTo>
                    <a:cubicBezTo>
                      <a:pt x="757" y="731"/>
                      <a:pt x="1031" y="878"/>
                      <a:pt x="1199" y="1109"/>
                    </a:cubicBezTo>
                    <a:cubicBezTo>
                      <a:pt x="1514" y="1488"/>
                      <a:pt x="1966" y="1677"/>
                      <a:pt x="2418" y="1677"/>
                    </a:cubicBezTo>
                    <a:cubicBezTo>
                      <a:pt x="2870" y="1677"/>
                      <a:pt x="3322" y="1488"/>
                      <a:pt x="3638" y="1109"/>
                    </a:cubicBezTo>
                    <a:cubicBezTo>
                      <a:pt x="3806" y="857"/>
                      <a:pt x="4079" y="731"/>
                      <a:pt x="4353" y="731"/>
                    </a:cubicBezTo>
                    <a:cubicBezTo>
                      <a:pt x="4626" y="731"/>
                      <a:pt x="4899" y="857"/>
                      <a:pt x="5067" y="1109"/>
                    </a:cubicBezTo>
                    <a:cubicBezTo>
                      <a:pt x="5383" y="1488"/>
                      <a:pt x="5835" y="1677"/>
                      <a:pt x="6287" y="1677"/>
                    </a:cubicBezTo>
                    <a:cubicBezTo>
                      <a:pt x="6739" y="1677"/>
                      <a:pt x="7191" y="1488"/>
                      <a:pt x="7506" y="1109"/>
                    </a:cubicBezTo>
                    <a:cubicBezTo>
                      <a:pt x="7685" y="857"/>
                      <a:pt x="7958" y="731"/>
                      <a:pt x="8229" y="731"/>
                    </a:cubicBezTo>
                    <a:cubicBezTo>
                      <a:pt x="8500" y="731"/>
                      <a:pt x="8768" y="857"/>
                      <a:pt x="8936" y="1109"/>
                    </a:cubicBezTo>
                    <a:cubicBezTo>
                      <a:pt x="9251" y="1467"/>
                      <a:pt x="9693" y="1677"/>
                      <a:pt x="10176" y="1677"/>
                    </a:cubicBezTo>
                    <a:cubicBezTo>
                      <a:pt x="10639" y="1677"/>
                      <a:pt x="10639" y="962"/>
                      <a:pt x="10176" y="962"/>
                    </a:cubicBezTo>
                    <a:cubicBezTo>
                      <a:pt x="9882" y="962"/>
                      <a:pt x="9609" y="815"/>
                      <a:pt x="9461" y="584"/>
                    </a:cubicBezTo>
                    <a:cubicBezTo>
                      <a:pt x="9136" y="195"/>
                      <a:pt x="8678" y="0"/>
                      <a:pt x="8224" y="0"/>
                    </a:cubicBezTo>
                    <a:cubicBezTo>
                      <a:pt x="7769" y="0"/>
                      <a:pt x="7317" y="195"/>
                      <a:pt x="7002" y="584"/>
                    </a:cubicBezTo>
                    <a:cubicBezTo>
                      <a:pt x="6833" y="836"/>
                      <a:pt x="6565" y="962"/>
                      <a:pt x="6295" y="962"/>
                    </a:cubicBezTo>
                    <a:cubicBezTo>
                      <a:pt x="6024" y="962"/>
                      <a:pt x="5751" y="836"/>
                      <a:pt x="5572" y="584"/>
                    </a:cubicBezTo>
                    <a:cubicBezTo>
                      <a:pt x="5257" y="195"/>
                      <a:pt x="4805" y="0"/>
                      <a:pt x="4353"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12343;p64">
                <a:extLst>
                  <a:ext uri="{FF2B5EF4-FFF2-40B4-BE49-F238E27FC236}">
                    <a16:creationId xmlns:a16="http://schemas.microsoft.com/office/drawing/2014/main" id="{4DBE2535-4F3D-B01D-471B-CFF0C49A703F}"/>
                  </a:ext>
                </a:extLst>
              </p:cNvPr>
              <p:cNvSpPr/>
              <p:nvPr/>
            </p:nvSpPr>
            <p:spPr>
              <a:xfrm>
                <a:off x="3606187" y="3904159"/>
                <a:ext cx="159292" cy="25184"/>
              </a:xfrm>
              <a:custGeom>
                <a:avLst/>
                <a:gdLst/>
                <a:ahLst/>
                <a:cxnLst/>
                <a:rect l="l" t="t" r="r" b="b"/>
                <a:pathLst>
                  <a:path w="10639" h="1682" extrusionOk="0">
                    <a:moveTo>
                      <a:pt x="484" y="0"/>
                    </a:moveTo>
                    <a:cubicBezTo>
                      <a:pt x="1" y="0"/>
                      <a:pt x="1" y="736"/>
                      <a:pt x="484" y="736"/>
                    </a:cubicBezTo>
                    <a:cubicBezTo>
                      <a:pt x="757" y="736"/>
                      <a:pt x="1031" y="883"/>
                      <a:pt x="1199" y="1093"/>
                    </a:cubicBezTo>
                    <a:cubicBezTo>
                      <a:pt x="1514" y="1482"/>
                      <a:pt x="1966" y="1677"/>
                      <a:pt x="2418" y="1677"/>
                    </a:cubicBezTo>
                    <a:cubicBezTo>
                      <a:pt x="2870" y="1677"/>
                      <a:pt x="3322" y="1482"/>
                      <a:pt x="3638" y="1093"/>
                    </a:cubicBezTo>
                    <a:cubicBezTo>
                      <a:pt x="3806" y="852"/>
                      <a:pt x="4079" y="731"/>
                      <a:pt x="4353" y="731"/>
                    </a:cubicBezTo>
                    <a:cubicBezTo>
                      <a:pt x="4626" y="731"/>
                      <a:pt x="4899" y="852"/>
                      <a:pt x="5067" y="1093"/>
                    </a:cubicBezTo>
                    <a:cubicBezTo>
                      <a:pt x="5383" y="1482"/>
                      <a:pt x="5835" y="1677"/>
                      <a:pt x="6287" y="1677"/>
                    </a:cubicBezTo>
                    <a:cubicBezTo>
                      <a:pt x="6739" y="1677"/>
                      <a:pt x="7191" y="1482"/>
                      <a:pt x="7506" y="1093"/>
                    </a:cubicBezTo>
                    <a:cubicBezTo>
                      <a:pt x="7685" y="852"/>
                      <a:pt x="7958" y="731"/>
                      <a:pt x="8229" y="731"/>
                    </a:cubicBezTo>
                    <a:cubicBezTo>
                      <a:pt x="8500" y="731"/>
                      <a:pt x="8768" y="852"/>
                      <a:pt x="8936" y="1093"/>
                    </a:cubicBezTo>
                    <a:cubicBezTo>
                      <a:pt x="9251" y="1472"/>
                      <a:pt x="9693" y="1682"/>
                      <a:pt x="10176" y="1682"/>
                    </a:cubicBezTo>
                    <a:cubicBezTo>
                      <a:pt x="10639" y="1682"/>
                      <a:pt x="10639" y="967"/>
                      <a:pt x="10176" y="967"/>
                    </a:cubicBezTo>
                    <a:cubicBezTo>
                      <a:pt x="9882" y="967"/>
                      <a:pt x="9609" y="820"/>
                      <a:pt x="9461" y="589"/>
                    </a:cubicBezTo>
                    <a:cubicBezTo>
                      <a:pt x="9136" y="200"/>
                      <a:pt x="8678" y="5"/>
                      <a:pt x="8224" y="5"/>
                    </a:cubicBezTo>
                    <a:cubicBezTo>
                      <a:pt x="7769" y="5"/>
                      <a:pt x="7317" y="200"/>
                      <a:pt x="7002" y="589"/>
                    </a:cubicBezTo>
                    <a:cubicBezTo>
                      <a:pt x="6833" y="841"/>
                      <a:pt x="6565" y="967"/>
                      <a:pt x="6295" y="967"/>
                    </a:cubicBezTo>
                    <a:cubicBezTo>
                      <a:pt x="6024" y="967"/>
                      <a:pt x="5751" y="841"/>
                      <a:pt x="5572" y="589"/>
                    </a:cubicBezTo>
                    <a:cubicBezTo>
                      <a:pt x="5257" y="200"/>
                      <a:pt x="4805" y="5"/>
                      <a:pt x="4353" y="5"/>
                    </a:cubicBezTo>
                    <a:cubicBezTo>
                      <a:pt x="3901" y="5"/>
                      <a:pt x="3449" y="200"/>
                      <a:pt x="3133" y="589"/>
                    </a:cubicBezTo>
                    <a:cubicBezTo>
                      <a:pt x="2954" y="841"/>
                      <a:pt x="2681" y="967"/>
                      <a:pt x="2410" y="967"/>
                    </a:cubicBezTo>
                    <a:cubicBezTo>
                      <a:pt x="2140" y="967"/>
                      <a:pt x="1872" y="841"/>
                      <a:pt x="1703" y="589"/>
                    </a:cubicBezTo>
                    <a:cubicBezTo>
                      <a:pt x="1388" y="231"/>
                      <a:pt x="947" y="21"/>
                      <a:pt x="484"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2" name="Google Shape;12344;p64">
                <a:extLst>
                  <a:ext uri="{FF2B5EF4-FFF2-40B4-BE49-F238E27FC236}">
                    <a16:creationId xmlns:a16="http://schemas.microsoft.com/office/drawing/2014/main" id="{CB1C2725-C3C1-B5DD-0A5C-1C060E435357}"/>
                  </a:ext>
                </a:extLst>
              </p:cNvPr>
              <p:cNvSpPr/>
              <p:nvPr/>
            </p:nvSpPr>
            <p:spPr>
              <a:xfrm>
                <a:off x="3606187" y="3940976"/>
                <a:ext cx="159292" cy="25199"/>
              </a:xfrm>
              <a:custGeom>
                <a:avLst/>
                <a:gdLst/>
                <a:ahLst/>
                <a:cxnLst/>
                <a:rect l="l" t="t" r="r" b="b"/>
                <a:pathLst>
                  <a:path w="10639" h="1683" extrusionOk="0">
                    <a:moveTo>
                      <a:pt x="484" y="1"/>
                    </a:moveTo>
                    <a:cubicBezTo>
                      <a:pt x="1" y="1"/>
                      <a:pt x="1" y="737"/>
                      <a:pt x="484" y="737"/>
                    </a:cubicBezTo>
                    <a:cubicBezTo>
                      <a:pt x="757" y="737"/>
                      <a:pt x="1031" y="884"/>
                      <a:pt x="1199" y="1094"/>
                    </a:cubicBezTo>
                    <a:cubicBezTo>
                      <a:pt x="1514" y="1483"/>
                      <a:pt x="1966" y="1678"/>
                      <a:pt x="2418" y="1678"/>
                    </a:cubicBezTo>
                    <a:cubicBezTo>
                      <a:pt x="2870" y="1678"/>
                      <a:pt x="3322" y="1483"/>
                      <a:pt x="3638" y="1094"/>
                    </a:cubicBezTo>
                    <a:cubicBezTo>
                      <a:pt x="3806" y="852"/>
                      <a:pt x="4079" y="732"/>
                      <a:pt x="4353" y="732"/>
                    </a:cubicBezTo>
                    <a:cubicBezTo>
                      <a:pt x="4626" y="732"/>
                      <a:pt x="4899" y="852"/>
                      <a:pt x="5067" y="1094"/>
                    </a:cubicBezTo>
                    <a:cubicBezTo>
                      <a:pt x="5383" y="1483"/>
                      <a:pt x="5835" y="1678"/>
                      <a:pt x="6287" y="1678"/>
                    </a:cubicBezTo>
                    <a:cubicBezTo>
                      <a:pt x="6739" y="1678"/>
                      <a:pt x="7191" y="1483"/>
                      <a:pt x="7506" y="1094"/>
                    </a:cubicBezTo>
                    <a:cubicBezTo>
                      <a:pt x="7685" y="852"/>
                      <a:pt x="7958" y="732"/>
                      <a:pt x="8229" y="732"/>
                    </a:cubicBezTo>
                    <a:cubicBezTo>
                      <a:pt x="8500" y="732"/>
                      <a:pt x="8768" y="852"/>
                      <a:pt x="8936" y="1094"/>
                    </a:cubicBezTo>
                    <a:cubicBezTo>
                      <a:pt x="9251" y="1473"/>
                      <a:pt x="9693" y="1683"/>
                      <a:pt x="10176" y="1683"/>
                    </a:cubicBezTo>
                    <a:cubicBezTo>
                      <a:pt x="10639" y="1683"/>
                      <a:pt x="10639" y="968"/>
                      <a:pt x="10176" y="968"/>
                    </a:cubicBezTo>
                    <a:cubicBezTo>
                      <a:pt x="9882" y="968"/>
                      <a:pt x="9609" y="821"/>
                      <a:pt x="9461" y="590"/>
                    </a:cubicBezTo>
                    <a:cubicBezTo>
                      <a:pt x="9136" y="201"/>
                      <a:pt x="8678" y="6"/>
                      <a:pt x="8224" y="6"/>
                    </a:cubicBezTo>
                    <a:cubicBezTo>
                      <a:pt x="7769" y="6"/>
                      <a:pt x="7317" y="201"/>
                      <a:pt x="7002" y="590"/>
                    </a:cubicBezTo>
                    <a:cubicBezTo>
                      <a:pt x="6833" y="842"/>
                      <a:pt x="6565" y="968"/>
                      <a:pt x="6295" y="968"/>
                    </a:cubicBezTo>
                    <a:cubicBezTo>
                      <a:pt x="6024" y="968"/>
                      <a:pt x="5751" y="842"/>
                      <a:pt x="5572" y="590"/>
                    </a:cubicBezTo>
                    <a:cubicBezTo>
                      <a:pt x="5257" y="201"/>
                      <a:pt x="4805" y="6"/>
                      <a:pt x="4353" y="6"/>
                    </a:cubicBezTo>
                    <a:cubicBezTo>
                      <a:pt x="3901" y="6"/>
                      <a:pt x="3449" y="201"/>
                      <a:pt x="3133" y="590"/>
                    </a:cubicBezTo>
                    <a:cubicBezTo>
                      <a:pt x="2954" y="842"/>
                      <a:pt x="2681" y="968"/>
                      <a:pt x="2410" y="968"/>
                    </a:cubicBezTo>
                    <a:cubicBezTo>
                      <a:pt x="2140" y="968"/>
                      <a:pt x="1872" y="842"/>
                      <a:pt x="1703" y="590"/>
                    </a:cubicBezTo>
                    <a:cubicBezTo>
                      <a:pt x="1388" y="232"/>
                      <a:pt x="947" y="22"/>
                      <a:pt x="484"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3" name="Google Shape;12345;p64">
                <a:extLst>
                  <a:ext uri="{FF2B5EF4-FFF2-40B4-BE49-F238E27FC236}">
                    <a16:creationId xmlns:a16="http://schemas.microsoft.com/office/drawing/2014/main" id="{4218D36D-4E36-C992-AE7C-BD3467CC6ED6}"/>
                  </a:ext>
                </a:extLst>
              </p:cNvPr>
              <p:cNvSpPr/>
              <p:nvPr/>
            </p:nvSpPr>
            <p:spPr>
              <a:xfrm>
                <a:off x="3711639" y="3882434"/>
                <a:ext cx="147030" cy="147015"/>
              </a:xfrm>
              <a:custGeom>
                <a:avLst/>
                <a:gdLst/>
                <a:ahLst/>
                <a:cxnLst/>
                <a:rect l="l" t="t" r="r" b="b"/>
                <a:pathLst>
                  <a:path w="9820" h="9819" extrusionOk="0">
                    <a:moveTo>
                      <a:pt x="9819" y="0"/>
                    </a:moveTo>
                    <a:cubicBezTo>
                      <a:pt x="6665" y="169"/>
                      <a:pt x="3953" y="1220"/>
                      <a:pt x="1977" y="3196"/>
                    </a:cubicBezTo>
                    <a:cubicBezTo>
                      <a:pt x="1" y="5193"/>
                      <a:pt x="421" y="6434"/>
                      <a:pt x="232" y="9587"/>
                    </a:cubicBezTo>
                    <a:cubicBezTo>
                      <a:pt x="3407" y="9398"/>
                      <a:pt x="4647" y="9819"/>
                      <a:pt x="6623" y="7842"/>
                    </a:cubicBezTo>
                    <a:cubicBezTo>
                      <a:pt x="7107" y="7359"/>
                      <a:pt x="7548" y="6812"/>
                      <a:pt x="7927" y="6245"/>
                    </a:cubicBezTo>
                    <a:lnTo>
                      <a:pt x="6203" y="5950"/>
                    </a:lnTo>
                    <a:lnTo>
                      <a:pt x="6224" y="5929"/>
                    </a:lnTo>
                    <a:cubicBezTo>
                      <a:pt x="8326" y="4668"/>
                      <a:pt x="9672" y="2460"/>
                      <a:pt x="9819" y="42"/>
                    </a:cubicBezTo>
                    <a:lnTo>
                      <a:pt x="9819" y="0"/>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4" name="Google Shape;12346;p64">
                <a:extLst>
                  <a:ext uri="{FF2B5EF4-FFF2-40B4-BE49-F238E27FC236}">
                    <a16:creationId xmlns:a16="http://schemas.microsoft.com/office/drawing/2014/main" id="{3EBF79CA-B2E0-5C91-47E8-8F5D2330C757}"/>
                  </a:ext>
                </a:extLst>
              </p:cNvPr>
              <p:cNvSpPr/>
              <p:nvPr/>
            </p:nvSpPr>
            <p:spPr>
              <a:xfrm>
                <a:off x="3682996" y="3930915"/>
                <a:ext cx="127191" cy="127176"/>
              </a:xfrm>
              <a:custGeom>
                <a:avLst/>
                <a:gdLst/>
                <a:ahLst/>
                <a:cxnLst/>
                <a:rect l="l" t="t" r="r" b="b"/>
                <a:pathLst>
                  <a:path w="8495" h="8494" extrusionOk="0">
                    <a:moveTo>
                      <a:pt x="8494" y="0"/>
                    </a:moveTo>
                    <a:lnTo>
                      <a:pt x="8494" y="0"/>
                    </a:lnTo>
                    <a:cubicBezTo>
                      <a:pt x="4983" y="2061"/>
                      <a:pt x="2061" y="4983"/>
                      <a:pt x="0" y="8494"/>
                    </a:cubicBezTo>
                    <a:cubicBezTo>
                      <a:pt x="3512" y="6434"/>
                      <a:pt x="6434" y="3511"/>
                      <a:pt x="8494"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63" name="Group 62">
            <a:extLst>
              <a:ext uri="{FF2B5EF4-FFF2-40B4-BE49-F238E27FC236}">
                <a16:creationId xmlns:a16="http://schemas.microsoft.com/office/drawing/2014/main" id="{1848EFBC-0FEB-8A71-DF15-3D3548115DCE}"/>
              </a:ext>
            </a:extLst>
          </p:cNvPr>
          <p:cNvGrpSpPr/>
          <p:nvPr/>
        </p:nvGrpSpPr>
        <p:grpSpPr>
          <a:xfrm>
            <a:off x="104842" y="6364948"/>
            <a:ext cx="11958460" cy="307777"/>
            <a:chOff x="104842" y="6364948"/>
            <a:chExt cx="11958460" cy="307777"/>
          </a:xfrm>
        </p:grpSpPr>
        <p:sp>
          <p:nvSpPr>
            <p:cNvPr id="66" name="TextBox 65">
              <a:extLst>
                <a:ext uri="{FF2B5EF4-FFF2-40B4-BE49-F238E27FC236}">
                  <a16:creationId xmlns:a16="http://schemas.microsoft.com/office/drawing/2014/main" id="{8CA33B69-863A-5A03-BB6D-116B6C1C38A4}"/>
                </a:ext>
              </a:extLst>
            </p:cNvPr>
            <p:cNvSpPr txBox="1"/>
            <p:nvPr/>
          </p:nvSpPr>
          <p:spPr>
            <a:xfrm>
              <a:off x="104842" y="6451714"/>
              <a:ext cx="5991158" cy="204267"/>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a:t>
              </a:r>
              <a:r>
                <a:rPr lang="en-IN" sz="700" i="1" dirty="0">
                  <a:solidFill>
                    <a:schemeClr val="accent2"/>
                  </a:solidFill>
                  <a:latin typeface="Verdana" panose="020B0604030504040204" pitchFamily="34" charset="0"/>
                  <a:ea typeface="Verdana" panose="020B0604030504040204" pitchFamily="34" charset="0"/>
                </a:rPr>
                <a:t>, et al. Lancet Haematol. </a:t>
              </a:r>
              <a:r>
                <a:rPr lang="en-IN" sz="700" dirty="0">
                  <a:solidFill>
                    <a:schemeClr val="accent2"/>
                  </a:solidFill>
                  <a:latin typeface="Verdana" panose="020B0604030504040204" pitchFamily="34" charset="0"/>
                  <a:ea typeface="Verdana" panose="020B0604030504040204" pitchFamily="34" charset="0"/>
                </a:rPr>
                <a:t>2022;9(2):e111–e120.</a:t>
              </a:r>
            </a:p>
          </p:txBody>
        </p:sp>
        <p:sp>
          <p:nvSpPr>
            <p:cNvPr id="67" name="TextBox 66">
              <a:extLst>
                <a:ext uri="{FF2B5EF4-FFF2-40B4-BE49-F238E27FC236}">
                  <a16:creationId xmlns:a16="http://schemas.microsoft.com/office/drawing/2014/main" id="{E9A5EB7C-DB05-6F69-1E3D-11F2FA7A0DAA}"/>
                </a:ext>
              </a:extLst>
            </p:cNvPr>
            <p:cNvSpPr txBox="1"/>
            <p:nvPr/>
          </p:nvSpPr>
          <p:spPr>
            <a:xfrm>
              <a:off x="6096000" y="6364948"/>
              <a:ext cx="5967302"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ALC: Absolute lymphocyte count;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r-ATG: Rabbit anti-thymocyte globulin.</a:t>
              </a:r>
            </a:p>
          </p:txBody>
        </p:sp>
      </p:grpSp>
    </p:spTree>
    <p:extLst>
      <p:ext uri="{BB962C8B-B14F-4D97-AF65-F5344CB8AC3E}">
        <p14:creationId xmlns:p14="http://schemas.microsoft.com/office/powerpoint/2010/main" val="249298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wipe(down)">
                                      <p:cBhvr>
                                        <p:cTn id="3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D5E40B4-5452-CAF8-5223-FC388BA73AA5}"/>
              </a:ext>
            </a:extLst>
          </p:cNvPr>
          <p:cNvSpPr>
            <a:spLocks noGrp="1"/>
          </p:cNvSpPr>
          <p:nvPr>
            <p:ph type="body" idx="1"/>
          </p:nvPr>
        </p:nvSpPr>
        <p:spPr>
          <a:xfrm>
            <a:off x="407988" y="300615"/>
            <a:ext cx="10009187" cy="356610"/>
          </a:xfrm>
        </p:spPr>
        <p:txBody>
          <a:bodyPr>
            <a:noAutofit/>
          </a:bodyPr>
          <a:lstStyle/>
          <a:p>
            <a:pPr>
              <a:lnSpc>
                <a:spcPct val="100000"/>
              </a:lnSpc>
            </a:pPr>
            <a:r>
              <a:rPr lang="en-IN" sz="2200" dirty="0">
                <a:latin typeface="Verdana" panose="020B0604030504040204" pitchFamily="34" charset="0"/>
                <a:ea typeface="Verdana" panose="020B0604030504040204" pitchFamily="34" charset="0"/>
              </a:rPr>
              <a:t>PARACHUTE Study (2/2)</a:t>
            </a:r>
          </a:p>
        </p:txBody>
      </p:sp>
      <p:sp>
        <p:nvSpPr>
          <p:cNvPr id="4" name="TextBox 3">
            <a:extLst>
              <a:ext uri="{FF2B5EF4-FFF2-40B4-BE49-F238E27FC236}">
                <a16:creationId xmlns:a16="http://schemas.microsoft.com/office/drawing/2014/main" id="{601263C3-50E7-81BE-14A8-000900E9DE11}"/>
              </a:ext>
            </a:extLst>
          </p:cNvPr>
          <p:cNvSpPr txBox="1"/>
          <p:nvPr/>
        </p:nvSpPr>
        <p:spPr>
          <a:xfrm>
            <a:off x="501628" y="1064286"/>
            <a:ext cx="11422027" cy="369332"/>
          </a:xfrm>
          <a:prstGeom prst="rect">
            <a:avLst/>
          </a:prstGeom>
          <a:noFill/>
        </p:spPr>
        <p:txBody>
          <a:bodyPr wrap="square">
            <a:spAutoFit/>
          </a:bodyPr>
          <a:lstStyle/>
          <a:p>
            <a:r>
              <a:rPr lang="en-US" b="1" dirty="0">
                <a:latin typeface="Verdana" panose="020B0604030504040204" pitchFamily="34" charset="0"/>
                <a:ea typeface="Verdana" panose="020B0604030504040204" pitchFamily="34" charset="0"/>
              </a:rPr>
              <a:t>Prospective clinical evidences on individualization of r-ATG dose and aHSCT outcomes </a:t>
            </a:r>
            <a:endParaRPr lang="en-IN" b="1" dirty="0">
              <a:latin typeface="Verdana" panose="020B0604030504040204" pitchFamily="34" charset="0"/>
              <a:ea typeface="Verdana" panose="020B0604030504040204" pitchFamily="34" charset="0"/>
            </a:endParaRPr>
          </a:p>
        </p:txBody>
      </p:sp>
      <p:grpSp>
        <p:nvGrpSpPr>
          <p:cNvPr id="3" name="Group 2">
            <a:extLst>
              <a:ext uri="{FF2B5EF4-FFF2-40B4-BE49-F238E27FC236}">
                <a16:creationId xmlns:a16="http://schemas.microsoft.com/office/drawing/2014/main" id="{B2984573-9752-B6F2-A220-894DA12DFCB6}"/>
              </a:ext>
            </a:extLst>
          </p:cNvPr>
          <p:cNvGrpSpPr/>
          <p:nvPr/>
        </p:nvGrpSpPr>
        <p:grpSpPr>
          <a:xfrm>
            <a:off x="688373" y="1800919"/>
            <a:ext cx="5758300" cy="1671110"/>
            <a:chOff x="688373" y="1800919"/>
            <a:chExt cx="5758300" cy="1671110"/>
          </a:xfrm>
        </p:grpSpPr>
        <p:pic>
          <p:nvPicPr>
            <p:cNvPr id="61" name="Picture 60">
              <a:extLst>
                <a:ext uri="{FF2B5EF4-FFF2-40B4-BE49-F238E27FC236}">
                  <a16:creationId xmlns:a16="http://schemas.microsoft.com/office/drawing/2014/main" id="{554B778B-EB3D-CBAC-7C52-0F1A0AFAE2D8}"/>
                </a:ext>
              </a:extLst>
            </p:cNvPr>
            <p:cNvPicPr>
              <a:picLocks noChangeAspect="1"/>
            </p:cNvPicPr>
            <p:nvPr/>
          </p:nvPicPr>
          <p:blipFill>
            <a:blip r:embed="rId3"/>
            <a:stretch>
              <a:fillRect/>
            </a:stretch>
          </p:blipFill>
          <p:spPr>
            <a:xfrm>
              <a:off x="688373" y="1800919"/>
              <a:ext cx="5758300" cy="1671110"/>
            </a:xfrm>
            <a:prstGeom prst="rect">
              <a:avLst/>
            </a:prstGeom>
          </p:spPr>
        </p:pic>
        <p:sp>
          <p:nvSpPr>
            <p:cNvPr id="6" name="Google Shape;1605;p45">
              <a:extLst>
                <a:ext uri="{FF2B5EF4-FFF2-40B4-BE49-F238E27FC236}">
                  <a16:creationId xmlns:a16="http://schemas.microsoft.com/office/drawing/2014/main" id="{327A38FB-B1F7-DD09-23F0-E0EE9BB1B069}"/>
                </a:ext>
              </a:extLst>
            </p:cNvPr>
            <p:cNvSpPr txBox="1">
              <a:spLocks/>
            </p:cNvSpPr>
            <p:nvPr/>
          </p:nvSpPr>
          <p:spPr>
            <a:xfrm>
              <a:off x="838182" y="2958230"/>
              <a:ext cx="1903735" cy="468056"/>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Findings–1 </a:t>
              </a:r>
              <a:endParaRPr kumimoji="0" lang="en-IN" sz="1600" b="1" i="0" u="none" strike="noStrike" kern="1200" cap="none" spc="0" normalizeH="0" baseline="0" noProof="0" dirty="0">
                <a:ln>
                  <a:noFill/>
                </a:ln>
                <a:effectLst/>
                <a:uLnTx/>
                <a:uFillTx/>
              </a:endParaRPr>
            </a:p>
          </p:txBody>
        </p:sp>
        <p:sp>
          <p:nvSpPr>
            <p:cNvPr id="7" name="Google Shape;1609;p45">
              <a:extLst>
                <a:ext uri="{FF2B5EF4-FFF2-40B4-BE49-F238E27FC236}">
                  <a16:creationId xmlns:a16="http://schemas.microsoft.com/office/drawing/2014/main" id="{1E08109E-7769-C4F9-9309-68E243271CEC}"/>
                </a:ext>
              </a:extLst>
            </p:cNvPr>
            <p:cNvSpPr txBox="1">
              <a:spLocks/>
            </p:cNvSpPr>
            <p:nvPr/>
          </p:nvSpPr>
          <p:spPr>
            <a:xfrm>
              <a:off x="2589553" y="2102303"/>
              <a:ext cx="3480849" cy="1195300"/>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ALC-based dosing regimen led to optimum r-ATG exposure in </a:t>
              </a:r>
              <a:br>
                <a:rPr kumimoji="0" lang="en-US" sz="1400" b="0" i="0" u="none" strike="noStrike" kern="1200" cap="none" spc="0" normalizeH="0" baseline="0" noProof="0" dirty="0">
                  <a:ln>
                    <a:noFill/>
                  </a:ln>
                  <a:solidFill>
                    <a:schemeClr val="accent2"/>
                  </a:solidFill>
                  <a:effectLst/>
                  <a:uLnTx/>
                  <a:uFillTx/>
                </a:rPr>
              </a:br>
              <a:r>
                <a:rPr kumimoji="0" lang="en-US" sz="1400" b="0" i="0" u="none" strike="noStrike" kern="1200" cap="none" spc="0" normalizeH="0" baseline="0" noProof="0" dirty="0">
                  <a:ln>
                    <a:noFill/>
                  </a:ln>
                  <a:solidFill>
                    <a:schemeClr val="accent2"/>
                  </a:solidFill>
                  <a:effectLst/>
                  <a:uLnTx/>
                  <a:uFillTx/>
                </a:rPr>
                <a:t>97% vs. 30%–53% of the patients via weight-based dosing regimen. </a:t>
              </a:r>
            </a:p>
          </p:txBody>
        </p:sp>
        <p:grpSp>
          <p:nvGrpSpPr>
            <p:cNvPr id="13" name="Google Shape;12937;p65">
              <a:extLst>
                <a:ext uri="{FF2B5EF4-FFF2-40B4-BE49-F238E27FC236}">
                  <a16:creationId xmlns:a16="http://schemas.microsoft.com/office/drawing/2014/main" id="{40FADB4E-6A5F-1BEE-86CF-29EB7627D841}"/>
                </a:ext>
              </a:extLst>
            </p:cNvPr>
            <p:cNvGrpSpPr/>
            <p:nvPr/>
          </p:nvGrpSpPr>
          <p:grpSpPr>
            <a:xfrm>
              <a:off x="1283004" y="2044255"/>
              <a:ext cx="891496" cy="882690"/>
              <a:chOff x="3542281" y="1505605"/>
              <a:chExt cx="366196" cy="357004"/>
            </a:xfrm>
            <a:solidFill>
              <a:srgbClr val="FFFFFF"/>
            </a:solidFill>
          </p:grpSpPr>
          <p:sp>
            <p:nvSpPr>
              <p:cNvPr id="14" name="Google Shape;12938;p65">
                <a:extLst>
                  <a:ext uri="{FF2B5EF4-FFF2-40B4-BE49-F238E27FC236}">
                    <a16:creationId xmlns:a16="http://schemas.microsoft.com/office/drawing/2014/main" id="{583A76A4-E330-5C18-77E9-7A7BBD9D3A0D}"/>
                  </a:ext>
                </a:extLst>
              </p:cNvPr>
              <p:cNvSpPr/>
              <p:nvPr/>
            </p:nvSpPr>
            <p:spPr>
              <a:xfrm>
                <a:off x="3612133" y="1573592"/>
                <a:ext cx="226466" cy="226703"/>
              </a:xfrm>
              <a:custGeom>
                <a:avLst/>
                <a:gdLst/>
                <a:ahLst/>
                <a:cxnLst/>
                <a:rect l="l" t="t" r="r" b="b"/>
                <a:pathLst>
                  <a:path w="8624" h="8633" extrusionOk="0">
                    <a:moveTo>
                      <a:pt x="4317" y="0"/>
                    </a:moveTo>
                    <a:cubicBezTo>
                      <a:pt x="1924" y="0"/>
                      <a:pt x="1" y="1933"/>
                      <a:pt x="1" y="4316"/>
                    </a:cubicBezTo>
                    <a:cubicBezTo>
                      <a:pt x="1" y="6699"/>
                      <a:pt x="1924" y="8632"/>
                      <a:pt x="4317" y="8632"/>
                    </a:cubicBezTo>
                    <a:cubicBezTo>
                      <a:pt x="6700" y="8632"/>
                      <a:pt x="8624" y="6699"/>
                      <a:pt x="8624" y="4316"/>
                    </a:cubicBezTo>
                    <a:cubicBezTo>
                      <a:pt x="8624" y="1933"/>
                      <a:pt x="6700" y="0"/>
                      <a:pt x="4317"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5" name="Google Shape;12939;p65">
                <a:extLst>
                  <a:ext uri="{FF2B5EF4-FFF2-40B4-BE49-F238E27FC236}">
                    <a16:creationId xmlns:a16="http://schemas.microsoft.com/office/drawing/2014/main" id="{29C22FFC-376D-C881-57E7-A86AD53EC507}"/>
                  </a:ext>
                </a:extLst>
              </p:cNvPr>
              <p:cNvSpPr/>
              <p:nvPr/>
            </p:nvSpPr>
            <p:spPr>
              <a:xfrm>
                <a:off x="3657379" y="1652740"/>
                <a:ext cx="135974" cy="136001"/>
              </a:xfrm>
              <a:custGeom>
                <a:avLst/>
                <a:gdLst/>
                <a:ahLst/>
                <a:cxnLst/>
                <a:rect l="l" t="t" r="r" b="b"/>
                <a:pathLst>
                  <a:path w="5178" h="5179" extrusionOk="0">
                    <a:moveTo>
                      <a:pt x="2594" y="1"/>
                    </a:moveTo>
                    <a:cubicBezTo>
                      <a:pt x="1158" y="1"/>
                      <a:pt x="0" y="1159"/>
                      <a:pt x="0" y="2594"/>
                    </a:cubicBezTo>
                    <a:cubicBezTo>
                      <a:pt x="0" y="4020"/>
                      <a:pt x="1158" y="5178"/>
                      <a:pt x="2594" y="5178"/>
                    </a:cubicBezTo>
                    <a:cubicBezTo>
                      <a:pt x="4020" y="5178"/>
                      <a:pt x="5178" y="4020"/>
                      <a:pt x="5178" y="2594"/>
                    </a:cubicBezTo>
                    <a:cubicBezTo>
                      <a:pt x="5178" y="1159"/>
                      <a:pt x="4020" y="1"/>
                      <a:pt x="2594"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6" name="Google Shape;12940;p65">
                <a:extLst>
                  <a:ext uri="{FF2B5EF4-FFF2-40B4-BE49-F238E27FC236}">
                    <a16:creationId xmlns:a16="http://schemas.microsoft.com/office/drawing/2014/main" id="{086C2187-8E06-94A0-E8E7-D6BE7209D612}"/>
                  </a:ext>
                </a:extLst>
              </p:cNvPr>
              <p:cNvSpPr/>
              <p:nvPr/>
            </p:nvSpPr>
            <p:spPr>
              <a:xfrm>
                <a:off x="3542281" y="1681153"/>
                <a:ext cx="54805" cy="11318"/>
              </a:xfrm>
              <a:custGeom>
                <a:avLst/>
                <a:gdLst/>
                <a:ahLst/>
                <a:cxnLst/>
                <a:rect l="l" t="t" r="r" b="b"/>
                <a:pathLst>
                  <a:path w="2087" h="431" extrusionOk="0">
                    <a:moveTo>
                      <a:pt x="287" y="0"/>
                    </a:moveTo>
                    <a:cubicBezTo>
                      <a:pt x="0" y="0"/>
                      <a:pt x="0" y="431"/>
                      <a:pt x="287" y="431"/>
                    </a:cubicBezTo>
                    <a:lnTo>
                      <a:pt x="1799" y="431"/>
                    </a:lnTo>
                    <a:cubicBezTo>
                      <a:pt x="2087" y="431"/>
                      <a:pt x="2087" y="0"/>
                      <a:pt x="1799"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Google Shape;12941;p65">
                <a:extLst>
                  <a:ext uri="{FF2B5EF4-FFF2-40B4-BE49-F238E27FC236}">
                    <a16:creationId xmlns:a16="http://schemas.microsoft.com/office/drawing/2014/main" id="{7D7EA330-36CE-CEF6-E14C-85B9B5F6D447}"/>
                  </a:ext>
                </a:extLst>
              </p:cNvPr>
              <p:cNvSpPr/>
              <p:nvPr/>
            </p:nvSpPr>
            <p:spPr>
              <a:xfrm>
                <a:off x="3853909" y="1681153"/>
                <a:ext cx="54568" cy="11318"/>
              </a:xfrm>
              <a:custGeom>
                <a:avLst/>
                <a:gdLst/>
                <a:ahLst/>
                <a:cxnLst/>
                <a:rect l="l" t="t" r="r" b="b"/>
                <a:pathLst>
                  <a:path w="2078" h="431" extrusionOk="0">
                    <a:moveTo>
                      <a:pt x="287" y="0"/>
                    </a:moveTo>
                    <a:cubicBezTo>
                      <a:pt x="0" y="0"/>
                      <a:pt x="0" y="431"/>
                      <a:pt x="287" y="431"/>
                    </a:cubicBezTo>
                    <a:lnTo>
                      <a:pt x="1790" y="431"/>
                    </a:lnTo>
                    <a:cubicBezTo>
                      <a:pt x="2077" y="431"/>
                      <a:pt x="2077" y="0"/>
                      <a:pt x="1790"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12942;p65">
                <a:extLst>
                  <a:ext uri="{FF2B5EF4-FFF2-40B4-BE49-F238E27FC236}">
                    <a16:creationId xmlns:a16="http://schemas.microsoft.com/office/drawing/2014/main" id="{680964F3-D4E4-D08F-174C-6D29E9DEE8F0}"/>
                  </a:ext>
                </a:extLst>
              </p:cNvPr>
              <p:cNvSpPr/>
              <p:nvPr/>
            </p:nvSpPr>
            <p:spPr>
              <a:xfrm>
                <a:off x="3719694" y="1505605"/>
                <a:ext cx="11344" cy="50918"/>
              </a:xfrm>
              <a:custGeom>
                <a:avLst/>
                <a:gdLst/>
                <a:ahLst/>
                <a:cxnLst/>
                <a:rect l="l" t="t" r="r" b="b"/>
                <a:pathLst>
                  <a:path w="432" h="1939" extrusionOk="0">
                    <a:moveTo>
                      <a:pt x="216" y="0"/>
                    </a:moveTo>
                    <a:cubicBezTo>
                      <a:pt x="108" y="0"/>
                      <a:pt x="1" y="72"/>
                      <a:pt x="1" y="216"/>
                    </a:cubicBezTo>
                    <a:lnTo>
                      <a:pt x="1" y="1728"/>
                    </a:lnTo>
                    <a:cubicBezTo>
                      <a:pt x="1" y="1843"/>
                      <a:pt x="97" y="1938"/>
                      <a:pt x="221" y="1938"/>
                    </a:cubicBezTo>
                    <a:cubicBezTo>
                      <a:pt x="336" y="1938"/>
                      <a:pt x="431" y="1843"/>
                      <a:pt x="431" y="1728"/>
                    </a:cubicBezTo>
                    <a:lnTo>
                      <a:pt x="431" y="216"/>
                    </a:lnTo>
                    <a:cubicBezTo>
                      <a:pt x="431" y="72"/>
                      <a:pt x="324" y="0"/>
                      <a:pt x="216"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12943;p65">
                <a:extLst>
                  <a:ext uri="{FF2B5EF4-FFF2-40B4-BE49-F238E27FC236}">
                    <a16:creationId xmlns:a16="http://schemas.microsoft.com/office/drawing/2014/main" id="{651DC07C-2988-2028-3C9C-6B0B7BEA8B66}"/>
                  </a:ext>
                </a:extLst>
              </p:cNvPr>
              <p:cNvSpPr/>
              <p:nvPr/>
            </p:nvSpPr>
            <p:spPr>
              <a:xfrm>
                <a:off x="3639023" y="1798850"/>
                <a:ext cx="25814" cy="31092"/>
              </a:xfrm>
              <a:custGeom>
                <a:avLst/>
                <a:gdLst/>
                <a:ahLst/>
                <a:cxnLst/>
                <a:rect l="l" t="t" r="r" b="b"/>
                <a:pathLst>
                  <a:path w="983" h="1184" extrusionOk="0">
                    <a:moveTo>
                      <a:pt x="693" y="0"/>
                    </a:moveTo>
                    <a:cubicBezTo>
                      <a:pt x="626" y="0"/>
                      <a:pt x="560" y="33"/>
                      <a:pt x="518" y="112"/>
                    </a:cubicBezTo>
                    <a:lnTo>
                      <a:pt x="77" y="858"/>
                    </a:lnTo>
                    <a:cubicBezTo>
                      <a:pt x="1" y="1002"/>
                      <a:pt x="96" y="1184"/>
                      <a:pt x="269" y="1184"/>
                    </a:cubicBezTo>
                    <a:cubicBezTo>
                      <a:pt x="345" y="1174"/>
                      <a:pt x="412" y="1136"/>
                      <a:pt x="451" y="1069"/>
                    </a:cubicBezTo>
                    <a:lnTo>
                      <a:pt x="891" y="322"/>
                    </a:lnTo>
                    <a:cubicBezTo>
                      <a:pt x="982" y="152"/>
                      <a:pt x="837" y="0"/>
                      <a:pt x="693"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12944;p65">
                <a:extLst>
                  <a:ext uri="{FF2B5EF4-FFF2-40B4-BE49-F238E27FC236}">
                    <a16:creationId xmlns:a16="http://schemas.microsoft.com/office/drawing/2014/main" id="{5E946FA8-208F-6F7F-A033-99CDA539F52C}"/>
                  </a:ext>
                </a:extLst>
              </p:cNvPr>
              <p:cNvSpPr/>
              <p:nvPr/>
            </p:nvSpPr>
            <p:spPr>
              <a:xfrm>
                <a:off x="3786053" y="1543761"/>
                <a:ext cx="25971" cy="31092"/>
              </a:xfrm>
              <a:custGeom>
                <a:avLst/>
                <a:gdLst/>
                <a:ahLst/>
                <a:cxnLst/>
                <a:rect l="l" t="t" r="r" b="b"/>
                <a:pathLst>
                  <a:path w="989" h="1184" extrusionOk="0">
                    <a:moveTo>
                      <a:pt x="699" y="1"/>
                    </a:moveTo>
                    <a:cubicBezTo>
                      <a:pt x="631" y="1"/>
                      <a:pt x="563" y="33"/>
                      <a:pt x="517" y="112"/>
                    </a:cubicBezTo>
                    <a:lnTo>
                      <a:pt x="87" y="859"/>
                    </a:lnTo>
                    <a:cubicBezTo>
                      <a:pt x="0" y="1002"/>
                      <a:pt x="106" y="1184"/>
                      <a:pt x="278" y="1184"/>
                    </a:cubicBezTo>
                    <a:cubicBezTo>
                      <a:pt x="354" y="1184"/>
                      <a:pt x="421" y="1136"/>
                      <a:pt x="460" y="1069"/>
                    </a:cubicBezTo>
                    <a:lnTo>
                      <a:pt x="890" y="323"/>
                    </a:lnTo>
                    <a:cubicBezTo>
                      <a:pt x="988" y="153"/>
                      <a:pt x="845" y="1"/>
                      <a:pt x="699"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12945;p65">
                <a:extLst>
                  <a:ext uri="{FF2B5EF4-FFF2-40B4-BE49-F238E27FC236}">
                    <a16:creationId xmlns:a16="http://schemas.microsoft.com/office/drawing/2014/main" id="{7EA6CC12-336C-9AA7-FE36-4AAF851DED04}"/>
                  </a:ext>
                </a:extLst>
              </p:cNvPr>
              <p:cNvSpPr/>
              <p:nvPr/>
            </p:nvSpPr>
            <p:spPr>
              <a:xfrm>
                <a:off x="3579728" y="1601874"/>
                <a:ext cx="35950" cy="22741"/>
              </a:xfrm>
              <a:custGeom>
                <a:avLst/>
                <a:gdLst/>
                <a:ahLst/>
                <a:cxnLst/>
                <a:rect l="l" t="t" r="r" b="b"/>
                <a:pathLst>
                  <a:path w="1369" h="866" extrusionOk="0">
                    <a:moveTo>
                      <a:pt x="309" y="1"/>
                    </a:moveTo>
                    <a:cubicBezTo>
                      <a:pt x="118" y="1"/>
                      <a:pt x="1" y="284"/>
                      <a:pt x="211" y="397"/>
                    </a:cubicBezTo>
                    <a:lnTo>
                      <a:pt x="957" y="837"/>
                    </a:lnTo>
                    <a:cubicBezTo>
                      <a:pt x="986" y="856"/>
                      <a:pt x="1024" y="866"/>
                      <a:pt x="1062" y="866"/>
                    </a:cubicBezTo>
                    <a:cubicBezTo>
                      <a:pt x="1283" y="866"/>
                      <a:pt x="1369" y="569"/>
                      <a:pt x="1168" y="464"/>
                    </a:cubicBezTo>
                    <a:lnTo>
                      <a:pt x="421" y="33"/>
                    </a:lnTo>
                    <a:cubicBezTo>
                      <a:pt x="382" y="11"/>
                      <a:pt x="344" y="1"/>
                      <a:pt x="309"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2" name="Google Shape;12946;p65">
                <a:extLst>
                  <a:ext uri="{FF2B5EF4-FFF2-40B4-BE49-F238E27FC236}">
                    <a16:creationId xmlns:a16="http://schemas.microsoft.com/office/drawing/2014/main" id="{EF3249E0-DFEF-5902-2B4B-190281567BBD}"/>
                  </a:ext>
                </a:extLst>
              </p:cNvPr>
              <p:cNvSpPr/>
              <p:nvPr/>
            </p:nvSpPr>
            <p:spPr>
              <a:xfrm>
                <a:off x="3834818" y="1749167"/>
                <a:ext cx="35687" cy="22741"/>
              </a:xfrm>
              <a:custGeom>
                <a:avLst/>
                <a:gdLst/>
                <a:ahLst/>
                <a:cxnLst/>
                <a:rect l="l" t="t" r="r" b="b"/>
                <a:pathLst>
                  <a:path w="1359" h="866" extrusionOk="0">
                    <a:moveTo>
                      <a:pt x="318" y="0"/>
                    </a:moveTo>
                    <a:cubicBezTo>
                      <a:pt x="124" y="0"/>
                      <a:pt x="1" y="285"/>
                      <a:pt x="211" y="406"/>
                    </a:cubicBezTo>
                    <a:lnTo>
                      <a:pt x="957" y="836"/>
                    </a:lnTo>
                    <a:cubicBezTo>
                      <a:pt x="986" y="855"/>
                      <a:pt x="1024" y="865"/>
                      <a:pt x="1062" y="865"/>
                    </a:cubicBezTo>
                    <a:cubicBezTo>
                      <a:pt x="1282" y="865"/>
                      <a:pt x="1359" y="568"/>
                      <a:pt x="1168" y="463"/>
                    </a:cubicBezTo>
                    <a:lnTo>
                      <a:pt x="431" y="32"/>
                    </a:lnTo>
                    <a:cubicBezTo>
                      <a:pt x="392" y="10"/>
                      <a:pt x="353" y="0"/>
                      <a:pt x="318"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3" name="Google Shape;12947;p65">
                <a:extLst>
                  <a:ext uri="{FF2B5EF4-FFF2-40B4-BE49-F238E27FC236}">
                    <a16:creationId xmlns:a16="http://schemas.microsoft.com/office/drawing/2014/main" id="{DF5C3AA8-CFB4-1A04-CFB4-EB46E5C1294C}"/>
                  </a:ext>
                </a:extLst>
              </p:cNvPr>
              <p:cNvSpPr/>
              <p:nvPr/>
            </p:nvSpPr>
            <p:spPr>
              <a:xfrm>
                <a:off x="3786000" y="1798850"/>
                <a:ext cx="25709" cy="31092"/>
              </a:xfrm>
              <a:custGeom>
                <a:avLst/>
                <a:gdLst/>
                <a:ahLst/>
                <a:cxnLst/>
                <a:rect l="l" t="t" r="r" b="b"/>
                <a:pathLst>
                  <a:path w="979" h="1184" extrusionOk="0">
                    <a:moveTo>
                      <a:pt x="289" y="0"/>
                    </a:moveTo>
                    <a:cubicBezTo>
                      <a:pt x="143" y="0"/>
                      <a:pt x="0" y="152"/>
                      <a:pt x="98" y="322"/>
                    </a:cubicBezTo>
                    <a:lnTo>
                      <a:pt x="529" y="1069"/>
                    </a:lnTo>
                    <a:cubicBezTo>
                      <a:pt x="567" y="1136"/>
                      <a:pt x="634" y="1174"/>
                      <a:pt x="711" y="1184"/>
                    </a:cubicBezTo>
                    <a:cubicBezTo>
                      <a:pt x="883" y="1184"/>
                      <a:pt x="979" y="1002"/>
                      <a:pt x="902" y="858"/>
                    </a:cubicBezTo>
                    <a:lnTo>
                      <a:pt x="471" y="112"/>
                    </a:lnTo>
                    <a:cubicBezTo>
                      <a:pt x="426" y="33"/>
                      <a:pt x="357" y="0"/>
                      <a:pt x="289"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4" name="Google Shape;12948;p65">
                <a:extLst>
                  <a:ext uri="{FF2B5EF4-FFF2-40B4-BE49-F238E27FC236}">
                    <a16:creationId xmlns:a16="http://schemas.microsoft.com/office/drawing/2014/main" id="{DB9C0508-BB21-A616-8555-3498C95AFCC1}"/>
                  </a:ext>
                </a:extLst>
              </p:cNvPr>
              <p:cNvSpPr/>
              <p:nvPr/>
            </p:nvSpPr>
            <p:spPr>
              <a:xfrm>
                <a:off x="3638472" y="1543761"/>
                <a:ext cx="25971" cy="31092"/>
              </a:xfrm>
              <a:custGeom>
                <a:avLst/>
                <a:gdLst/>
                <a:ahLst/>
                <a:cxnLst/>
                <a:rect l="l" t="t" r="r" b="b"/>
                <a:pathLst>
                  <a:path w="989" h="1184" extrusionOk="0">
                    <a:moveTo>
                      <a:pt x="290" y="1"/>
                    </a:moveTo>
                    <a:cubicBezTo>
                      <a:pt x="143" y="1"/>
                      <a:pt x="0" y="153"/>
                      <a:pt x="98" y="323"/>
                    </a:cubicBezTo>
                    <a:lnTo>
                      <a:pt x="539" y="1069"/>
                    </a:lnTo>
                    <a:cubicBezTo>
                      <a:pt x="577" y="1136"/>
                      <a:pt x="644" y="1184"/>
                      <a:pt x="720" y="1184"/>
                    </a:cubicBezTo>
                    <a:cubicBezTo>
                      <a:pt x="883" y="1184"/>
                      <a:pt x="988" y="1002"/>
                      <a:pt x="912" y="859"/>
                    </a:cubicBezTo>
                    <a:lnTo>
                      <a:pt x="472" y="112"/>
                    </a:lnTo>
                    <a:cubicBezTo>
                      <a:pt x="426" y="33"/>
                      <a:pt x="358" y="1"/>
                      <a:pt x="290"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5" name="Google Shape;12949;p65">
                <a:extLst>
                  <a:ext uri="{FF2B5EF4-FFF2-40B4-BE49-F238E27FC236}">
                    <a16:creationId xmlns:a16="http://schemas.microsoft.com/office/drawing/2014/main" id="{997A70FC-8A2B-B29E-1E0B-C43F2B9AD686}"/>
                  </a:ext>
                </a:extLst>
              </p:cNvPr>
              <p:cNvSpPr/>
              <p:nvPr/>
            </p:nvSpPr>
            <p:spPr>
              <a:xfrm>
                <a:off x="3835317" y="1601507"/>
                <a:ext cx="36291" cy="23109"/>
              </a:xfrm>
              <a:custGeom>
                <a:avLst/>
                <a:gdLst/>
                <a:ahLst/>
                <a:cxnLst/>
                <a:rect l="l" t="t" r="r" b="b"/>
                <a:pathLst>
                  <a:path w="1382" h="880" extrusionOk="0">
                    <a:moveTo>
                      <a:pt x="1059" y="0"/>
                    </a:moveTo>
                    <a:cubicBezTo>
                      <a:pt x="1021" y="0"/>
                      <a:pt x="980" y="11"/>
                      <a:pt x="938" y="38"/>
                    </a:cubicBezTo>
                    <a:lnTo>
                      <a:pt x="192" y="478"/>
                    </a:lnTo>
                    <a:cubicBezTo>
                      <a:pt x="0" y="583"/>
                      <a:pt x="77" y="880"/>
                      <a:pt x="297" y="880"/>
                    </a:cubicBezTo>
                    <a:cubicBezTo>
                      <a:pt x="335" y="880"/>
                      <a:pt x="373" y="870"/>
                      <a:pt x="402" y="851"/>
                    </a:cubicBezTo>
                    <a:lnTo>
                      <a:pt x="1149" y="411"/>
                    </a:lnTo>
                    <a:cubicBezTo>
                      <a:pt x="1381" y="307"/>
                      <a:pt x="1257" y="0"/>
                      <a:pt x="1059"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12950;p65">
                <a:extLst>
                  <a:ext uri="{FF2B5EF4-FFF2-40B4-BE49-F238E27FC236}">
                    <a16:creationId xmlns:a16="http://schemas.microsoft.com/office/drawing/2014/main" id="{24A9D5A2-2177-78C1-0558-05B11C068EFA}"/>
                  </a:ext>
                </a:extLst>
              </p:cNvPr>
              <p:cNvSpPr/>
              <p:nvPr/>
            </p:nvSpPr>
            <p:spPr>
              <a:xfrm>
                <a:off x="3579964" y="1749167"/>
                <a:ext cx="35950" cy="22741"/>
              </a:xfrm>
              <a:custGeom>
                <a:avLst/>
                <a:gdLst/>
                <a:ahLst/>
                <a:cxnLst/>
                <a:rect l="l" t="t" r="r" b="b"/>
                <a:pathLst>
                  <a:path w="1369" h="866" extrusionOk="0">
                    <a:moveTo>
                      <a:pt x="1057" y="0"/>
                    </a:moveTo>
                    <a:cubicBezTo>
                      <a:pt x="1023" y="0"/>
                      <a:pt x="986" y="10"/>
                      <a:pt x="948" y="32"/>
                    </a:cubicBezTo>
                    <a:lnTo>
                      <a:pt x="202" y="463"/>
                    </a:lnTo>
                    <a:cubicBezTo>
                      <a:pt x="1" y="568"/>
                      <a:pt x="87" y="865"/>
                      <a:pt x="307" y="865"/>
                    </a:cubicBezTo>
                    <a:cubicBezTo>
                      <a:pt x="345" y="865"/>
                      <a:pt x="384" y="855"/>
                      <a:pt x="412" y="836"/>
                    </a:cubicBezTo>
                    <a:lnTo>
                      <a:pt x="1159" y="406"/>
                    </a:lnTo>
                    <a:cubicBezTo>
                      <a:pt x="1369" y="285"/>
                      <a:pt x="1245" y="0"/>
                      <a:pt x="1057"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7" name="Google Shape;12951;p65">
                <a:extLst>
                  <a:ext uri="{FF2B5EF4-FFF2-40B4-BE49-F238E27FC236}">
                    <a16:creationId xmlns:a16="http://schemas.microsoft.com/office/drawing/2014/main" id="{868ED0A5-9C3C-E971-4E5E-053CBD6EE5AC}"/>
                  </a:ext>
                </a:extLst>
              </p:cNvPr>
              <p:cNvSpPr/>
              <p:nvPr/>
            </p:nvSpPr>
            <p:spPr>
              <a:xfrm>
                <a:off x="3737209" y="1591764"/>
                <a:ext cx="80776" cy="68302"/>
              </a:xfrm>
              <a:custGeom>
                <a:avLst/>
                <a:gdLst/>
                <a:ahLst/>
                <a:cxnLst/>
                <a:rect l="l" t="t" r="r" b="b"/>
                <a:pathLst>
                  <a:path w="3076" h="2601" extrusionOk="0">
                    <a:moveTo>
                      <a:pt x="388" y="1"/>
                    </a:moveTo>
                    <a:cubicBezTo>
                      <a:pt x="95" y="1"/>
                      <a:pt x="1" y="473"/>
                      <a:pt x="348" y="543"/>
                    </a:cubicBezTo>
                    <a:cubicBezTo>
                      <a:pt x="1324" y="791"/>
                      <a:pt x="2119" y="1490"/>
                      <a:pt x="2502" y="2428"/>
                    </a:cubicBezTo>
                    <a:cubicBezTo>
                      <a:pt x="2540" y="2533"/>
                      <a:pt x="2645" y="2600"/>
                      <a:pt x="2750" y="2600"/>
                    </a:cubicBezTo>
                    <a:cubicBezTo>
                      <a:pt x="2942" y="2600"/>
                      <a:pt x="3076" y="2399"/>
                      <a:pt x="2999" y="2227"/>
                    </a:cubicBezTo>
                    <a:cubicBezTo>
                      <a:pt x="2559" y="1136"/>
                      <a:pt x="1621" y="313"/>
                      <a:pt x="482" y="16"/>
                    </a:cubicBezTo>
                    <a:cubicBezTo>
                      <a:pt x="449" y="6"/>
                      <a:pt x="417" y="1"/>
                      <a:pt x="388"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8" name="Google Shape;12952;p65">
                <a:extLst>
                  <a:ext uri="{FF2B5EF4-FFF2-40B4-BE49-F238E27FC236}">
                    <a16:creationId xmlns:a16="http://schemas.microsoft.com/office/drawing/2014/main" id="{A7E60511-96ED-48EB-E01B-71D680D1DB68}"/>
                  </a:ext>
                </a:extLst>
              </p:cNvPr>
              <p:cNvSpPr/>
              <p:nvPr/>
            </p:nvSpPr>
            <p:spPr>
              <a:xfrm>
                <a:off x="3691307" y="1732150"/>
                <a:ext cx="68118" cy="102073"/>
              </a:xfrm>
              <a:custGeom>
                <a:avLst/>
                <a:gdLst/>
                <a:ahLst/>
                <a:cxnLst/>
                <a:rect l="l" t="t" r="r" b="b"/>
                <a:pathLst>
                  <a:path w="2594" h="3887" extrusionOk="0">
                    <a:moveTo>
                      <a:pt x="871" y="1"/>
                    </a:moveTo>
                    <a:lnTo>
                      <a:pt x="871" y="412"/>
                    </a:lnTo>
                    <a:cubicBezTo>
                      <a:pt x="862" y="499"/>
                      <a:pt x="823" y="566"/>
                      <a:pt x="747" y="604"/>
                    </a:cubicBezTo>
                    <a:lnTo>
                      <a:pt x="230" y="872"/>
                    </a:lnTo>
                    <a:cubicBezTo>
                      <a:pt x="87" y="948"/>
                      <a:pt x="0" y="1101"/>
                      <a:pt x="0" y="1264"/>
                    </a:cubicBezTo>
                    <a:lnTo>
                      <a:pt x="0" y="2527"/>
                    </a:lnTo>
                    <a:cubicBezTo>
                      <a:pt x="0" y="2987"/>
                      <a:pt x="134" y="3446"/>
                      <a:pt x="402" y="3839"/>
                    </a:cubicBezTo>
                    <a:lnTo>
                      <a:pt x="431" y="3886"/>
                    </a:lnTo>
                    <a:lnTo>
                      <a:pt x="2154" y="3886"/>
                    </a:lnTo>
                    <a:lnTo>
                      <a:pt x="2192" y="3839"/>
                    </a:lnTo>
                    <a:cubicBezTo>
                      <a:pt x="2450" y="3446"/>
                      <a:pt x="2584" y="2987"/>
                      <a:pt x="2594" y="2527"/>
                    </a:cubicBezTo>
                    <a:lnTo>
                      <a:pt x="2594" y="1255"/>
                    </a:lnTo>
                    <a:cubicBezTo>
                      <a:pt x="2594" y="1101"/>
                      <a:pt x="2498" y="948"/>
                      <a:pt x="2364" y="872"/>
                    </a:cubicBezTo>
                    <a:lnTo>
                      <a:pt x="1847" y="613"/>
                    </a:lnTo>
                    <a:cubicBezTo>
                      <a:pt x="1771" y="575"/>
                      <a:pt x="1733" y="499"/>
                      <a:pt x="1733" y="422"/>
                    </a:cubicBezTo>
                    <a:lnTo>
                      <a:pt x="1733"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9" name="Google Shape;12953;p65">
                <a:extLst>
                  <a:ext uri="{FF2B5EF4-FFF2-40B4-BE49-F238E27FC236}">
                    <a16:creationId xmlns:a16="http://schemas.microsoft.com/office/drawing/2014/main" id="{CE7F0FB9-6B02-FC82-9911-7619995DA2C4}"/>
                  </a:ext>
                </a:extLst>
              </p:cNvPr>
              <p:cNvSpPr/>
              <p:nvPr/>
            </p:nvSpPr>
            <p:spPr>
              <a:xfrm>
                <a:off x="3691307" y="1751267"/>
                <a:ext cx="68118" cy="82955"/>
              </a:xfrm>
              <a:custGeom>
                <a:avLst/>
                <a:gdLst/>
                <a:ahLst/>
                <a:cxnLst/>
                <a:rect l="l" t="t" r="r" b="b"/>
                <a:pathLst>
                  <a:path w="2594" h="3159" extrusionOk="0">
                    <a:moveTo>
                      <a:pt x="508" y="0"/>
                    </a:moveTo>
                    <a:lnTo>
                      <a:pt x="240" y="144"/>
                    </a:lnTo>
                    <a:cubicBezTo>
                      <a:pt x="96" y="220"/>
                      <a:pt x="0" y="364"/>
                      <a:pt x="10" y="527"/>
                    </a:cubicBezTo>
                    <a:lnTo>
                      <a:pt x="10" y="1799"/>
                    </a:lnTo>
                    <a:cubicBezTo>
                      <a:pt x="10" y="2259"/>
                      <a:pt x="144" y="2718"/>
                      <a:pt x="402" y="3111"/>
                    </a:cubicBezTo>
                    <a:lnTo>
                      <a:pt x="441" y="3158"/>
                    </a:lnTo>
                    <a:lnTo>
                      <a:pt x="2163" y="3158"/>
                    </a:lnTo>
                    <a:lnTo>
                      <a:pt x="2202" y="3111"/>
                    </a:lnTo>
                    <a:cubicBezTo>
                      <a:pt x="2460" y="2718"/>
                      <a:pt x="2594" y="2259"/>
                      <a:pt x="2594" y="1799"/>
                    </a:cubicBezTo>
                    <a:lnTo>
                      <a:pt x="2594" y="527"/>
                    </a:lnTo>
                    <a:cubicBezTo>
                      <a:pt x="2594" y="373"/>
                      <a:pt x="2508" y="220"/>
                      <a:pt x="2364" y="144"/>
                    </a:cubicBezTo>
                    <a:lnTo>
                      <a:pt x="2087" y="0"/>
                    </a:lnTo>
                    <a:cubicBezTo>
                      <a:pt x="1876" y="230"/>
                      <a:pt x="1589" y="345"/>
                      <a:pt x="1301" y="345"/>
                    </a:cubicBezTo>
                    <a:cubicBezTo>
                      <a:pt x="1012" y="345"/>
                      <a:pt x="723" y="230"/>
                      <a:pt x="508"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0" name="Google Shape;12954;p65">
                <a:extLst>
                  <a:ext uri="{FF2B5EF4-FFF2-40B4-BE49-F238E27FC236}">
                    <a16:creationId xmlns:a16="http://schemas.microsoft.com/office/drawing/2014/main" id="{DBF9C5E0-4662-6BFA-3F9A-09B5168ABE19}"/>
                  </a:ext>
                </a:extLst>
              </p:cNvPr>
              <p:cNvSpPr/>
              <p:nvPr/>
            </p:nvSpPr>
            <p:spPr>
              <a:xfrm>
                <a:off x="3712656" y="1732150"/>
                <a:ext cx="25420" cy="17122"/>
              </a:xfrm>
              <a:custGeom>
                <a:avLst/>
                <a:gdLst/>
                <a:ahLst/>
                <a:cxnLst/>
                <a:rect l="l" t="t" r="r" b="b"/>
                <a:pathLst>
                  <a:path w="968" h="652" extrusionOk="0">
                    <a:moveTo>
                      <a:pt x="58" y="1"/>
                    </a:moveTo>
                    <a:lnTo>
                      <a:pt x="58" y="412"/>
                    </a:lnTo>
                    <a:cubicBezTo>
                      <a:pt x="49" y="470"/>
                      <a:pt x="39" y="518"/>
                      <a:pt x="1" y="556"/>
                    </a:cubicBezTo>
                    <a:cubicBezTo>
                      <a:pt x="154" y="613"/>
                      <a:pt x="317" y="652"/>
                      <a:pt x="489" y="652"/>
                    </a:cubicBezTo>
                    <a:cubicBezTo>
                      <a:pt x="652" y="652"/>
                      <a:pt x="814" y="613"/>
                      <a:pt x="967" y="556"/>
                    </a:cubicBezTo>
                    <a:cubicBezTo>
                      <a:pt x="929" y="518"/>
                      <a:pt x="910" y="470"/>
                      <a:pt x="910" y="412"/>
                    </a:cubicBezTo>
                    <a:lnTo>
                      <a:pt x="910"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1" name="Google Shape;12955;p65">
                <a:extLst>
                  <a:ext uri="{FF2B5EF4-FFF2-40B4-BE49-F238E27FC236}">
                    <a16:creationId xmlns:a16="http://schemas.microsoft.com/office/drawing/2014/main" id="{9DD9F5A3-3273-ED6A-1379-5FC57EBAB8B5}"/>
                  </a:ext>
                </a:extLst>
              </p:cNvPr>
              <p:cNvSpPr/>
              <p:nvPr/>
            </p:nvSpPr>
            <p:spPr>
              <a:xfrm>
                <a:off x="3702625" y="1686930"/>
                <a:ext cx="45509" cy="51049"/>
              </a:xfrm>
              <a:custGeom>
                <a:avLst/>
                <a:gdLst/>
                <a:ahLst/>
                <a:cxnLst/>
                <a:rect l="l" t="t" r="r" b="b"/>
                <a:pathLst>
                  <a:path w="1733" h="1944" extrusionOk="0">
                    <a:moveTo>
                      <a:pt x="651" y="0"/>
                    </a:moveTo>
                    <a:cubicBezTo>
                      <a:pt x="297" y="0"/>
                      <a:pt x="0" y="287"/>
                      <a:pt x="0" y="641"/>
                    </a:cubicBezTo>
                    <a:lnTo>
                      <a:pt x="0" y="1072"/>
                    </a:lnTo>
                    <a:cubicBezTo>
                      <a:pt x="0" y="1551"/>
                      <a:pt x="392" y="1943"/>
                      <a:pt x="871" y="1943"/>
                    </a:cubicBezTo>
                    <a:cubicBezTo>
                      <a:pt x="1340" y="1943"/>
                      <a:pt x="1732" y="1551"/>
                      <a:pt x="1732" y="1072"/>
                    </a:cubicBezTo>
                    <a:lnTo>
                      <a:pt x="1732" y="641"/>
                    </a:lnTo>
                    <a:cubicBezTo>
                      <a:pt x="1732" y="287"/>
                      <a:pt x="1436" y="0"/>
                      <a:pt x="108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2" name="Google Shape;12956;p65">
                <a:extLst>
                  <a:ext uri="{FF2B5EF4-FFF2-40B4-BE49-F238E27FC236}">
                    <a16:creationId xmlns:a16="http://schemas.microsoft.com/office/drawing/2014/main" id="{A9D34B99-9236-367C-A578-19C7DC13D9F8}"/>
                  </a:ext>
                </a:extLst>
              </p:cNvPr>
              <p:cNvSpPr/>
              <p:nvPr/>
            </p:nvSpPr>
            <p:spPr>
              <a:xfrm>
                <a:off x="3702625" y="1686930"/>
                <a:ext cx="31171" cy="50944"/>
              </a:xfrm>
              <a:custGeom>
                <a:avLst/>
                <a:gdLst/>
                <a:ahLst/>
                <a:cxnLst/>
                <a:rect l="l" t="t" r="r" b="b"/>
                <a:pathLst>
                  <a:path w="1187" h="1940" extrusionOk="0">
                    <a:moveTo>
                      <a:pt x="651" y="0"/>
                    </a:moveTo>
                    <a:cubicBezTo>
                      <a:pt x="297" y="0"/>
                      <a:pt x="0" y="287"/>
                      <a:pt x="0" y="641"/>
                    </a:cubicBezTo>
                    <a:lnTo>
                      <a:pt x="0" y="1072"/>
                    </a:lnTo>
                    <a:cubicBezTo>
                      <a:pt x="0" y="1569"/>
                      <a:pt x="409" y="1940"/>
                      <a:pt x="865" y="1940"/>
                    </a:cubicBezTo>
                    <a:cubicBezTo>
                      <a:pt x="971" y="1940"/>
                      <a:pt x="1080" y="1919"/>
                      <a:pt x="1187" y="1876"/>
                    </a:cubicBezTo>
                    <a:cubicBezTo>
                      <a:pt x="861" y="1742"/>
                      <a:pt x="651" y="1426"/>
                      <a:pt x="651" y="1072"/>
                    </a:cubicBezTo>
                    <a:lnTo>
                      <a:pt x="651" y="641"/>
                    </a:lnTo>
                    <a:cubicBezTo>
                      <a:pt x="651" y="326"/>
                      <a:pt x="881" y="58"/>
                      <a:pt x="1187" y="10"/>
                    </a:cubicBezTo>
                    <a:cubicBezTo>
                      <a:pt x="1158" y="0"/>
                      <a:pt x="1120" y="0"/>
                      <a:pt x="108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3" name="Google Shape;12957;p65">
                <a:extLst>
                  <a:ext uri="{FF2B5EF4-FFF2-40B4-BE49-F238E27FC236}">
                    <a16:creationId xmlns:a16="http://schemas.microsoft.com/office/drawing/2014/main" id="{B90B6B3D-828B-6634-2529-390632B8A8FF}"/>
                  </a:ext>
                </a:extLst>
              </p:cNvPr>
              <p:cNvSpPr/>
              <p:nvPr/>
            </p:nvSpPr>
            <p:spPr>
              <a:xfrm>
                <a:off x="3702625" y="1834196"/>
                <a:ext cx="45509" cy="28177"/>
              </a:xfrm>
              <a:custGeom>
                <a:avLst/>
                <a:gdLst/>
                <a:ahLst/>
                <a:cxnLst/>
                <a:rect l="l" t="t" r="r" b="b"/>
                <a:pathLst>
                  <a:path w="1733" h="1073" extrusionOk="0">
                    <a:moveTo>
                      <a:pt x="0" y="0"/>
                    </a:moveTo>
                    <a:lnTo>
                      <a:pt x="0" y="862"/>
                    </a:lnTo>
                    <a:cubicBezTo>
                      <a:pt x="0" y="977"/>
                      <a:pt x="96" y="1072"/>
                      <a:pt x="220" y="1072"/>
                    </a:cubicBezTo>
                    <a:lnTo>
                      <a:pt x="1512" y="1072"/>
                    </a:lnTo>
                    <a:cubicBezTo>
                      <a:pt x="1637" y="1072"/>
                      <a:pt x="1732" y="977"/>
                      <a:pt x="1732" y="862"/>
                    </a:cubicBezTo>
                    <a:lnTo>
                      <a:pt x="1732" y="0"/>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4" name="Google Shape;12958;p65">
                <a:extLst>
                  <a:ext uri="{FF2B5EF4-FFF2-40B4-BE49-F238E27FC236}">
                    <a16:creationId xmlns:a16="http://schemas.microsoft.com/office/drawing/2014/main" id="{3DC03A83-CA18-E9F7-1B65-063ABB28A927}"/>
                  </a:ext>
                </a:extLst>
              </p:cNvPr>
              <p:cNvSpPr/>
              <p:nvPr/>
            </p:nvSpPr>
            <p:spPr>
              <a:xfrm>
                <a:off x="3691307" y="1759303"/>
                <a:ext cx="11344" cy="74920"/>
              </a:xfrm>
              <a:custGeom>
                <a:avLst/>
                <a:gdLst/>
                <a:ahLst/>
                <a:cxnLst/>
                <a:rect l="l" t="t" r="r" b="b"/>
                <a:pathLst>
                  <a:path w="432" h="2853" extrusionOk="0">
                    <a:moveTo>
                      <a:pt x="67" y="1"/>
                    </a:moveTo>
                    <a:cubicBezTo>
                      <a:pt x="29" y="67"/>
                      <a:pt x="0" y="154"/>
                      <a:pt x="0" y="230"/>
                    </a:cubicBezTo>
                    <a:lnTo>
                      <a:pt x="0" y="1493"/>
                    </a:lnTo>
                    <a:cubicBezTo>
                      <a:pt x="0" y="1953"/>
                      <a:pt x="144" y="2412"/>
                      <a:pt x="402" y="2805"/>
                    </a:cubicBezTo>
                    <a:lnTo>
                      <a:pt x="431" y="2852"/>
                    </a:lnTo>
                    <a:lnTo>
                      <a:pt x="431" y="489"/>
                    </a:lnTo>
                    <a:cubicBezTo>
                      <a:pt x="431" y="355"/>
                      <a:pt x="374" y="230"/>
                      <a:pt x="259" y="144"/>
                    </a:cubicBezTo>
                    <a:lnTo>
                      <a:pt x="67"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5" name="Google Shape;12959;p65">
                <a:extLst>
                  <a:ext uri="{FF2B5EF4-FFF2-40B4-BE49-F238E27FC236}">
                    <a16:creationId xmlns:a16="http://schemas.microsoft.com/office/drawing/2014/main" id="{8F67A48E-57E6-1492-4BC9-2E4436BBB002}"/>
                  </a:ext>
                </a:extLst>
              </p:cNvPr>
              <p:cNvSpPr/>
              <p:nvPr/>
            </p:nvSpPr>
            <p:spPr>
              <a:xfrm>
                <a:off x="3748107" y="1759303"/>
                <a:ext cx="11318" cy="74920"/>
              </a:xfrm>
              <a:custGeom>
                <a:avLst/>
                <a:gdLst/>
                <a:ahLst/>
                <a:cxnLst/>
                <a:rect l="l" t="t" r="r" b="b"/>
                <a:pathLst>
                  <a:path w="431" h="2853" extrusionOk="0">
                    <a:moveTo>
                      <a:pt x="364" y="1"/>
                    </a:moveTo>
                    <a:lnTo>
                      <a:pt x="173" y="144"/>
                    </a:lnTo>
                    <a:cubicBezTo>
                      <a:pt x="58" y="230"/>
                      <a:pt x="0" y="355"/>
                      <a:pt x="0" y="489"/>
                    </a:cubicBezTo>
                    <a:lnTo>
                      <a:pt x="0" y="2852"/>
                    </a:lnTo>
                    <a:lnTo>
                      <a:pt x="29" y="2805"/>
                    </a:lnTo>
                    <a:cubicBezTo>
                      <a:pt x="287" y="2412"/>
                      <a:pt x="431" y="1953"/>
                      <a:pt x="431" y="1493"/>
                    </a:cubicBezTo>
                    <a:lnTo>
                      <a:pt x="431" y="230"/>
                    </a:lnTo>
                    <a:cubicBezTo>
                      <a:pt x="431" y="154"/>
                      <a:pt x="402" y="67"/>
                      <a:pt x="364"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6" name="Google Shape;12960;p65">
                <a:extLst>
                  <a:ext uri="{FF2B5EF4-FFF2-40B4-BE49-F238E27FC236}">
                    <a16:creationId xmlns:a16="http://schemas.microsoft.com/office/drawing/2014/main" id="{6C8EFD6A-FBE2-04CA-A520-55C3BD39E99E}"/>
                  </a:ext>
                </a:extLst>
              </p:cNvPr>
              <p:cNvSpPr/>
              <p:nvPr/>
            </p:nvSpPr>
            <p:spPr>
              <a:xfrm>
                <a:off x="3722477" y="1845514"/>
                <a:ext cx="5803" cy="17095"/>
              </a:xfrm>
              <a:custGeom>
                <a:avLst/>
                <a:gdLst/>
                <a:ahLst/>
                <a:cxnLst/>
                <a:rect l="l" t="t" r="r" b="b"/>
                <a:pathLst>
                  <a:path w="221" h="651" extrusionOk="0">
                    <a:moveTo>
                      <a:pt x="115" y="0"/>
                    </a:moveTo>
                    <a:cubicBezTo>
                      <a:pt x="48" y="0"/>
                      <a:pt x="0" y="48"/>
                      <a:pt x="0" y="105"/>
                    </a:cubicBezTo>
                    <a:lnTo>
                      <a:pt x="0" y="651"/>
                    </a:lnTo>
                    <a:lnTo>
                      <a:pt x="220" y="651"/>
                    </a:lnTo>
                    <a:lnTo>
                      <a:pt x="220" y="105"/>
                    </a:lnTo>
                    <a:cubicBezTo>
                      <a:pt x="220" y="48"/>
                      <a:pt x="172" y="0"/>
                      <a:pt x="115"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7" name="Google Shape;12961;p65">
                <a:extLst>
                  <a:ext uri="{FF2B5EF4-FFF2-40B4-BE49-F238E27FC236}">
                    <a16:creationId xmlns:a16="http://schemas.microsoft.com/office/drawing/2014/main" id="{F6EB4F3D-237A-EF18-2E1C-97F7353065CB}"/>
                  </a:ext>
                </a:extLst>
              </p:cNvPr>
              <p:cNvSpPr/>
              <p:nvPr/>
            </p:nvSpPr>
            <p:spPr>
              <a:xfrm>
                <a:off x="3702625" y="1686930"/>
                <a:ext cx="45509" cy="22662"/>
              </a:xfrm>
              <a:custGeom>
                <a:avLst/>
                <a:gdLst/>
                <a:ahLst/>
                <a:cxnLst/>
                <a:rect l="l" t="t" r="r" b="b"/>
                <a:pathLst>
                  <a:path w="1733" h="863" extrusionOk="0">
                    <a:moveTo>
                      <a:pt x="651" y="0"/>
                    </a:moveTo>
                    <a:cubicBezTo>
                      <a:pt x="297" y="0"/>
                      <a:pt x="0" y="287"/>
                      <a:pt x="0" y="641"/>
                    </a:cubicBezTo>
                    <a:cubicBezTo>
                      <a:pt x="530" y="794"/>
                      <a:pt x="1076" y="862"/>
                      <a:pt x="1624" y="862"/>
                    </a:cubicBezTo>
                    <a:cubicBezTo>
                      <a:pt x="1660" y="862"/>
                      <a:pt x="1696" y="862"/>
                      <a:pt x="1732" y="862"/>
                    </a:cubicBezTo>
                    <a:lnTo>
                      <a:pt x="1732" y="641"/>
                    </a:lnTo>
                    <a:cubicBezTo>
                      <a:pt x="1732" y="287"/>
                      <a:pt x="1436" y="0"/>
                      <a:pt x="108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8" name="Google Shape;12962;p65">
                <a:extLst>
                  <a:ext uri="{FF2B5EF4-FFF2-40B4-BE49-F238E27FC236}">
                    <a16:creationId xmlns:a16="http://schemas.microsoft.com/office/drawing/2014/main" id="{9FBA1681-502A-CD3C-5617-4845187B24E5}"/>
                  </a:ext>
                </a:extLst>
              </p:cNvPr>
              <p:cNvSpPr/>
              <p:nvPr/>
            </p:nvSpPr>
            <p:spPr>
              <a:xfrm>
                <a:off x="3702625" y="1686930"/>
                <a:ext cx="31171" cy="20640"/>
              </a:xfrm>
              <a:custGeom>
                <a:avLst/>
                <a:gdLst/>
                <a:ahLst/>
                <a:cxnLst/>
                <a:rect l="l" t="t" r="r" b="b"/>
                <a:pathLst>
                  <a:path w="1187" h="786" extrusionOk="0">
                    <a:moveTo>
                      <a:pt x="651" y="0"/>
                    </a:moveTo>
                    <a:cubicBezTo>
                      <a:pt x="297" y="0"/>
                      <a:pt x="0" y="287"/>
                      <a:pt x="0" y="641"/>
                    </a:cubicBezTo>
                    <a:cubicBezTo>
                      <a:pt x="220" y="708"/>
                      <a:pt x="431" y="756"/>
                      <a:pt x="651" y="785"/>
                    </a:cubicBezTo>
                    <a:lnTo>
                      <a:pt x="651" y="641"/>
                    </a:lnTo>
                    <a:cubicBezTo>
                      <a:pt x="651" y="326"/>
                      <a:pt x="881" y="58"/>
                      <a:pt x="1187" y="10"/>
                    </a:cubicBezTo>
                    <a:cubicBezTo>
                      <a:pt x="1158" y="0"/>
                      <a:pt x="1120" y="0"/>
                      <a:pt x="108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5" name="Group 4">
            <a:extLst>
              <a:ext uri="{FF2B5EF4-FFF2-40B4-BE49-F238E27FC236}">
                <a16:creationId xmlns:a16="http://schemas.microsoft.com/office/drawing/2014/main" id="{6542EFE4-F18B-E787-09D8-473D27DE8C0B}"/>
              </a:ext>
            </a:extLst>
          </p:cNvPr>
          <p:cNvGrpSpPr/>
          <p:nvPr/>
        </p:nvGrpSpPr>
        <p:grpSpPr>
          <a:xfrm>
            <a:off x="688373" y="3921819"/>
            <a:ext cx="5758300" cy="1685881"/>
            <a:chOff x="688373" y="3921819"/>
            <a:chExt cx="5758300" cy="1685881"/>
          </a:xfrm>
        </p:grpSpPr>
        <p:pic>
          <p:nvPicPr>
            <p:cNvPr id="60" name="Picture 59">
              <a:extLst>
                <a:ext uri="{FF2B5EF4-FFF2-40B4-BE49-F238E27FC236}">
                  <a16:creationId xmlns:a16="http://schemas.microsoft.com/office/drawing/2014/main" id="{D36B9172-E2E3-AF6A-EB44-0115555E11DC}"/>
                </a:ext>
              </a:extLst>
            </p:cNvPr>
            <p:cNvPicPr>
              <a:picLocks noChangeAspect="1"/>
            </p:cNvPicPr>
            <p:nvPr/>
          </p:nvPicPr>
          <p:blipFill>
            <a:blip r:embed="rId3"/>
            <a:stretch>
              <a:fillRect/>
            </a:stretch>
          </p:blipFill>
          <p:spPr>
            <a:xfrm>
              <a:off x="688373" y="3921819"/>
              <a:ext cx="5758300" cy="1671110"/>
            </a:xfrm>
            <a:prstGeom prst="rect">
              <a:avLst/>
            </a:prstGeom>
          </p:spPr>
        </p:pic>
        <p:sp>
          <p:nvSpPr>
            <p:cNvPr id="8" name="Google Shape;1611;p45">
              <a:extLst>
                <a:ext uri="{FF2B5EF4-FFF2-40B4-BE49-F238E27FC236}">
                  <a16:creationId xmlns:a16="http://schemas.microsoft.com/office/drawing/2014/main" id="{910ECD77-355B-A575-1FE5-3833F90DB30E}"/>
                </a:ext>
              </a:extLst>
            </p:cNvPr>
            <p:cNvSpPr txBox="1">
              <a:spLocks/>
            </p:cNvSpPr>
            <p:nvPr/>
          </p:nvSpPr>
          <p:spPr>
            <a:xfrm>
              <a:off x="2589553" y="4108551"/>
              <a:ext cx="3403955" cy="1499149"/>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80% of the subjects met the primary endpoint within 100 days with individualized r-ATG dosing</a:t>
              </a:r>
            </a:p>
            <a:p>
              <a:pPr marL="0" marR="0" lvl="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schemeClr val="accent2"/>
                  </a:solidFill>
                  <a:effectLst/>
                  <a:uLnTx/>
                  <a:uFillTx/>
                </a:rPr>
                <a:t>which is 20% more than </a:t>
              </a:r>
              <a:br>
                <a:rPr kumimoji="0" lang="en-US" sz="1400" b="0" i="0" u="none" strike="noStrike" kern="1200" cap="none" spc="0" normalizeH="0" baseline="0" noProof="0" dirty="0">
                  <a:ln>
                    <a:noFill/>
                  </a:ln>
                  <a:solidFill>
                    <a:schemeClr val="accent2"/>
                  </a:solidFill>
                  <a:effectLst/>
                  <a:uLnTx/>
                  <a:uFillTx/>
                </a:rPr>
              </a:br>
              <a:r>
                <a:rPr kumimoji="0" lang="en-US" sz="1400" b="0" i="0" u="none" strike="noStrike" kern="1200" cap="none" spc="0" normalizeH="0" baseline="0" noProof="0" dirty="0">
                  <a:ln>
                    <a:noFill/>
                  </a:ln>
                  <a:solidFill>
                    <a:schemeClr val="accent2"/>
                  </a:solidFill>
                  <a:effectLst/>
                  <a:uLnTx/>
                  <a:uFillTx/>
                </a:rPr>
                <a:t>weight-based dosing from historical cohort</a:t>
              </a:r>
            </a:p>
          </p:txBody>
        </p:sp>
        <p:grpSp>
          <p:nvGrpSpPr>
            <p:cNvPr id="40" name="Google Shape;14855;p65">
              <a:extLst>
                <a:ext uri="{FF2B5EF4-FFF2-40B4-BE49-F238E27FC236}">
                  <a16:creationId xmlns:a16="http://schemas.microsoft.com/office/drawing/2014/main" id="{FF815A41-3209-E1D4-A071-9958649FB09F}"/>
                </a:ext>
              </a:extLst>
            </p:cNvPr>
            <p:cNvGrpSpPr/>
            <p:nvPr/>
          </p:nvGrpSpPr>
          <p:grpSpPr>
            <a:xfrm>
              <a:off x="1391097" y="4090547"/>
              <a:ext cx="741406" cy="1010804"/>
              <a:chOff x="6271562" y="4290872"/>
              <a:chExt cx="204093" cy="343743"/>
            </a:xfrm>
            <a:solidFill>
              <a:srgbClr val="FFFFFF"/>
            </a:solidFill>
          </p:grpSpPr>
          <p:sp>
            <p:nvSpPr>
              <p:cNvPr id="41" name="Google Shape;14856;p65">
                <a:extLst>
                  <a:ext uri="{FF2B5EF4-FFF2-40B4-BE49-F238E27FC236}">
                    <a16:creationId xmlns:a16="http://schemas.microsoft.com/office/drawing/2014/main" id="{AF105BB9-737A-B0AD-05B8-A24638F14886}"/>
                  </a:ext>
                </a:extLst>
              </p:cNvPr>
              <p:cNvSpPr/>
              <p:nvPr/>
            </p:nvSpPr>
            <p:spPr>
              <a:xfrm>
                <a:off x="6298452" y="4602421"/>
                <a:ext cx="150312" cy="10845"/>
              </a:xfrm>
              <a:custGeom>
                <a:avLst/>
                <a:gdLst/>
                <a:ahLst/>
                <a:cxnLst/>
                <a:rect l="l" t="t" r="r" b="b"/>
                <a:pathLst>
                  <a:path w="5724" h="413" extrusionOk="0">
                    <a:moveTo>
                      <a:pt x="1" y="1"/>
                    </a:moveTo>
                    <a:lnTo>
                      <a:pt x="1" y="412"/>
                    </a:lnTo>
                    <a:lnTo>
                      <a:pt x="5724" y="412"/>
                    </a:lnTo>
                    <a:lnTo>
                      <a:pt x="5724"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2" name="Google Shape;14857;p65">
                <a:extLst>
                  <a:ext uri="{FF2B5EF4-FFF2-40B4-BE49-F238E27FC236}">
                    <a16:creationId xmlns:a16="http://schemas.microsoft.com/office/drawing/2014/main" id="{1F83A701-A38E-262E-B3F1-57161EF664B2}"/>
                  </a:ext>
                </a:extLst>
              </p:cNvPr>
              <p:cNvSpPr/>
              <p:nvPr/>
            </p:nvSpPr>
            <p:spPr>
              <a:xfrm>
                <a:off x="6368330" y="4290872"/>
                <a:ext cx="10583" cy="343743"/>
              </a:xfrm>
              <a:custGeom>
                <a:avLst/>
                <a:gdLst/>
                <a:ahLst/>
                <a:cxnLst/>
                <a:rect l="l" t="t" r="r" b="b"/>
                <a:pathLst>
                  <a:path w="403" h="13090" extrusionOk="0">
                    <a:moveTo>
                      <a:pt x="201" y="0"/>
                    </a:moveTo>
                    <a:cubicBezTo>
                      <a:pt x="101" y="0"/>
                      <a:pt x="0" y="69"/>
                      <a:pt x="0" y="208"/>
                    </a:cubicBezTo>
                    <a:lnTo>
                      <a:pt x="0" y="12889"/>
                    </a:lnTo>
                    <a:cubicBezTo>
                      <a:pt x="0" y="13004"/>
                      <a:pt x="86" y="13090"/>
                      <a:pt x="201" y="13090"/>
                    </a:cubicBezTo>
                    <a:cubicBezTo>
                      <a:pt x="316" y="13090"/>
                      <a:pt x="402" y="13004"/>
                      <a:pt x="402" y="12889"/>
                    </a:cubicBezTo>
                    <a:lnTo>
                      <a:pt x="402" y="208"/>
                    </a:lnTo>
                    <a:cubicBezTo>
                      <a:pt x="402" y="69"/>
                      <a:pt x="302" y="0"/>
                      <a:pt x="20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3" name="Google Shape;14858;p65">
                <a:extLst>
                  <a:ext uri="{FF2B5EF4-FFF2-40B4-BE49-F238E27FC236}">
                    <a16:creationId xmlns:a16="http://schemas.microsoft.com/office/drawing/2014/main" id="{BAFEFB73-8FA7-8087-972E-85EE704BC547}"/>
                  </a:ext>
                </a:extLst>
              </p:cNvPr>
              <p:cNvSpPr/>
              <p:nvPr/>
            </p:nvSpPr>
            <p:spPr>
              <a:xfrm>
                <a:off x="6287160" y="4511351"/>
                <a:ext cx="33403" cy="123264"/>
              </a:xfrm>
              <a:custGeom>
                <a:avLst/>
                <a:gdLst/>
                <a:ahLst/>
                <a:cxnLst/>
                <a:rect l="l" t="t" r="r" b="b"/>
                <a:pathLst>
                  <a:path w="1272" h="4694" extrusionOk="0">
                    <a:moveTo>
                      <a:pt x="1036" y="0"/>
                    </a:moveTo>
                    <a:cubicBezTo>
                      <a:pt x="949" y="0"/>
                      <a:pt x="863" y="52"/>
                      <a:pt x="842" y="167"/>
                    </a:cubicBezTo>
                    <a:lnTo>
                      <a:pt x="29" y="4455"/>
                    </a:lnTo>
                    <a:cubicBezTo>
                      <a:pt x="0" y="4569"/>
                      <a:pt x="77" y="4675"/>
                      <a:pt x="191" y="4694"/>
                    </a:cubicBezTo>
                    <a:lnTo>
                      <a:pt x="230" y="4694"/>
                    </a:lnTo>
                    <a:cubicBezTo>
                      <a:pt x="325" y="4694"/>
                      <a:pt x="402" y="4627"/>
                      <a:pt x="431" y="4531"/>
                    </a:cubicBezTo>
                    <a:lnTo>
                      <a:pt x="1244" y="244"/>
                    </a:lnTo>
                    <a:cubicBezTo>
                      <a:pt x="1271" y="91"/>
                      <a:pt x="1153" y="0"/>
                      <a:pt x="1036"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4" name="Google Shape;14859;p65">
                <a:extLst>
                  <a:ext uri="{FF2B5EF4-FFF2-40B4-BE49-F238E27FC236}">
                    <a16:creationId xmlns:a16="http://schemas.microsoft.com/office/drawing/2014/main" id="{1B2BC62E-6E06-F638-4510-2326ECFA3511}"/>
                  </a:ext>
                </a:extLst>
              </p:cNvPr>
              <p:cNvSpPr/>
              <p:nvPr/>
            </p:nvSpPr>
            <p:spPr>
              <a:xfrm>
                <a:off x="6426522" y="4511088"/>
                <a:ext cx="33298" cy="123527"/>
              </a:xfrm>
              <a:custGeom>
                <a:avLst/>
                <a:gdLst/>
                <a:ahLst/>
                <a:cxnLst/>
                <a:rect l="l" t="t" r="r" b="b"/>
                <a:pathLst>
                  <a:path w="1268" h="4704" extrusionOk="0">
                    <a:moveTo>
                      <a:pt x="234" y="1"/>
                    </a:moveTo>
                    <a:cubicBezTo>
                      <a:pt x="117" y="1"/>
                      <a:pt x="1" y="91"/>
                      <a:pt x="33" y="244"/>
                    </a:cubicBezTo>
                    <a:lnTo>
                      <a:pt x="847" y="4541"/>
                    </a:lnTo>
                    <a:cubicBezTo>
                      <a:pt x="866" y="4637"/>
                      <a:pt x="952" y="4704"/>
                      <a:pt x="1048" y="4704"/>
                    </a:cubicBezTo>
                    <a:lnTo>
                      <a:pt x="1086" y="4704"/>
                    </a:lnTo>
                    <a:cubicBezTo>
                      <a:pt x="1201" y="4685"/>
                      <a:pt x="1268" y="4570"/>
                      <a:pt x="1249" y="4465"/>
                    </a:cubicBezTo>
                    <a:lnTo>
                      <a:pt x="435" y="167"/>
                    </a:lnTo>
                    <a:cubicBezTo>
                      <a:pt x="410" y="52"/>
                      <a:pt x="322" y="1"/>
                      <a:pt x="234"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5" name="Google Shape;14860;p65">
                <a:extLst>
                  <a:ext uri="{FF2B5EF4-FFF2-40B4-BE49-F238E27FC236}">
                    <a16:creationId xmlns:a16="http://schemas.microsoft.com/office/drawing/2014/main" id="{5B9E0244-6FD9-A619-6432-16C4EC2ACD1C}"/>
                  </a:ext>
                </a:extLst>
              </p:cNvPr>
              <p:cNvSpPr/>
              <p:nvPr/>
            </p:nvSpPr>
            <p:spPr>
              <a:xfrm>
                <a:off x="6368330" y="4511193"/>
                <a:ext cx="10583" cy="21402"/>
              </a:xfrm>
              <a:custGeom>
                <a:avLst/>
                <a:gdLst/>
                <a:ahLst/>
                <a:cxnLst/>
                <a:rect l="l" t="t" r="r" b="b"/>
                <a:pathLst>
                  <a:path w="403" h="815" extrusionOk="0">
                    <a:moveTo>
                      <a:pt x="0" y="1"/>
                    </a:moveTo>
                    <a:lnTo>
                      <a:pt x="0" y="814"/>
                    </a:lnTo>
                    <a:lnTo>
                      <a:pt x="402" y="814"/>
                    </a:lnTo>
                    <a:lnTo>
                      <a:pt x="402"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6" name="Google Shape;14861;p65">
                <a:extLst>
                  <a:ext uri="{FF2B5EF4-FFF2-40B4-BE49-F238E27FC236}">
                    <a16:creationId xmlns:a16="http://schemas.microsoft.com/office/drawing/2014/main" id="{927AD5CF-FC2A-45A3-09CB-B6D905223123}"/>
                  </a:ext>
                </a:extLst>
              </p:cNvPr>
              <p:cNvSpPr/>
              <p:nvPr/>
            </p:nvSpPr>
            <p:spPr>
              <a:xfrm>
                <a:off x="6306251" y="4511115"/>
                <a:ext cx="14338" cy="21481"/>
              </a:xfrm>
              <a:custGeom>
                <a:avLst/>
                <a:gdLst/>
                <a:ahLst/>
                <a:cxnLst/>
                <a:rect l="l" t="t" r="r" b="b"/>
                <a:pathLst>
                  <a:path w="546" h="818" extrusionOk="0">
                    <a:moveTo>
                      <a:pt x="319" y="1"/>
                    </a:moveTo>
                    <a:cubicBezTo>
                      <a:pt x="219" y="1"/>
                      <a:pt x="132" y="72"/>
                      <a:pt x="115" y="166"/>
                    </a:cubicBezTo>
                    <a:lnTo>
                      <a:pt x="0" y="817"/>
                    </a:lnTo>
                    <a:lnTo>
                      <a:pt x="412" y="817"/>
                    </a:lnTo>
                    <a:lnTo>
                      <a:pt x="527" y="243"/>
                    </a:lnTo>
                    <a:cubicBezTo>
                      <a:pt x="546" y="128"/>
                      <a:pt x="469" y="23"/>
                      <a:pt x="354" y="4"/>
                    </a:cubicBezTo>
                    <a:cubicBezTo>
                      <a:pt x="343" y="2"/>
                      <a:pt x="331" y="1"/>
                      <a:pt x="319"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7" name="Google Shape;14862;p65">
                <a:extLst>
                  <a:ext uri="{FF2B5EF4-FFF2-40B4-BE49-F238E27FC236}">
                    <a16:creationId xmlns:a16="http://schemas.microsoft.com/office/drawing/2014/main" id="{2AD6027B-5E5B-9803-C644-9F48F967C5F5}"/>
                  </a:ext>
                </a:extLst>
              </p:cNvPr>
              <p:cNvSpPr/>
              <p:nvPr/>
            </p:nvSpPr>
            <p:spPr>
              <a:xfrm>
                <a:off x="6426653" y="4511088"/>
                <a:ext cx="14574" cy="21507"/>
              </a:xfrm>
              <a:custGeom>
                <a:avLst/>
                <a:gdLst/>
                <a:ahLst/>
                <a:cxnLst/>
                <a:rect l="l" t="t" r="r" b="b"/>
                <a:pathLst>
                  <a:path w="555" h="819" extrusionOk="0">
                    <a:moveTo>
                      <a:pt x="236" y="1"/>
                    </a:moveTo>
                    <a:cubicBezTo>
                      <a:pt x="120" y="1"/>
                      <a:pt x="1" y="91"/>
                      <a:pt x="28" y="244"/>
                    </a:cubicBezTo>
                    <a:lnTo>
                      <a:pt x="143" y="818"/>
                    </a:lnTo>
                    <a:lnTo>
                      <a:pt x="555" y="818"/>
                    </a:lnTo>
                    <a:lnTo>
                      <a:pt x="430" y="167"/>
                    </a:lnTo>
                    <a:cubicBezTo>
                      <a:pt x="410" y="52"/>
                      <a:pt x="324" y="1"/>
                      <a:pt x="236"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8" name="Google Shape;14863;p65">
                <a:extLst>
                  <a:ext uri="{FF2B5EF4-FFF2-40B4-BE49-F238E27FC236}">
                    <a16:creationId xmlns:a16="http://schemas.microsoft.com/office/drawing/2014/main" id="{1D4792EC-6354-AD3D-721E-7FDA1131025E}"/>
                  </a:ext>
                </a:extLst>
              </p:cNvPr>
              <p:cNvSpPr/>
              <p:nvPr/>
            </p:nvSpPr>
            <p:spPr>
              <a:xfrm>
                <a:off x="6282118" y="4328502"/>
                <a:ext cx="182743" cy="193536"/>
              </a:xfrm>
              <a:custGeom>
                <a:avLst/>
                <a:gdLst/>
                <a:ahLst/>
                <a:cxnLst/>
                <a:rect l="l" t="t" r="r" b="b"/>
                <a:pathLst>
                  <a:path w="6959" h="7370" extrusionOk="0">
                    <a:moveTo>
                      <a:pt x="10" y="0"/>
                    </a:moveTo>
                    <a:lnTo>
                      <a:pt x="10" y="7159"/>
                    </a:lnTo>
                    <a:cubicBezTo>
                      <a:pt x="1" y="7274"/>
                      <a:pt x="96" y="7369"/>
                      <a:pt x="211" y="7369"/>
                    </a:cubicBezTo>
                    <a:lnTo>
                      <a:pt x="6748" y="7369"/>
                    </a:lnTo>
                    <a:cubicBezTo>
                      <a:pt x="6863" y="7369"/>
                      <a:pt x="6958" y="7274"/>
                      <a:pt x="6958" y="7168"/>
                    </a:cubicBezTo>
                    <a:lnTo>
                      <a:pt x="6958" y="0"/>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9" name="Google Shape;14864;p65">
                <a:extLst>
                  <a:ext uri="{FF2B5EF4-FFF2-40B4-BE49-F238E27FC236}">
                    <a16:creationId xmlns:a16="http://schemas.microsoft.com/office/drawing/2014/main" id="{751E3FE9-A42A-B911-6F85-924EB84DD0C6}"/>
                  </a:ext>
                </a:extLst>
              </p:cNvPr>
              <p:cNvSpPr/>
              <p:nvPr/>
            </p:nvSpPr>
            <p:spPr>
              <a:xfrm>
                <a:off x="6282381" y="4328503"/>
                <a:ext cx="182481" cy="16097"/>
              </a:xfrm>
              <a:custGeom>
                <a:avLst/>
                <a:gdLst/>
                <a:ahLst/>
                <a:cxnLst/>
                <a:rect l="l" t="t" r="r" b="b"/>
                <a:pathLst>
                  <a:path w="6949" h="613" extrusionOk="0">
                    <a:moveTo>
                      <a:pt x="0" y="0"/>
                    </a:moveTo>
                    <a:lnTo>
                      <a:pt x="0" y="613"/>
                    </a:lnTo>
                    <a:lnTo>
                      <a:pt x="6948" y="613"/>
                    </a:lnTo>
                    <a:lnTo>
                      <a:pt x="6948" y="0"/>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0" name="Google Shape;14865;p65">
                <a:extLst>
                  <a:ext uri="{FF2B5EF4-FFF2-40B4-BE49-F238E27FC236}">
                    <a16:creationId xmlns:a16="http://schemas.microsoft.com/office/drawing/2014/main" id="{C8404E60-4B9F-6022-4AC0-DB7A17D461B5}"/>
                  </a:ext>
                </a:extLst>
              </p:cNvPr>
              <p:cNvSpPr/>
              <p:nvPr/>
            </p:nvSpPr>
            <p:spPr>
              <a:xfrm>
                <a:off x="6271562" y="4312405"/>
                <a:ext cx="204093" cy="21638"/>
              </a:xfrm>
              <a:custGeom>
                <a:avLst/>
                <a:gdLst/>
                <a:ahLst/>
                <a:cxnLst/>
                <a:rect l="l" t="t" r="r" b="b"/>
                <a:pathLst>
                  <a:path w="7772" h="824" extrusionOk="0">
                    <a:moveTo>
                      <a:pt x="202" y="1"/>
                    </a:moveTo>
                    <a:cubicBezTo>
                      <a:pt x="96" y="1"/>
                      <a:pt x="1" y="96"/>
                      <a:pt x="1" y="202"/>
                    </a:cubicBezTo>
                    <a:lnTo>
                      <a:pt x="1" y="613"/>
                    </a:lnTo>
                    <a:cubicBezTo>
                      <a:pt x="1" y="728"/>
                      <a:pt x="96" y="824"/>
                      <a:pt x="202" y="824"/>
                    </a:cubicBezTo>
                    <a:lnTo>
                      <a:pt x="7571" y="824"/>
                    </a:lnTo>
                    <a:cubicBezTo>
                      <a:pt x="7686" y="824"/>
                      <a:pt x="7772" y="728"/>
                      <a:pt x="7772" y="613"/>
                    </a:cubicBezTo>
                    <a:lnTo>
                      <a:pt x="7772" y="211"/>
                    </a:lnTo>
                    <a:cubicBezTo>
                      <a:pt x="7772" y="96"/>
                      <a:pt x="7686" y="1"/>
                      <a:pt x="7571"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1" name="Google Shape;14866;p65">
                <a:extLst>
                  <a:ext uri="{FF2B5EF4-FFF2-40B4-BE49-F238E27FC236}">
                    <a16:creationId xmlns:a16="http://schemas.microsoft.com/office/drawing/2014/main" id="{EDA18087-6C35-A680-788B-645DF07E9B49}"/>
                  </a:ext>
                </a:extLst>
              </p:cNvPr>
              <p:cNvSpPr/>
              <p:nvPr/>
            </p:nvSpPr>
            <p:spPr>
              <a:xfrm>
                <a:off x="6299713" y="4375482"/>
                <a:ext cx="145034" cy="104620"/>
              </a:xfrm>
              <a:custGeom>
                <a:avLst/>
                <a:gdLst/>
                <a:ahLst/>
                <a:cxnLst/>
                <a:rect l="l" t="t" r="r" b="b"/>
                <a:pathLst>
                  <a:path w="5523" h="3984" extrusionOk="0">
                    <a:moveTo>
                      <a:pt x="4250" y="1"/>
                    </a:moveTo>
                    <a:cubicBezTo>
                      <a:pt x="3924" y="20"/>
                      <a:pt x="3924" y="489"/>
                      <a:pt x="4250" y="518"/>
                    </a:cubicBezTo>
                    <a:lnTo>
                      <a:pt x="4652" y="518"/>
                    </a:lnTo>
                    <a:lnTo>
                      <a:pt x="2919" y="2250"/>
                    </a:lnTo>
                    <a:lnTo>
                      <a:pt x="2527" y="1857"/>
                    </a:lnTo>
                    <a:cubicBezTo>
                      <a:pt x="2436" y="1767"/>
                      <a:pt x="2319" y="1721"/>
                      <a:pt x="2202" y="1721"/>
                    </a:cubicBezTo>
                    <a:cubicBezTo>
                      <a:pt x="2084" y="1721"/>
                      <a:pt x="1967" y="1767"/>
                      <a:pt x="1876" y="1857"/>
                    </a:cubicBezTo>
                    <a:lnTo>
                      <a:pt x="182" y="3551"/>
                    </a:lnTo>
                    <a:cubicBezTo>
                      <a:pt x="1" y="3695"/>
                      <a:pt x="220" y="3983"/>
                      <a:pt x="405" y="3983"/>
                    </a:cubicBezTo>
                    <a:cubicBezTo>
                      <a:pt x="454" y="3983"/>
                      <a:pt x="501" y="3963"/>
                      <a:pt x="536" y="3915"/>
                    </a:cubicBezTo>
                    <a:lnTo>
                      <a:pt x="2202" y="2250"/>
                    </a:lnTo>
                    <a:lnTo>
                      <a:pt x="2594" y="2642"/>
                    </a:lnTo>
                    <a:cubicBezTo>
                      <a:pt x="2680" y="2733"/>
                      <a:pt x="2797" y="2779"/>
                      <a:pt x="2916" y="2779"/>
                    </a:cubicBezTo>
                    <a:cubicBezTo>
                      <a:pt x="3034" y="2779"/>
                      <a:pt x="3154" y="2733"/>
                      <a:pt x="3245" y="2642"/>
                    </a:cubicBezTo>
                    <a:lnTo>
                      <a:pt x="5015" y="872"/>
                    </a:lnTo>
                    <a:lnTo>
                      <a:pt x="5015" y="1274"/>
                    </a:lnTo>
                    <a:cubicBezTo>
                      <a:pt x="5025" y="1436"/>
                      <a:pt x="5147" y="1518"/>
                      <a:pt x="5269" y="1518"/>
                    </a:cubicBezTo>
                    <a:cubicBezTo>
                      <a:pt x="5391" y="1518"/>
                      <a:pt x="5513" y="1436"/>
                      <a:pt x="5523" y="1274"/>
                    </a:cubicBezTo>
                    <a:lnTo>
                      <a:pt x="5523" y="259"/>
                    </a:lnTo>
                    <a:cubicBezTo>
                      <a:pt x="5523" y="116"/>
                      <a:pt x="5408" y="1"/>
                      <a:pt x="5274"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2" name="Google Shape;14867;p65">
                <a:extLst>
                  <a:ext uri="{FF2B5EF4-FFF2-40B4-BE49-F238E27FC236}">
                    <a16:creationId xmlns:a16="http://schemas.microsoft.com/office/drawing/2014/main" id="{85E17DDB-1E6A-F050-A0C2-F472525C124C}"/>
                  </a:ext>
                </a:extLst>
              </p:cNvPr>
              <p:cNvSpPr/>
              <p:nvPr/>
            </p:nvSpPr>
            <p:spPr>
              <a:xfrm>
                <a:off x="6271562" y="4323224"/>
                <a:ext cx="204093" cy="10819"/>
              </a:xfrm>
              <a:custGeom>
                <a:avLst/>
                <a:gdLst/>
                <a:ahLst/>
                <a:cxnLst/>
                <a:rect l="l" t="t" r="r" b="b"/>
                <a:pathLst>
                  <a:path w="7772" h="412" extrusionOk="0">
                    <a:moveTo>
                      <a:pt x="202" y="0"/>
                    </a:moveTo>
                    <a:cubicBezTo>
                      <a:pt x="96" y="0"/>
                      <a:pt x="1" y="86"/>
                      <a:pt x="1" y="201"/>
                    </a:cubicBezTo>
                    <a:cubicBezTo>
                      <a:pt x="1" y="316"/>
                      <a:pt x="96" y="412"/>
                      <a:pt x="202" y="412"/>
                    </a:cubicBezTo>
                    <a:lnTo>
                      <a:pt x="7571" y="412"/>
                    </a:lnTo>
                    <a:cubicBezTo>
                      <a:pt x="7686" y="412"/>
                      <a:pt x="7772" y="316"/>
                      <a:pt x="7772" y="201"/>
                    </a:cubicBezTo>
                    <a:cubicBezTo>
                      <a:pt x="7772" y="86"/>
                      <a:pt x="7686" y="0"/>
                      <a:pt x="757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sp>
          <p:nvSpPr>
            <p:cNvPr id="11" name="Google Shape;1605;p45">
              <a:extLst>
                <a:ext uri="{FF2B5EF4-FFF2-40B4-BE49-F238E27FC236}">
                  <a16:creationId xmlns:a16="http://schemas.microsoft.com/office/drawing/2014/main" id="{63DC6923-4C75-D315-E69B-9E61A278B1D9}"/>
                </a:ext>
              </a:extLst>
            </p:cNvPr>
            <p:cNvSpPr txBox="1">
              <a:spLocks/>
            </p:cNvSpPr>
            <p:nvPr/>
          </p:nvSpPr>
          <p:spPr>
            <a:xfrm>
              <a:off x="777674" y="5099914"/>
              <a:ext cx="1903735" cy="468056"/>
            </a:xfrm>
            <a:prstGeom prst="rect">
              <a:avLst/>
            </a:prstGeom>
          </p:spPr>
          <p:txBody>
            <a:bodyPr spcFirstLastPara="1" wrap="square" lIns="91425" tIns="91425" rIns="91425" bIns="91425" anchor="t" anchorCtr="0">
              <a:noAutofit/>
            </a:bodyPr>
            <a:lstStyle>
              <a:lvl1pPr marL="0" indent="0" algn="l" defTabSz="914377" rtl="0" eaLnBrk="1" latinLnBrk="0" hangingPunct="1">
                <a:lnSpc>
                  <a:spcPct val="125000"/>
                </a:lnSpc>
                <a:spcBef>
                  <a:spcPts val="0"/>
                </a:spcBef>
                <a:buFont typeface="Arial" panose="020B0604020202020204" pitchFamily="34" charset="0"/>
                <a:buNone/>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302392" indent="-302392" algn="l" defTabSz="914377" rtl="0" eaLnBrk="1" latinLnBrk="0" hangingPunct="1">
                <a:lnSpc>
                  <a:spcPct val="125000"/>
                </a:lnSpc>
                <a:spcBef>
                  <a:spcPts val="0"/>
                </a:spcBef>
                <a:buClr>
                  <a:schemeClr val="accent2"/>
                </a:buClr>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ts val="0"/>
                </a:spcBef>
                <a:buFontTx/>
                <a:buBlip>
                  <a:blip r:embed="rId4"/>
                </a:buBlip>
                <a:defRPr sz="1333"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 typeface="Arial" panose="020B0604020202020204" pitchFamily="34" charset="0"/>
                <a:buNone/>
                <a:defRPr sz="1333"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377"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effectLst/>
                  <a:uLnTx/>
                  <a:uFillTx/>
                </a:rPr>
                <a:t>Findings–2 </a:t>
              </a:r>
              <a:endParaRPr kumimoji="0" lang="en-IN" sz="1600" b="1" i="0" u="none" strike="noStrike" kern="1200" cap="none" spc="0" normalizeH="0" baseline="0" noProof="0" dirty="0">
                <a:ln>
                  <a:noFill/>
                </a:ln>
                <a:effectLst/>
                <a:uLnTx/>
                <a:uFillTx/>
              </a:endParaRPr>
            </a:p>
          </p:txBody>
        </p:sp>
      </p:grpSp>
      <p:grpSp>
        <p:nvGrpSpPr>
          <p:cNvPr id="9" name="Group 8">
            <a:extLst>
              <a:ext uri="{FF2B5EF4-FFF2-40B4-BE49-F238E27FC236}">
                <a16:creationId xmlns:a16="http://schemas.microsoft.com/office/drawing/2014/main" id="{F34B921D-1CAD-A570-DE78-5DECF0D8870C}"/>
              </a:ext>
            </a:extLst>
          </p:cNvPr>
          <p:cNvGrpSpPr/>
          <p:nvPr/>
        </p:nvGrpSpPr>
        <p:grpSpPr>
          <a:xfrm>
            <a:off x="6924141" y="1927814"/>
            <a:ext cx="4369226" cy="3704334"/>
            <a:chOff x="6924141" y="1927814"/>
            <a:chExt cx="4369226" cy="3704334"/>
          </a:xfrm>
        </p:grpSpPr>
        <p:sp>
          <p:nvSpPr>
            <p:cNvPr id="58" name="Rectangle: Rounded Corners 57">
              <a:extLst>
                <a:ext uri="{FF2B5EF4-FFF2-40B4-BE49-F238E27FC236}">
                  <a16:creationId xmlns:a16="http://schemas.microsoft.com/office/drawing/2014/main" id="{806E65FA-CE90-1E5C-BA17-FA5C02B75830}"/>
                </a:ext>
              </a:extLst>
            </p:cNvPr>
            <p:cNvSpPr/>
            <p:nvPr/>
          </p:nvSpPr>
          <p:spPr>
            <a:xfrm>
              <a:off x="6924141" y="1927814"/>
              <a:ext cx="4369226" cy="3704334"/>
            </a:xfrm>
            <a:prstGeom prst="roundRect">
              <a:avLst>
                <a:gd name="adj" fmla="val 5293"/>
              </a:avLst>
            </a:prstGeom>
            <a:gradFill>
              <a:gsLst>
                <a:gs pos="0">
                  <a:srgbClr val="D3A2B3">
                    <a:lumMod val="5000"/>
                    <a:lumOff val="95000"/>
                  </a:srgbClr>
                </a:gs>
                <a:gs pos="74000">
                  <a:srgbClr val="D3A2B3">
                    <a:lumMod val="45000"/>
                    <a:lumOff val="55000"/>
                  </a:srgbClr>
                </a:gs>
                <a:gs pos="100000">
                  <a:srgbClr val="D3A2B3">
                    <a:lumMod val="30000"/>
                    <a:lumOff val="70000"/>
                  </a:srgbClr>
                </a:gs>
              </a:gsLst>
              <a:lin ang="5400000" scaled="1"/>
            </a:gradFill>
            <a:ln w="25400" cap="flat" cmpd="sng" algn="ctr">
              <a:solidFill>
                <a:srgbClr val="DA7168">
                  <a:lumMod val="40000"/>
                  <a:lumOff val="60000"/>
                  <a:alpha val="96000"/>
                </a:srgbClr>
              </a:solidFill>
              <a:prstDash val="solid"/>
            </a:ln>
            <a:effectLst/>
            <a:scene3d>
              <a:camera prst="orthographicFront"/>
              <a:lightRig rig="threePt" dir="t"/>
            </a:scene3d>
            <a:sp3d extrusionH="76200" contourW="12700">
              <a:bevelT prst="angle"/>
              <a:extrusionClr>
                <a:srgbClr val="DA7168"/>
              </a:extrusionClr>
              <a:contourClr>
                <a:srgbClr val="DA7168">
                  <a:lumMod val="40000"/>
                  <a:lumOff val="6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53" name="TextBox 52">
              <a:extLst>
                <a:ext uri="{FF2B5EF4-FFF2-40B4-BE49-F238E27FC236}">
                  <a16:creationId xmlns:a16="http://schemas.microsoft.com/office/drawing/2014/main" id="{B0C2176D-020E-1D81-8F32-62ABFF36E432}"/>
                </a:ext>
              </a:extLst>
            </p:cNvPr>
            <p:cNvSpPr txBox="1"/>
            <p:nvPr/>
          </p:nvSpPr>
          <p:spPr>
            <a:xfrm>
              <a:off x="7246290" y="2244871"/>
              <a:ext cx="3650621" cy="3093580"/>
            </a:xfrm>
            <a:prstGeom prst="rect">
              <a:avLst/>
            </a:prstGeom>
            <a:noFill/>
          </p:spPr>
          <p:txBody>
            <a:bodyPr wrap="square">
              <a:spAutoFit/>
            </a:bodyPr>
            <a:lstStyle/>
            <a:p>
              <a:pPr algn="just">
                <a:spcBef>
                  <a:spcPts val="1200"/>
                </a:spcBef>
              </a:pPr>
              <a:r>
                <a:rPr lang="en-US" sz="1400" b="1" dirty="0">
                  <a:solidFill>
                    <a:schemeClr val="accent2"/>
                  </a:solidFill>
                  <a:latin typeface="Verdana" panose="020B0604030504040204" pitchFamily="34" charset="0"/>
                  <a:ea typeface="Verdana" panose="020B0604030504040204" pitchFamily="34" charset="0"/>
                  <a:cs typeface="Verdana" panose="020B0604030504040204" pitchFamily="34" charset="0"/>
                </a:rPr>
                <a:t>The results suggest that</a:t>
              </a: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a:t>
              </a:r>
            </a:p>
            <a:p>
              <a:pPr marL="342900" indent="-342900" algn="just">
                <a:spcBef>
                  <a:spcPts val="1200"/>
                </a:spcBef>
                <a:buFont typeface="+mj-lt"/>
                <a:buAutoNum type="arabicPeriod"/>
              </a:pP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Individualized dosing of </a:t>
              </a:r>
              <a:b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anti-thymocyte globulin led to a significant improvement in early CD4</a:t>
              </a:r>
              <a:r>
                <a:rPr lang="en-US" sz="1400" baseline="30000" dirty="0">
                  <a:solidFill>
                    <a:schemeClr val="accent2"/>
                  </a:solidFill>
                  <a:latin typeface="Verdana" panose="020B0604030504040204" pitchFamily="34" charset="0"/>
                  <a:ea typeface="Verdana" panose="020B0604030504040204" pitchFamily="34" charset="0"/>
                  <a:cs typeface="Verdana" panose="020B0604030504040204" pitchFamily="34" charset="0"/>
                </a:rPr>
                <a:t>+</a:t>
              </a: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 immune reconstitution without increasing GVHD and graft failure incidence.</a:t>
              </a:r>
            </a:p>
            <a:p>
              <a:pPr marL="342900" indent="-342900" algn="just">
                <a:spcBef>
                  <a:spcPts val="1200"/>
                </a:spcBef>
                <a:buFont typeface="+mj-lt"/>
                <a:buAutoNum type="arabicPeriod"/>
              </a:pP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Promotion of early CD4</a:t>
              </a:r>
              <a:r>
                <a:rPr lang="en-US" sz="1400" baseline="30000" dirty="0">
                  <a:solidFill>
                    <a:schemeClr val="accent2"/>
                  </a:solidFill>
                  <a:latin typeface="Verdana" panose="020B0604030504040204" pitchFamily="34" charset="0"/>
                  <a:ea typeface="Verdana" panose="020B0604030504040204" pitchFamily="34" charset="0"/>
                  <a:cs typeface="Verdana" panose="020B0604030504040204" pitchFamily="34" charset="0"/>
                </a:rPr>
                <a:t>+</a:t>
              </a:r>
              <a:r>
                <a:rPr lang="en-US" sz="1400" dirty="0">
                  <a:solidFill>
                    <a:schemeClr val="accent2"/>
                  </a:solidFill>
                  <a:latin typeface="Verdana" panose="020B0604030504040204" pitchFamily="34" charset="0"/>
                  <a:ea typeface="Verdana" panose="020B0604030504040204" pitchFamily="34" charset="0"/>
                  <a:cs typeface="Verdana" panose="020B0604030504040204" pitchFamily="34" charset="0"/>
                </a:rPr>
                <a:t> immune reconstitution by individualizing anti-thymocyte globulin dose might improve outcomes of aHSCT.</a:t>
              </a:r>
              <a:endParaRPr lang="en-IN" sz="14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10" name="Group 9">
            <a:extLst>
              <a:ext uri="{FF2B5EF4-FFF2-40B4-BE49-F238E27FC236}">
                <a16:creationId xmlns:a16="http://schemas.microsoft.com/office/drawing/2014/main" id="{6BD6D1D7-E9B9-6F10-4DCB-5D8AA0DFB9A3}"/>
              </a:ext>
            </a:extLst>
          </p:cNvPr>
          <p:cNvGrpSpPr/>
          <p:nvPr/>
        </p:nvGrpSpPr>
        <p:grpSpPr>
          <a:xfrm>
            <a:off x="166954" y="6340911"/>
            <a:ext cx="11915018" cy="307777"/>
            <a:chOff x="166954" y="6340911"/>
            <a:chExt cx="11915018" cy="307777"/>
          </a:xfrm>
        </p:grpSpPr>
        <p:sp>
          <p:nvSpPr>
            <p:cNvPr id="55" name="TextBox 54">
              <a:extLst>
                <a:ext uri="{FF2B5EF4-FFF2-40B4-BE49-F238E27FC236}">
                  <a16:creationId xmlns:a16="http://schemas.microsoft.com/office/drawing/2014/main" id="{2B95F216-06EA-ED97-CE20-382E68BD7FEE}"/>
                </a:ext>
              </a:extLst>
            </p:cNvPr>
            <p:cNvSpPr txBox="1"/>
            <p:nvPr/>
          </p:nvSpPr>
          <p:spPr>
            <a:xfrm>
              <a:off x="166954" y="6403877"/>
              <a:ext cx="5929045"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a:t>
              </a:r>
              <a:r>
                <a:rPr lang="en-IN" sz="700" i="1" dirty="0">
                  <a:solidFill>
                    <a:schemeClr val="accent2"/>
                  </a:solidFill>
                  <a:latin typeface="Verdana" panose="020B0604030504040204" pitchFamily="34" charset="0"/>
                  <a:ea typeface="Verdana" panose="020B0604030504040204" pitchFamily="34" charset="0"/>
                </a:rPr>
                <a:t>, et al. Lancet Haematol. </a:t>
              </a:r>
              <a:r>
                <a:rPr lang="en-IN" sz="700" dirty="0">
                  <a:solidFill>
                    <a:schemeClr val="accent2"/>
                  </a:solidFill>
                  <a:latin typeface="Verdana" panose="020B0604030504040204" pitchFamily="34" charset="0"/>
                  <a:ea typeface="Verdana" panose="020B0604030504040204" pitchFamily="34" charset="0"/>
                </a:rPr>
                <a:t>2022;9(2):e111–e120.</a:t>
              </a:r>
            </a:p>
          </p:txBody>
        </p:sp>
        <p:sp>
          <p:nvSpPr>
            <p:cNvPr id="56" name="TextBox 55">
              <a:extLst>
                <a:ext uri="{FF2B5EF4-FFF2-40B4-BE49-F238E27FC236}">
                  <a16:creationId xmlns:a16="http://schemas.microsoft.com/office/drawing/2014/main" id="{88F79837-11F3-9A16-FD35-E618FF697A34}"/>
                </a:ext>
              </a:extLst>
            </p:cNvPr>
            <p:cNvSpPr txBox="1"/>
            <p:nvPr/>
          </p:nvSpPr>
          <p:spPr>
            <a:xfrm>
              <a:off x="6096000" y="6340911"/>
              <a:ext cx="5985972"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ALC: Absolute lymphocyte count; </a:t>
              </a:r>
              <a:br>
                <a:rPr lang="en-IN" sz="700" dirty="0">
                  <a:solidFill>
                    <a:schemeClr val="accent2"/>
                  </a:solidFill>
                  <a:latin typeface="Verdana" panose="020B0604030504040204" pitchFamily="34" charset="0"/>
                  <a:ea typeface="Verdana" panose="020B0604030504040204" pitchFamily="34" charset="0"/>
                </a:rPr>
              </a:br>
              <a:r>
                <a:rPr lang="en-IN" sz="700" dirty="0">
                  <a:solidFill>
                    <a:schemeClr val="accent2"/>
                  </a:solidFill>
                  <a:latin typeface="Verdana" panose="020B0604030504040204" pitchFamily="34" charset="0"/>
                  <a:ea typeface="Verdana" panose="020B0604030504040204" pitchFamily="34" charset="0"/>
                </a:rPr>
                <a:t>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GvHD: Graft versus host disease; r-ATG: Rabbit anti-thymocyte globulin.</a:t>
              </a:r>
            </a:p>
          </p:txBody>
        </p:sp>
      </p:grpSp>
    </p:spTree>
    <p:extLst>
      <p:ext uri="{BB962C8B-B14F-4D97-AF65-F5344CB8AC3E}">
        <p14:creationId xmlns:p14="http://schemas.microsoft.com/office/powerpoint/2010/main" val="86225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A424F30-09EC-0260-18C5-58B975DDBF63}"/>
              </a:ext>
            </a:extLst>
          </p:cNvPr>
          <p:cNvGrpSpPr/>
          <p:nvPr/>
        </p:nvGrpSpPr>
        <p:grpSpPr>
          <a:xfrm>
            <a:off x="577432" y="1114425"/>
            <a:ext cx="5975768" cy="4202070"/>
            <a:chOff x="577432" y="1114425"/>
            <a:chExt cx="5975768" cy="4202070"/>
          </a:xfrm>
        </p:grpSpPr>
        <p:sp>
          <p:nvSpPr>
            <p:cNvPr id="6" name="Arrow: Pentagon 5">
              <a:extLst>
                <a:ext uri="{FF2B5EF4-FFF2-40B4-BE49-F238E27FC236}">
                  <a16:creationId xmlns:a16="http://schemas.microsoft.com/office/drawing/2014/main" id="{A356BE0D-0FEE-810D-7F08-0B2A8C6341B1}"/>
                </a:ext>
              </a:extLst>
            </p:cNvPr>
            <p:cNvSpPr/>
            <p:nvPr/>
          </p:nvSpPr>
          <p:spPr>
            <a:xfrm>
              <a:off x="577432" y="1114425"/>
              <a:ext cx="5975768" cy="4202070"/>
            </a:xfrm>
            <a:prstGeom prst="homePlate">
              <a:avLst>
                <a:gd name="adj" fmla="val 19411"/>
              </a:avLst>
            </a:prstGeom>
            <a:solidFill>
              <a:schemeClr val="bg2">
                <a:lumMod val="60000"/>
                <a:lumOff val="40000"/>
                <a:alpha val="20000"/>
              </a:schemeClr>
            </a:solidFill>
            <a:ln w="25400" cap="flat" cmpd="sng" algn="ctr">
              <a:gradFill>
                <a:gsLst>
                  <a:gs pos="0">
                    <a:schemeClr val="tx1">
                      <a:lumMod val="20000"/>
                      <a:lumOff val="80000"/>
                    </a:schemeClr>
                  </a:gs>
                  <a:gs pos="74000">
                    <a:schemeClr val="accent1">
                      <a:lumMod val="45000"/>
                      <a:lumOff val="55000"/>
                    </a:schemeClr>
                  </a:gs>
                  <a:gs pos="100000">
                    <a:schemeClr val="tx1">
                      <a:lumMod val="40000"/>
                      <a:lumOff val="60000"/>
                    </a:schemeClr>
                  </a:gs>
                </a:gsLst>
                <a:lin ang="5400000" scaled="1"/>
              </a:gradFill>
              <a:prstDash val="solid"/>
              <a:miter lim="800000"/>
            </a:ln>
            <a:effectLst/>
          </p:spPr>
          <p:txBody>
            <a:bodyPr lIns="45720" rIns="228600" rtlCol="0" anchor="ctr"/>
            <a:lstStyle/>
            <a:p>
              <a:pPr marL="134541" defTabSz="685783">
                <a:defRPr/>
              </a:pPr>
              <a:endParaRPr lang="en-US" sz="1000" b="1" kern="0" dirty="0">
                <a:solidFill>
                  <a:srgbClr val="000000"/>
                </a:solidFill>
                <a:latin typeface="Verdana" panose="020B0604030504040204" pitchFamily="34" charset="0"/>
                <a:ea typeface="Verdana" panose="020B0604030504040204" pitchFamily="34" charset="0"/>
              </a:endParaRPr>
            </a:p>
          </p:txBody>
        </p:sp>
        <p:sp>
          <p:nvSpPr>
            <p:cNvPr id="9" name="Rectangle 8">
              <a:extLst>
                <a:ext uri="{FF2B5EF4-FFF2-40B4-BE49-F238E27FC236}">
                  <a16:creationId xmlns:a16="http://schemas.microsoft.com/office/drawing/2014/main" id="{7CAF38E0-A717-07CA-EE21-E456A872F6AE}"/>
                </a:ext>
              </a:extLst>
            </p:cNvPr>
            <p:cNvSpPr/>
            <p:nvPr/>
          </p:nvSpPr>
          <p:spPr>
            <a:xfrm>
              <a:off x="588549" y="1114425"/>
              <a:ext cx="232623" cy="4202070"/>
            </a:xfrm>
            <a:prstGeom prst="rect">
              <a:avLst/>
            </a:prstGeom>
            <a:gradFill>
              <a:gsLst>
                <a:gs pos="0">
                  <a:schemeClr val="tx1">
                    <a:lumMod val="20000"/>
                    <a:lumOff val="80000"/>
                  </a:schemeClr>
                </a:gs>
                <a:gs pos="57000">
                  <a:schemeClr val="accent1">
                    <a:lumMod val="45000"/>
                    <a:lumOff val="55000"/>
                  </a:schemeClr>
                </a:gs>
                <a:gs pos="100000">
                  <a:schemeClr val="tx1">
                    <a:lumMod val="40000"/>
                    <a:lumOff val="60000"/>
                  </a:schemeClr>
                </a:gs>
              </a:gsLst>
              <a:lin ang="5400000" scaled="1"/>
            </a:gradFill>
            <a:ln w="6350" cap="flat" cmpd="sng" algn="ctr">
              <a:noFill/>
              <a:prstDash val="solid"/>
              <a:miter lim="800000"/>
            </a:ln>
            <a:effectLst/>
          </p:spPr>
          <p:txBody>
            <a:bodyPr rtlCol="0" anchor="ctr"/>
            <a:lstStyle/>
            <a:p>
              <a:pPr algn="ctr" defTabSz="685783">
                <a:defRPr/>
              </a:pPr>
              <a:endParaRPr lang="en-US" sz="1050" kern="0" dirty="0">
                <a:solidFill>
                  <a:srgbClr val="FFFFFF"/>
                </a:solidFill>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29EA1469-D215-7201-A5C9-73AB2272CBE2}"/>
                </a:ext>
              </a:extLst>
            </p:cNvPr>
            <p:cNvSpPr txBox="1"/>
            <p:nvPr/>
          </p:nvSpPr>
          <p:spPr>
            <a:xfrm>
              <a:off x="991074" y="1410652"/>
              <a:ext cx="4750386" cy="3539430"/>
            </a:xfrm>
            <a:prstGeom prst="rect">
              <a:avLst/>
            </a:prstGeom>
            <a:noFill/>
          </p:spPr>
          <p:txBody>
            <a:bodyPr wrap="square">
              <a:spAutoFit/>
            </a:bodyPr>
            <a:lstStyle/>
            <a:p>
              <a:pPr algn="just"/>
              <a:r>
                <a:rPr lang="en-US" sz="1400" dirty="0">
                  <a:solidFill>
                    <a:schemeClr val="accent2"/>
                  </a:solidFill>
                  <a:latin typeface="Verdana" panose="020B0604030504040204" pitchFamily="34" charset="0"/>
                  <a:ea typeface="Verdana" panose="020B0604030504040204" pitchFamily="34" charset="0"/>
                </a:rPr>
                <a:t>Another </a:t>
              </a:r>
              <a:r>
                <a:rPr lang="en-US" sz="1400" b="1" dirty="0">
                  <a:solidFill>
                    <a:schemeClr val="accent2"/>
                  </a:solidFill>
                  <a:latin typeface="Verdana" panose="020B0604030504040204" pitchFamily="34" charset="0"/>
                  <a:ea typeface="Verdana" panose="020B0604030504040204" pitchFamily="34" charset="0"/>
                </a:rPr>
                <a:t>retrospective chart review </a:t>
              </a:r>
              <a:r>
                <a:rPr lang="en-US" sz="1400" dirty="0">
                  <a:solidFill>
                    <a:schemeClr val="accent2"/>
                  </a:solidFill>
                  <a:latin typeface="Verdana" panose="020B0604030504040204" pitchFamily="34" charset="0"/>
                  <a:ea typeface="Verdana" panose="020B0604030504040204" pitchFamily="34" charset="0"/>
                </a:rPr>
                <a:t>of pediatric aHSCT patients (median age=9 years; n=18) receiving individualized r-ATG dosing.</a:t>
              </a:r>
            </a:p>
            <a:p>
              <a:pPr algn="just"/>
              <a:endParaRPr lang="en-US" sz="1400" dirty="0">
                <a:solidFill>
                  <a:schemeClr val="accent2"/>
                </a:solidFill>
                <a:latin typeface="Verdana" panose="020B0604030504040204" pitchFamily="34" charset="0"/>
                <a:ea typeface="Verdana" panose="020B0604030504040204" pitchFamily="34" charset="0"/>
              </a:endParaRPr>
            </a:p>
            <a:p>
              <a:pPr algn="just"/>
              <a:r>
                <a:rPr lang="en-US" sz="1400" b="1" dirty="0">
                  <a:solidFill>
                    <a:schemeClr val="accent2"/>
                  </a:solidFill>
                  <a:latin typeface="Verdana" panose="020B0604030504040204" pitchFamily="34" charset="0"/>
                  <a:ea typeface="Verdana" panose="020B0604030504040204" pitchFamily="34" charset="0"/>
                </a:rPr>
                <a:t>Study Duration: </a:t>
              </a:r>
              <a:r>
                <a:rPr lang="en-US" sz="1400" dirty="0">
                  <a:solidFill>
                    <a:schemeClr val="accent2"/>
                  </a:solidFill>
                  <a:latin typeface="Verdana" panose="020B0604030504040204" pitchFamily="34" charset="0"/>
                  <a:ea typeface="Verdana" panose="020B0604030504040204" pitchFamily="34" charset="0"/>
                </a:rPr>
                <a:t>January 2015–June 2018</a:t>
              </a:r>
            </a:p>
            <a:p>
              <a:pPr algn="just"/>
              <a:endParaRPr lang="en-US" sz="1400" dirty="0">
                <a:solidFill>
                  <a:schemeClr val="accent2"/>
                </a:solidFill>
                <a:latin typeface="Verdana" panose="020B0604030504040204" pitchFamily="34" charset="0"/>
                <a:ea typeface="Verdana" panose="020B0604030504040204" pitchFamily="34" charset="0"/>
              </a:endParaRPr>
            </a:p>
            <a:p>
              <a:pPr algn="just"/>
              <a:r>
                <a:rPr lang="en-US" sz="1400" b="1" dirty="0">
                  <a:solidFill>
                    <a:schemeClr val="accent2"/>
                  </a:solidFill>
                  <a:latin typeface="Verdana" panose="020B0604030504040204" pitchFamily="34" charset="0"/>
                  <a:ea typeface="Verdana" panose="020B0604030504040204" pitchFamily="34" charset="0"/>
                </a:rPr>
                <a:t>Objective: </a:t>
              </a:r>
              <a:r>
                <a:rPr lang="en-US" sz="1400" dirty="0">
                  <a:solidFill>
                    <a:schemeClr val="accent2"/>
                  </a:solidFill>
                  <a:latin typeface="Verdana" panose="020B0604030504040204" pitchFamily="34" charset="0"/>
                  <a:ea typeface="Verdana" panose="020B0604030504040204" pitchFamily="34" charset="0"/>
                </a:rPr>
                <a:t>Overall survival, graft failure, aGvHD, and cGvHD.</a:t>
              </a:r>
            </a:p>
            <a:p>
              <a:pPr algn="just"/>
              <a:endParaRPr lang="en-US" sz="1400" dirty="0">
                <a:solidFill>
                  <a:schemeClr val="accent2"/>
                </a:solidFill>
                <a:latin typeface="Verdana" panose="020B0604030504040204" pitchFamily="34" charset="0"/>
                <a:ea typeface="Verdana" panose="020B0604030504040204" pitchFamily="34" charset="0"/>
              </a:endParaRPr>
            </a:p>
            <a:p>
              <a:pPr algn="just"/>
              <a:r>
                <a:rPr lang="en-US" sz="1400" b="1" dirty="0">
                  <a:solidFill>
                    <a:schemeClr val="accent2"/>
                  </a:solidFill>
                  <a:latin typeface="Verdana" panose="020B0604030504040204" pitchFamily="34" charset="0"/>
                  <a:ea typeface="Verdana" panose="020B0604030504040204" pitchFamily="34" charset="0"/>
                </a:rPr>
                <a:t>Outcome:</a:t>
              </a:r>
            </a:p>
            <a:p>
              <a:pPr algn="just"/>
              <a:r>
                <a:rPr lang="en-US" sz="1400" dirty="0">
                  <a:solidFill>
                    <a:schemeClr val="accent2"/>
                  </a:solidFill>
                  <a:latin typeface="Verdana" panose="020B0604030504040204" pitchFamily="34" charset="0"/>
                  <a:ea typeface="Verdana" panose="020B0604030504040204" pitchFamily="34" charset="0"/>
                </a:rPr>
                <a:t>Overall survival of the cohort=88%</a:t>
              </a:r>
            </a:p>
            <a:p>
              <a:pPr algn="just"/>
              <a:endParaRPr lang="en-US" sz="1400" dirty="0">
                <a:solidFill>
                  <a:schemeClr val="accent2"/>
                </a:solidFill>
                <a:latin typeface="Verdana" panose="020B0604030504040204" pitchFamily="34" charset="0"/>
                <a:ea typeface="Verdana" panose="020B0604030504040204" pitchFamily="34" charset="0"/>
              </a:endParaRPr>
            </a:p>
            <a:p>
              <a:pPr algn="just"/>
              <a:r>
                <a:rPr lang="en-US" sz="1400" b="1" dirty="0">
                  <a:solidFill>
                    <a:schemeClr val="accent2"/>
                  </a:solidFill>
                  <a:latin typeface="Verdana" panose="020B0604030504040204" pitchFamily="34" charset="0"/>
                  <a:ea typeface="Verdana" panose="020B0604030504040204" pitchFamily="34" charset="0"/>
                </a:rPr>
                <a:t>Conclusion:</a:t>
              </a:r>
            </a:p>
            <a:p>
              <a:pPr algn="just"/>
              <a:r>
                <a:rPr lang="en-US" sz="1400" dirty="0">
                  <a:solidFill>
                    <a:schemeClr val="accent2"/>
                  </a:solidFill>
                  <a:latin typeface="Verdana" panose="020B0604030504040204" pitchFamily="34" charset="0"/>
                  <a:ea typeface="Verdana" panose="020B0604030504040204" pitchFamily="34" charset="0"/>
                </a:rPr>
                <a:t>Individualized dosing of r-ATG was feasible in a pediatric aHSCT patient population with minimal risk of aGvHD, cGvHD, and graft failure.</a:t>
              </a:r>
              <a:endParaRPr lang="en-IN" sz="1400" dirty="0">
                <a:solidFill>
                  <a:schemeClr val="accent2"/>
                </a:solidFill>
                <a:latin typeface="Verdana" panose="020B0604030504040204" pitchFamily="34" charset="0"/>
                <a:ea typeface="Verdana" panose="020B0604030504040204" pitchFamily="34" charset="0"/>
              </a:endParaRPr>
            </a:p>
          </p:txBody>
        </p:sp>
      </p:grpSp>
      <p:grpSp>
        <p:nvGrpSpPr>
          <p:cNvPr id="10" name="Group 9">
            <a:extLst>
              <a:ext uri="{FF2B5EF4-FFF2-40B4-BE49-F238E27FC236}">
                <a16:creationId xmlns:a16="http://schemas.microsoft.com/office/drawing/2014/main" id="{9A6CA1F5-1992-A105-6C26-617409E29A00}"/>
              </a:ext>
            </a:extLst>
          </p:cNvPr>
          <p:cNvGrpSpPr/>
          <p:nvPr/>
        </p:nvGrpSpPr>
        <p:grpSpPr>
          <a:xfrm>
            <a:off x="6650566" y="584474"/>
            <a:ext cx="5191787" cy="5191787"/>
            <a:chOff x="6650566" y="584474"/>
            <a:chExt cx="5191787" cy="5191787"/>
          </a:xfrm>
        </p:grpSpPr>
        <p:sp>
          <p:nvSpPr>
            <p:cNvPr id="5" name="Oval 4">
              <a:extLst>
                <a:ext uri="{FF2B5EF4-FFF2-40B4-BE49-F238E27FC236}">
                  <a16:creationId xmlns:a16="http://schemas.microsoft.com/office/drawing/2014/main" id="{E2BD39A8-11B1-2EA7-4A66-4AB779EFA4D7}"/>
                </a:ext>
              </a:extLst>
            </p:cNvPr>
            <p:cNvSpPr/>
            <p:nvPr/>
          </p:nvSpPr>
          <p:spPr>
            <a:xfrm>
              <a:off x="6650566" y="584474"/>
              <a:ext cx="5191787" cy="5191787"/>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0"/>
              </a:defPPr>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IN" dirty="0">
                <a:latin typeface="Verdana" panose="020B0604030504040204" pitchFamily="34" charset="0"/>
                <a:ea typeface="Verdana" panose="020B0604030504040204" pitchFamily="34" charset="0"/>
              </a:endParaRPr>
            </a:p>
          </p:txBody>
        </p:sp>
        <p:graphicFrame>
          <p:nvGraphicFramePr>
            <p:cNvPr id="7" name="Chart 6">
              <a:extLst>
                <a:ext uri="{FF2B5EF4-FFF2-40B4-BE49-F238E27FC236}">
                  <a16:creationId xmlns:a16="http://schemas.microsoft.com/office/drawing/2014/main" id="{61740435-8160-67B9-E330-B6F0DC75EA5F}"/>
                </a:ext>
              </a:extLst>
            </p:cNvPr>
            <p:cNvGraphicFramePr/>
            <p:nvPr>
              <p:extLst>
                <p:ext uri="{D42A27DB-BD31-4B8C-83A1-F6EECF244321}">
                  <p14:modId xmlns:p14="http://schemas.microsoft.com/office/powerpoint/2010/main" val="789645562"/>
                </p:ext>
              </p:extLst>
            </p:nvPr>
          </p:nvGraphicFramePr>
          <p:xfrm>
            <a:off x="6878352" y="962025"/>
            <a:ext cx="4736216" cy="4436686"/>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1" name="Group 10">
            <a:extLst>
              <a:ext uri="{FF2B5EF4-FFF2-40B4-BE49-F238E27FC236}">
                <a16:creationId xmlns:a16="http://schemas.microsoft.com/office/drawing/2014/main" id="{C602E053-0E38-9F21-5368-F90CD85D6545}"/>
              </a:ext>
            </a:extLst>
          </p:cNvPr>
          <p:cNvGrpSpPr/>
          <p:nvPr/>
        </p:nvGrpSpPr>
        <p:grpSpPr>
          <a:xfrm>
            <a:off x="96518" y="6277611"/>
            <a:ext cx="11998963" cy="415498"/>
            <a:chOff x="96518" y="6277611"/>
            <a:chExt cx="11998963" cy="415498"/>
          </a:xfrm>
        </p:grpSpPr>
        <p:sp>
          <p:nvSpPr>
            <p:cNvPr id="4" name="TextBox 3">
              <a:extLst>
                <a:ext uri="{FF2B5EF4-FFF2-40B4-BE49-F238E27FC236}">
                  <a16:creationId xmlns:a16="http://schemas.microsoft.com/office/drawing/2014/main" id="{296F3732-4724-F220-A83D-E25A5E52BD0A}"/>
                </a:ext>
              </a:extLst>
            </p:cNvPr>
            <p:cNvSpPr txBox="1"/>
            <p:nvPr/>
          </p:nvSpPr>
          <p:spPr>
            <a:xfrm>
              <a:off x="96518" y="6448429"/>
              <a:ext cx="5999482"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Srinivasan A, </a:t>
              </a:r>
              <a:r>
                <a:rPr lang="en-IN" sz="700" i="1" dirty="0">
                  <a:solidFill>
                    <a:schemeClr val="accent2"/>
                  </a:solidFill>
                  <a:latin typeface="Verdana" panose="020B0604030504040204" pitchFamily="34" charset="0"/>
                  <a:ea typeface="Verdana" panose="020B0604030504040204" pitchFamily="34" charset="0"/>
                </a:rPr>
                <a:t>et al. Biol Blood Marrow Transplant</a:t>
              </a:r>
              <a:r>
                <a:rPr lang="en-IN" sz="700" dirty="0">
                  <a:solidFill>
                    <a:schemeClr val="accent2"/>
                  </a:solidFill>
                  <a:latin typeface="Verdana" panose="020B0604030504040204" pitchFamily="34" charset="0"/>
                  <a:ea typeface="Verdana" panose="020B0604030504040204" pitchFamily="34" charset="0"/>
                </a:rPr>
                <a:t>. 2019;25(3):S196–S197.</a:t>
              </a:r>
            </a:p>
          </p:txBody>
        </p:sp>
        <p:sp>
          <p:nvSpPr>
            <p:cNvPr id="8" name="TextBox 7">
              <a:extLst>
                <a:ext uri="{FF2B5EF4-FFF2-40B4-BE49-F238E27FC236}">
                  <a16:creationId xmlns:a16="http://schemas.microsoft.com/office/drawing/2014/main" id="{5763FB13-C00C-0C3F-0990-1E5DE3A074B2}"/>
                </a:ext>
              </a:extLst>
            </p:cNvPr>
            <p:cNvSpPr txBox="1"/>
            <p:nvPr/>
          </p:nvSpPr>
          <p:spPr>
            <a:xfrm>
              <a:off x="6096000" y="6277611"/>
              <a:ext cx="5999481" cy="415498"/>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aGvHD: Acute graft versus host disease; aHSCT: Allogenic hematopoietic stem cell transplantation; ALC: Absolute lymphocyte count; ;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cGvHD: Chronic graft versus host disease; GvHD: Graft versus host disease; r-ATG: Rabbit anti-thymocyte globulin.</a:t>
              </a:r>
            </a:p>
          </p:txBody>
        </p:sp>
      </p:grpSp>
    </p:spTree>
    <p:extLst>
      <p:ext uri="{BB962C8B-B14F-4D97-AF65-F5344CB8AC3E}">
        <p14:creationId xmlns:p14="http://schemas.microsoft.com/office/powerpoint/2010/main" val="410343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out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7EDCD7-40D0-C70D-9CB8-7B7D4704F320}"/>
              </a:ext>
            </a:extLst>
          </p:cNvPr>
          <p:cNvSpPr>
            <a:spLocks noGrp="1"/>
          </p:cNvSpPr>
          <p:nvPr>
            <p:ph type="body" idx="1"/>
          </p:nvPr>
        </p:nvSpPr>
        <p:spPr>
          <a:xfrm>
            <a:off x="407988" y="283777"/>
            <a:ext cx="10009187" cy="746896"/>
          </a:xfrm>
        </p:spPr>
        <p:txBody>
          <a:bodyPr>
            <a:noAutofit/>
          </a:bodyPr>
          <a:lstStyle/>
          <a:p>
            <a:pPr>
              <a:lnSpc>
                <a:spcPct val="100000"/>
              </a:lnSpc>
            </a:pPr>
            <a:r>
              <a:rPr lang="en-US" sz="2200" dirty="0">
                <a:latin typeface="Verdana" panose="020B0604030504040204" pitchFamily="34" charset="0"/>
                <a:ea typeface="Verdana" panose="020B0604030504040204" pitchFamily="34" charset="0"/>
              </a:rPr>
              <a:t>Body weight and ALC-based r-ATG Nomogram Dosing in Patients with Inborn Errors of Metabolism</a:t>
            </a:r>
          </a:p>
        </p:txBody>
      </p:sp>
      <p:grpSp>
        <p:nvGrpSpPr>
          <p:cNvPr id="12" name="Group 11">
            <a:extLst>
              <a:ext uri="{FF2B5EF4-FFF2-40B4-BE49-F238E27FC236}">
                <a16:creationId xmlns:a16="http://schemas.microsoft.com/office/drawing/2014/main" id="{EF3A1BB0-626E-62DF-8775-3C7D27CA4C25}"/>
              </a:ext>
            </a:extLst>
          </p:cNvPr>
          <p:cNvGrpSpPr/>
          <p:nvPr/>
        </p:nvGrpSpPr>
        <p:grpSpPr>
          <a:xfrm>
            <a:off x="87086" y="6403755"/>
            <a:ext cx="12017828" cy="307777"/>
            <a:chOff x="87086" y="6403755"/>
            <a:chExt cx="12017828" cy="307777"/>
          </a:xfrm>
        </p:grpSpPr>
        <p:sp>
          <p:nvSpPr>
            <p:cNvPr id="11" name="TextBox 10">
              <a:extLst>
                <a:ext uri="{FF2B5EF4-FFF2-40B4-BE49-F238E27FC236}">
                  <a16:creationId xmlns:a16="http://schemas.microsoft.com/office/drawing/2014/main" id="{40AB4A32-1D69-D704-D170-A538AD0B0927}"/>
                </a:ext>
              </a:extLst>
            </p:cNvPr>
            <p:cNvSpPr txBox="1"/>
            <p:nvPr/>
          </p:nvSpPr>
          <p:spPr>
            <a:xfrm>
              <a:off x="87086" y="6478181"/>
              <a:ext cx="6008914"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Drozdov D, </a:t>
              </a:r>
              <a:r>
                <a:rPr lang="en-IN" sz="700" i="1" dirty="0">
                  <a:solidFill>
                    <a:schemeClr val="accent2"/>
                  </a:solidFill>
                  <a:latin typeface="Verdana" panose="020B0604030504040204" pitchFamily="34" charset="0"/>
                  <a:ea typeface="Verdana" panose="020B0604030504040204" pitchFamily="34" charset="0"/>
                </a:rPr>
                <a:t>et al., Blood. </a:t>
              </a:r>
              <a:r>
                <a:rPr lang="en-IN" sz="700" dirty="0">
                  <a:solidFill>
                    <a:schemeClr val="accent2"/>
                  </a:solidFill>
                  <a:latin typeface="Verdana" panose="020B0604030504040204" pitchFamily="34" charset="0"/>
                  <a:ea typeface="Verdana" panose="020B0604030504040204" pitchFamily="34" charset="0"/>
                </a:rPr>
                <a:t>2022;140(1):4797–4798.</a:t>
              </a:r>
            </a:p>
          </p:txBody>
        </p:sp>
        <p:sp>
          <p:nvSpPr>
            <p:cNvPr id="16" name="TextBox 15">
              <a:extLst>
                <a:ext uri="{FF2B5EF4-FFF2-40B4-BE49-F238E27FC236}">
                  <a16:creationId xmlns:a16="http://schemas.microsoft.com/office/drawing/2014/main" id="{C090EE3B-F3CF-1101-6A4F-E68D61F9A43F}"/>
                </a:ext>
              </a:extLst>
            </p:cNvPr>
            <p:cNvSpPr txBox="1"/>
            <p:nvPr/>
          </p:nvSpPr>
          <p:spPr>
            <a:xfrm>
              <a:off x="6096000" y="6403755"/>
              <a:ext cx="6008914"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ALC: Absolute lymphocyte count;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r-ATG: Rabbit anti-thymocyte globulin.</a:t>
              </a:r>
            </a:p>
          </p:txBody>
        </p:sp>
      </p:grpSp>
      <p:grpSp>
        <p:nvGrpSpPr>
          <p:cNvPr id="4" name="Group 3">
            <a:extLst>
              <a:ext uri="{FF2B5EF4-FFF2-40B4-BE49-F238E27FC236}">
                <a16:creationId xmlns:a16="http://schemas.microsoft.com/office/drawing/2014/main" id="{BCB2930B-B895-6F41-6C3C-F87FB154260D}"/>
              </a:ext>
            </a:extLst>
          </p:cNvPr>
          <p:cNvGrpSpPr/>
          <p:nvPr/>
        </p:nvGrpSpPr>
        <p:grpSpPr>
          <a:xfrm>
            <a:off x="6849172" y="1857449"/>
            <a:ext cx="4649530" cy="3853748"/>
            <a:chOff x="6849172" y="1857449"/>
            <a:chExt cx="4649530" cy="3853748"/>
          </a:xfrm>
        </p:grpSpPr>
        <p:sp>
          <p:nvSpPr>
            <p:cNvPr id="29" name="Arrow: Pentagon 28">
              <a:extLst>
                <a:ext uri="{FF2B5EF4-FFF2-40B4-BE49-F238E27FC236}">
                  <a16:creationId xmlns:a16="http://schemas.microsoft.com/office/drawing/2014/main" id="{9C5D7D53-EF9A-1E12-9C65-39C7A1D65634}"/>
                </a:ext>
              </a:extLst>
            </p:cNvPr>
            <p:cNvSpPr/>
            <p:nvPr/>
          </p:nvSpPr>
          <p:spPr>
            <a:xfrm>
              <a:off x="6849172" y="1857449"/>
              <a:ext cx="4649530" cy="3853748"/>
            </a:xfrm>
            <a:prstGeom prst="homePlate">
              <a:avLst>
                <a:gd name="adj" fmla="val 0"/>
              </a:avLst>
            </a:prstGeom>
            <a:gradFill>
              <a:gsLst>
                <a:gs pos="0">
                  <a:schemeClr val="tx1">
                    <a:lumMod val="20000"/>
                    <a:lumOff val="80000"/>
                  </a:schemeClr>
                </a:gs>
                <a:gs pos="57000">
                  <a:schemeClr val="accent3"/>
                </a:gs>
                <a:gs pos="100000">
                  <a:schemeClr val="bg2"/>
                </a:gs>
              </a:gsLst>
              <a:lin ang="81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9" name="Arrow: Pentagon 8">
              <a:extLst>
                <a:ext uri="{FF2B5EF4-FFF2-40B4-BE49-F238E27FC236}">
                  <a16:creationId xmlns:a16="http://schemas.microsoft.com/office/drawing/2014/main" id="{F5450E4F-7496-985E-1C49-2D7C5A1C1CB6}"/>
                </a:ext>
              </a:extLst>
            </p:cNvPr>
            <p:cNvSpPr/>
            <p:nvPr/>
          </p:nvSpPr>
          <p:spPr>
            <a:xfrm>
              <a:off x="6983775" y="1977397"/>
              <a:ext cx="4391101" cy="3590925"/>
            </a:xfrm>
            <a:prstGeom prst="homePlate">
              <a:avLst>
                <a:gd name="adj" fmla="val 0"/>
              </a:avLst>
            </a:prstGeom>
            <a:gradFill>
              <a:gsLst>
                <a:gs pos="0">
                  <a:schemeClr val="tx1">
                    <a:lumMod val="20000"/>
                    <a:lumOff val="80000"/>
                  </a:schemeClr>
                </a:gs>
                <a:gs pos="57000">
                  <a:schemeClr val="accent3"/>
                </a:gs>
                <a:gs pos="100000">
                  <a:schemeClr val="tx1">
                    <a:lumMod val="20000"/>
                    <a:lumOff val="80000"/>
                  </a:schemeClr>
                </a:gs>
              </a:gsLst>
              <a:lin ang="27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10" name="TextBox 9">
              <a:extLst>
                <a:ext uri="{FF2B5EF4-FFF2-40B4-BE49-F238E27FC236}">
                  <a16:creationId xmlns:a16="http://schemas.microsoft.com/office/drawing/2014/main" id="{29A65F49-1633-218F-E10F-82549AE9BE2D}"/>
                </a:ext>
              </a:extLst>
            </p:cNvPr>
            <p:cNvSpPr txBox="1"/>
            <p:nvPr/>
          </p:nvSpPr>
          <p:spPr>
            <a:xfrm>
              <a:off x="7157739" y="2129819"/>
              <a:ext cx="3769463" cy="116955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Bodyweight and ALC-based dosing of </a:t>
              </a:r>
              <a:b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b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r-ATG in pediatric aHSCT patients with inborn errors of metabolism proved to be successful.</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BDE0F84A-73BD-377C-CCD6-5B1AFEDA2948}"/>
                </a:ext>
              </a:extLst>
            </p:cNvPr>
            <p:cNvSpPr txBox="1"/>
            <p:nvPr/>
          </p:nvSpPr>
          <p:spPr>
            <a:xfrm>
              <a:off x="7147106" y="3164941"/>
              <a:ext cx="3541970" cy="52322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Nomogram-based study; n=27; median age: 1.45 years</a:t>
              </a:r>
            </a:p>
          </p:txBody>
        </p:sp>
        <p:sp>
          <p:nvSpPr>
            <p:cNvPr id="7" name="TextBox 6">
              <a:extLst>
                <a:ext uri="{FF2B5EF4-FFF2-40B4-BE49-F238E27FC236}">
                  <a16:creationId xmlns:a16="http://schemas.microsoft.com/office/drawing/2014/main" id="{35B23E5E-C142-0B5C-AD52-96AA5DB78AA0}"/>
                </a:ext>
              </a:extLst>
            </p:cNvPr>
            <p:cNvSpPr txBox="1"/>
            <p:nvPr/>
          </p:nvSpPr>
          <p:spPr>
            <a:xfrm>
              <a:off x="7200268" y="3811420"/>
              <a:ext cx="3726934" cy="116955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Outcome: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Robust and early CD4</a:t>
              </a:r>
              <a:r>
                <a:rPr kumimoji="0" lang="en-US" sz="14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rPr>
                <a:t>+</a:t>
              </a: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 immune reconstitution</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Low therapy-related mortality</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Low GVHD incidence</a:t>
              </a:r>
            </a:p>
          </p:txBody>
        </p:sp>
        <p:sp>
          <p:nvSpPr>
            <p:cNvPr id="8" name="TextBox 7">
              <a:extLst>
                <a:ext uri="{FF2B5EF4-FFF2-40B4-BE49-F238E27FC236}">
                  <a16:creationId xmlns:a16="http://schemas.microsoft.com/office/drawing/2014/main" id="{51909382-B2AB-3D3A-B372-6A5B3F35D247}"/>
                </a:ext>
              </a:extLst>
            </p:cNvPr>
            <p:cNvSpPr txBox="1"/>
            <p:nvPr/>
          </p:nvSpPr>
          <p:spPr>
            <a:xfrm>
              <a:off x="7157737" y="5104230"/>
              <a:ext cx="4093314"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T-cell reconstitution </a:t>
              </a: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at 100 days=</a:t>
              </a:r>
              <a:r>
                <a:rPr kumimoji="0" lang="en-US"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85%</a:t>
              </a:r>
              <a:endParaRPr kumimoji="0" lang="en-IN"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grpSp>
          <p:nvGrpSpPr>
            <p:cNvPr id="30" name="Group 29">
              <a:extLst>
                <a:ext uri="{FF2B5EF4-FFF2-40B4-BE49-F238E27FC236}">
                  <a16:creationId xmlns:a16="http://schemas.microsoft.com/office/drawing/2014/main" id="{6055B2EF-D8EB-F707-43D6-E8C234254802}"/>
                </a:ext>
              </a:extLst>
            </p:cNvPr>
            <p:cNvGrpSpPr/>
            <p:nvPr/>
          </p:nvGrpSpPr>
          <p:grpSpPr>
            <a:xfrm>
              <a:off x="7200268" y="3098266"/>
              <a:ext cx="3926958" cy="1943100"/>
              <a:chOff x="7283967" y="2787744"/>
              <a:chExt cx="3926958" cy="1943100"/>
            </a:xfrm>
          </p:grpSpPr>
          <p:cxnSp>
            <p:nvCxnSpPr>
              <p:cNvPr id="17" name="Straight Connector 16">
                <a:extLst>
                  <a:ext uri="{FF2B5EF4-FFF2-40B4-BE49-F238E27FC236}">
                    <a16:creationId xmlns:a16="http://schemas.microsoft.com/office/drawing/2014/main" id="{32CA689D-F990-7E36-DEBA-5FFC52CDBD6D}"/>
                  </a:ext>
                </a:extLst>
              </p:cNvPr>
              <p:cNvCxnSpPr>
                <a:cxnSpLocks/>
              </p:cNvCxnSpPr>
              <p:nvPr/>
            </p:nvCxnSpPr>
            <p:spPr>
              <a:xfrm>
                <a:off x="7283967" y="2787744"/>
                <a:ext cx="3879333" cy="0"/>
              </a:xfrm>
              <a:prstGeom prst="line">
                <a:avLst/>
              </a:prstGeom>
              <a:ln w="12700">
                <a:solidFill>
                  <a:schemeClr val="tx1">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18" name="Straight Connector 17">
                <a:extLst>
                  <a:ext uri="{FF2B5EF4-FFF2-40B4-BE49-F238E27FC236}">
                    <a16:creationId xmlns:a16="http://schemas.microsoft.com/office/drawing/2014/main" id="{B338CEDC-4438-FB66-4593-2814C130996C}"/>
                  </a:ext>
                </a:extLst>
              </p:cNvPr>
              <p:cNvCxnSpPr>
                <a:cxnSpLocks/>
              </p:cNvCxnSpPr>
              <p:nvPr/>
            </p:nvCxnSpPr>
            <p:spPr>
              <a:xfrm>
                <a:off x="7283967" y="3473544"/>
                <a:ext cx="3888858" cy="27354"/>
              </a:xfrm>
              <a:prstGeom prst="line">
                <a:avLst/>
              </a:prstGeom>
              <a:ln w="12700">
                <a:solidFill>
                  <a:schemeClr val="tx1">
                    <a:lumMod val="60000"/>
                    <a:lumOff val="40000"/>
                  </a:schemeClr>
                </a:solidFill>
              </a:ln>
            </p:spPr>
            <p:style>
              <a:lnRef idx="1">
                <a:schemeClr val="accent3"/>
              </a:lnRef>
              <a:fillRef idx="0">
                <a:schemeClr val="accent3"/>
              </a:fillRef>
              <a:effectRef idx="0">
                <a:schemeClr val="accent3"/>
              </a:effectRef>
              <a:fontRef idx="minor">
                <a:schemeClr val="tx1"/>
              </a:fontRef>
            </p:style>
          </p:cxnSp>
          <p:cxnSp>
            <p:nvCxnSpPr>
              <p:cNvPr id="19" name="Straight Connector 18">
                <a:extLst>
                  <a:ext uri="{FF2B5EF4-FFF2-40B4-BE49-F238E27FC236}">
                    <a16:creationId xmlns:a16="http://schemas.microsoft.com/office/drawing/2014/main" id="{ABCBE417-4486-CB87-599C-4AA011A08052}"/>
                  </a:ext>
                </a:extLst>
              </p:cNvPr>
              <p:cNvCxnSpPr>
                <a:cxnSpLocks/>
              </p:cNvCxnSpPr>
              <p:nvPr/>
            </p:nvCxnSpPr>
            <p:spPr>
              <a:xfrm>
                <a:off x="7283967" y="4730844"/>
                <a:ext cx="3926958" cy="0"/>
              </a:xfrm>
              <a:prstGeom prst="line">
                <a:avLst/>
              </a:prstGeom>
              <a:ln w="12700">
                <a:solidFill>
                  <a:schemeClr val="tx1">
                    <a:lumMod val="60000"/>
                    <a:lumOff val="40000"/>
                  </a:schemeClr>
                </a:solidFill>
              </a:ln>
            </p:spPr>
            <p:style>
              <a:lnRef idx="1">
                <a:schemeClr val="accent3"/>
              </a:lnRef>
              <a:fillRef idx="0">
                <a:schemeClr val="accent3"/>
              </a:fillRef>
              <a:effectRef idx="0">
                <a:schemeClr val="accent3"/>
              </a:effectRef>
              <a:fontRef idx="minor">
                <a:schemeClr val="tx1"/>
              </a:fontRef>
            </p:style>
          </p:cxnSp>
        </p:grpSp>
      </p:grpSp>
      <p:grpSp>
        <p:nvGrpSpPr>
          <p:cNvPr id="13" name="Group 12">
            <a:extLst>
              <a:ext uri="{FF2B5EF4-FFF2-40B4-BE49-F238E27FC236}">
                <a16:creationId xmlns:a16="http://schemas.microsoft.com/office/drawing/2014/main" id="{7E013A54-7554-4330-CFBD-E3714C1D54E4}"/>
              </a:ext>
            </a:extLst>
          </p:cNvPr>
          <p:cNvGrpSpPr/>
          <p:nvPr/>
        </p:nvGrpSpPr>
        <p:grpSpPr>
          <a:xfrm>
            <a:off x="1001798" y="1333499"/>
            <a:ext cx="10401653" cy="452291"/>
            <a:chOff x="1001798" y="1333499"/>
            <a:chExt cx="10401653" cy="452291"/>
          </a:xfrm>
        </p:grpSpPr>
        <p:sp>
          <p:nvSpPr>
            <p:cNvPr id="32" name="Arrow: Pentagon 31">
              <a:extLst>
                <a:ext uri="{FF2B5EF4-FFF2-40B4-BE49-F238E27FC236}">
                  <a16:creationId xmlns:a16="http://schemas.microsoft.com/office/drawing/2014/main" id="{48DB344D-58AF-6C17-37C9-A43AC13FD2D2}"/>
                </a:ext>
              </a:extLst>
            </p:cNvPr>
            <p:cNvSpPr/>
            <p:nvPr/>
          </p:nvSpPr>
          <p:spPr>
            <a:xfrm>
              <a:off x="1001798" y="1333499"/>
              <a:ext cx="10401653" cy="452291"/>
            </a:xfrm>
            <a:prstGeom prst="homePlate">
              <a:avLst>
                <a:gd name="adj" fmla="val 0"/>
              </a:avLst>
            </a:prstGeom>
            <a:gradFill>
              <a:gsLst>
                <a:gs pos="0">
                  <a:schemeClr val="tx1">
                    <a:lumMod val="20000"/>
                    <a:lumOff val="80000"/>
                  </a:schemeClr>
                </a:gs>
                <a:gs pos="57000">
                  <a:schemeClr val="accent3"/>
                </a:gs>
                <a:gs pos="100000">
                  <a:schemeClr val="accent3"/>
                </a:gs>
              </a:gsLst>
              <a:lin ang="27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15" name="TextBox 14">
              <a:extLst>
                <a:ext uri="{FF2B5EF4-FFF2-40B4-BE49-F238E27FC236}">
                  <a16:creationId xmlns:a16="http://schemas.microsoft.com/office/drawing/2014/main" id="{2D1A928B-5F3C-885E-B2AA-89C5777825E7}"/>
                </a:ext>
              </a:extLst>
            </p:cNvPr>
            <p:cNvSpPr txBox="1"/>
            <p:nvPr/>
          </p:nvSpPr>
          <p:spPr>
            <a:xfrm>
              <a:off x="1049776" y="1368642"/>
              <a:ext cx="493430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rPr>
                <a:t>CD4</a:t>
              </a:r>
              <a:r>
                <a:rPr kumimoji="0" lang="en-US" sz="1600" b="1" i="0" u="none" strike="noStrike" kern="0" cap="none" spc="0" normalizeH="0" baseline="30000" noProof="0" dirty="0">
                  <a:ln>
                    <a:noFill/>
                  </a:ln>
                  <a:solidFill>
                    <a:srgbClr val="C00000"/>
                  </a:solidFill>
                  <a:effectLst/>
                  <a:uLnTx/>
                  <a:uFillTx/>
                  <a:latin typeface="Verdana" panose="020B0604030504040204" pitchFamily="34" charset="0"/>
                  <a:ea typeface="Verdana" panose="020B0604030504040204" pitchFamily="34" charset="0"/>
                </a:rPr>
                <a:t>+ </a:t>
              </a:r>
              <a:r>
                <a:rPr kumimoji="0" lang="en-US"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rPr>
                <a:t>recovery at 100 days post aHSCT</a:t>
              </a:r>
              <a:endParaRPr kumimoji="0" lang="en-IN"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grpSp>
      <p:grpSp>
        <p:nvGrpSpPr>
          <p:cNvPr id="14" name="Group 13">
            <a:extLst>
              <a:ext uri="{FF2B5EF4-FFF2-40B4-BE49-F238E27FC236}">
                <a16:creationId xmlns:a16="http://schemas.microsoft.com/office/drawing/2014/main" id="{C3174169-CF5B-2B41-37C9-97A42EFDCF68}"/>
              </a:ext>
            </a:extLst>
          </p:cNvPr>
          <p:cNvGrpSpPr/>
          <p:nvPr/>
        </p:nvGrpSpPr>
        <p:grpSpPr>
          <a:xfrm>
            <a:off x="1049776" y="1975847"/>
            <a:ext cx="5561270" cy="3829444"/>
            <a:chOff x="1049776" y="1975847"/>
            <a:chExt cx="5561270" cy="3829444"/>
          </a:xfrm>
        </p:grpSpPr>
        <p:sp>
          <p:nvSpPr>
            <p:cNvPr id="31" name="Pentagon 20">
              <a:extLst>
                <a:ext uri="{FF2B5EF4-FFF2-40B4-BE49-F238E27FC236}">
                  <a16:creationId xmlns:a16="http://schemas.microsoft.com/office/drawing/2014/main" id="{9AC31578-49BB-E371-A155-BC02C19E1292}"/>
                </a:ext>
              </a:extLst>
            </p:cNvPr>
            <p:cNvSpPr/>
            <p:nvPr/>
          </p:nvSpPr>
          <p:spPr>
            <a:xfrm>
              <a:off x="1049776" y="1975847"/>
              <a:ext cx="5561270" cy="3829444"/>
            </a:xfrm>
            <a:prstGeom prst="homePlate">
              <a:avLst>
                <a:gd name="adj" fmla="val 27032"/>
              </a:avLst>
            </a:prstGeom>
            <a:gradFill>
              <a:gsLst>
                <a:gs pos="8000">
                  <a:schemeClr val="accent1">
                    <a:lumMod val="45000"/>
                    <a:lumOff val="55000"/>
                  </a:schemeClr>
                </a:gs>
                <a:gs pos="92000">
                  <a:schemeClr val="accent3"/>
                </a:gs>
              </a:gsLst>
              <a:lin ang="0" scaled="0"/>
            </a:gradFill>
            <a:ln w="34925">
              <a:gradFill>
                <a:gsLst>
                  <a:gs pos="100000">
                    <a:schemeClr val="tx1">
                      <a:lumMod val="40000"/>
                      <a:lumOff val="60000"/>
                    </a:schemeClr>
                  </a:gs>
                  <a:gs pos="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Verdana" panose="020B0604030504040204" pitchFamily="34" charset="0"/>
                <a:ea typeface="Verdana" panose="020B0604030504040204" pitchFamily="34" charset="0"/>
              </a:endParaRPr>
            </a:p>
          </p:txBody>
        </p:sp>
        <p:pic>
          <p:nvPicPr>
            <p:cNvPr id="3" name="Picture 2" descr="Chart&#10;&#10;Description automatically generated with medium confidence">
              <a:extLst>
                <a:ext uri="{FF2B5EF4-FFF2-40B4-BE49-F238E27FC236}">
                  <a16:creationId xmlns:a16="http://schemas.microsoft.com/office/drawing/2014/main" id="{4939F9D9-7F54-516F-FE2E-E8A27B4EAF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660" y="2108077"/>
              <a:ext cx="3867815" cy="3693830"/>
            </a:xfrm>
            <a:prstGeom prst="rect">
              <a:avLst/>
            </a:prstGeom>
          </p:spPr>
        </p:pic>
      </p:grpSp>
    </p:spTree>
    <p:extLst>
      <p:ext uri="{BB962C8B-B14F-4D97-AF65-F5344CB8AC3E}">
        <p14:creationId xmlns:p14="http://schemas.microsoft.com/office/powerpoint/2010/main" val="276037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id="{A357B377-BFF2-1304-5115-A01045EE39A5}"/>
              </a:ext>
            </a:extLst>
          </p:cNvPr>
          <p:cNvGrpSpPr/>
          <p:nvPr/>
        </p:nvGrpSpPr>
        <p:grpSpPr>
          <a:xfrm>
            <a:off x="5799055" y="1065748"/>
            <a:ext cx="2687720" cy="4913738"/>
            <a:chOff x="5799055" y="1065748"/>
            <a:chExt cx="2687720" cy="4913738"/>
          </a:xfrm>
        </p:grpSpPr>
        <p:grpSp>
          <p:nvGrpSpPr>
            <p:cNvPr id="99" name="Group 98">
              <a:extLst>
                <a:ext uri="{FF2B5EF4-FFF2-40B4-BE49-F238E27FC236}">
                  <a16:creationId xmlns:a16="http://schemas.microsoft.com/office/drawing/2014/main" id="{29502477-256C-519D-D71B-E7524A46A76A}"/>
                </a:ext>
              </a:extLst>
            </p:cNvPr>
            <p:cNvGrpSpPr/>
            <p:nvPr/>
          </p:nvGrpSpPr>
          <p:grpSpPr>
            <a:xfrm>
              <a:off x="5799055" y="2210224"/>
              <a:ext cx="2687720" cy="3769262"/>
              <a:chOff x="550780" y="2210224"/>
              <a:chExt cx="2211470" cy="3769262"/>
            </a:xfrm>
          </p:grpSpPr>
          <p:sp>
            <p:nvSpPr>
              <p:cNvPr id="103" name="Arrow: Pentagon 102">
                <a:extLst>
                  <a:ext uri="{FF2B5EF4-FFF2-40B4-BE49-F238E27FC236}">
                    <a16:creationId xmlns:a16="http://schemas.microsoft.com/office/drawing/2014/main" id="{6FD1DC50-A91B-D71C-8C0D-602378B5CBC7}"/>
                  </a:ext>
                </a:extLst>
              </p:cNvPr>
              <p:cNvSpPr/>
              <p:nvPr/>
            </p:nvSpPr>
            <p:spPr>
              <a:xfrm>
                <a:off x="550780" y="2210224"/>
                <a:ext cx="2211470" cy="3769262"/>
              </a:xfrm>
              <a:prstGeom prst="homePlate">
                <a:avLst>
                  <a:gd name="adj" fmla="val 0"/>
                </a:avLst>
              </a:prstGeom>
              <a:gradFill>
                <a:gsLst>
                  <a:gs pos="0">
                    <a:schemeClr val="tx1">
                      <a:lumMod val="20000"/>
                      <a:lumOff val="80000"/>
                    </a:schemeClr>
                  </a:gs>
                  <a:gs pos="57000">
                    <a:schemeClr val="accent3"/>
                  </a:gs>
                  <a:gs pos="100000">
                    <a:schemeClr val="bg2"/>
                  </a:gs>
                </a:gsLst>
                <a:lin ang="81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104" name="Arrow: Pentagon 103">
                <a:extLst>
                  <a:ext uri="{FF2B5EF4-FFF2-40B4-BE49-F238E27FC236}">
                    <a16:creationId xmlns:a16="http://schemas.microsoft.com/office/drawing/2014/main" id="{0449662E-A455-3F86-1D7E-AFB7ADDC7A14}"/>
                  </a:ext>
                </a:extLst>
              </p:cNvPr>
              <p:cNvSpPr/>
              <p:nvPr/>
            </p:nvSpPr>
            <p:spPr>
              <a:xfrm>
                <a:off x="698556" y="2360210"/>
                <a:ext cx="1938480" cy="3507190"/>
              </a:xfrm>
              <a:prstGeom prst="homePlate">
                <a:avLst>
                  <a:gd name="adj" fmla="val 0"/>
                </a:avLst>
              </a:prstGeom>
              <a:solidFill>
                <a:srgbClr val="FFFFFF"/>
              </a:soli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grpSp>
          <p:nvGrpSpPr>
            <p:cNvPr id="100" name="Group 99">
              <a:extLst>
                <a:ext uri="{FF2B5EF4-FFF2-40B4-BE49-F238E27FC236}">
                  <a16:creationId xmlns:a16="http://schemas.microsoft.com/office/drawing/2014/main" id="{D8DFEF6F-E556-B1E7-1593-D2AE08A4C436}"/>
                </a:ext>
              </a:extLst>
            </p:cNvPr>
            <p:cNvGrpSpPr/>
            <p:nvPr/>
          </p:nvGrpSpPr>
          <p:grpSpPr>
            <a:xfrm>
              <a:off x="6546319" y="1591421"/>
              <a:ext cx="1162050" cy="1158958"/>
              <a:chOff x="1035001" y="380921"/>
              <a:chExt cx="1162050" cy="1158958"/>
            </a:xfrm>
          </p:grpSpPr>
          <p:sp>
            <p:nvSpPr>
              <p:cNvPr id="101" name="Rounded Rectangle 164">
                <a:extLst>
                  <a:ext uri="{FF2B5EF4-FFF2-40B4-BE49-F238E27FC236}">
                    <a16:creationId xmlns:a16="http://schemas.microsoft.com/office/drawing/2014/main" id="{A2F2C4AA-E924-F7D2-4ADA-6EA990006AB1}"/>
                  </a:ext>
                </a:extLst>
              </p:cNvPr>
              <p:cNvSpPr/>
              <p:nvPr/>
            </p:nvSpPr>
            <p:spPr>
              <a:xfrm>
                <a:off x="1035001" y="380921"/>
                <a:ext cx="1162050" cy="1158958"/>
              </a:xfrm>
              <a:prstGeom prst="roundRect">
                <a:avLst>
                  <a:gd name="adj" fmla="val 50000"/>
                </a:avLst>
              </a:prstGeom>
              <a:gradFill flip="none" rotWithShape="1">
                <a:gsLst>
                  <a:gs pos="30000">
                    <a:schemeClr val="bg2">
                      <a:lumMod val="20000"/>
                      <a:lumOff val="80000"/>
                    </a:schemeClr>
                  </a:gs>
                  <a:gs pos="100000">
                    <a:schemeClr val="tx1">
                      <a:lumMod val="40000"/>
                      <a:lumOff val="60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sp>
            <p:nvSpPr>
              <p:cNvPr id="102" name="Rounded Rectangle 164">
                <a:extLst>
                  <a:ext uri="{FF2B5EF4-FFF2-40B4-BE49-F238E27FC236}">
                    <a16:creationId xmlns:a16="http://schemas.microsoft.com/office/drawing/2014/main" id="{7F4FD644-D282-0480-73EB-AB526F38821C}"/>
                  </a:ext>
                </a:extLst>
              </p:cNvPr>
              <p:cNvSpPr/>
              <p:nvPr/>
            </p:nvSpPr>
            <p:spPr>
              <a:xfrm>
                <a:off x="1114425" y="475560"/>
                <a:ext cx="987962" cy="985333"/>
              </a:xfrm>
              <a:prstGeom prst="roundRect">
                <a:avLst>
                  <a:gd name="adj" fmla="val 50000"/>
                </a:avLst>
              </a:prstGeom>
              <a:gradFill flip="none" rotWithShape="1">
                <a:gsLst>
                  <a:gs pos="7000">
                    <a:schemeClr val="tx1">
                      <a:lumMod val="60000"/>
                      <a:lumOff val="40000"/>
                    </a:schemeClr>
                  </a:gs>
                  <a:gs pos="100000">
                    <a:schemeClr val="tx1">
                      <a:lumMod val="75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grpSp>
        <p:sp>
          <p:nvSpPr>
            <p:cNvPr id="9" name="Google Shape;241;p21">
              <a:extLst>
                <a:ext uri="{FF2B5EF4-FFF2-40B4-BE49-F238E27FC236}">
                  <a16:creationId xmlns:a16="http://schemas.microsoft.com/office/drawing/2014/main" id="{77EABB27-CDFF-7197-B0D0-FA08547AEF41}"/>
                </a:ext>
              </a:extLst>
            </p:cNvPr>
            <p:cNvSpPr txBox="1"/>
            <p:nvPr/>
          </p:nvSpPr>
          <p:spPr>
            <a:xfrm>
              <a:off x="6294982" y="1065748"/>
              <a:ext cx="1600924" cy="482976"/>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rPr>
                <a:t>Outcome</a:t>
              </a:r>
              <a:endParaRPr kumimoji="0"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endParaRPr>
            </a:p>
          </p:txBody>
        </p:sp>
        <p:sp>
          <p:nvSpPr>
            <p:cNvPr id="10" name="Google Shape;242;p21">
              <a:extLst>
                <a:ext uri="{FF2B5EF4-FFF2-40B4-BE49-F238E27FC236}">
                  <a16:creationId xmlns:a16="http://schemas.microsoft.com/office/drawing/2014/main" id="{7C6AB646-25F9-3B76-6755-5077C97DDFC9}"/>
                </a:ext>
              </a:extLst>
            </p:cNvPr>
            <p:cNvSpPr txBox="1"/>
            <p:nvPr/>
          </p:nvSpPr>
          <p:spPr>
            <a:xfrm>
              <a:off x="6086742" y="2728681"/>
              <a:ext cx="2258836" cy="3150581"/>
            </a:xfrm>
            <a:prstGeom prst="rect">
              <a:avLst/>
            </a:prstGeom>
            <a:noFill/>
            <a:ln w="28575" cap="flat" cmpd="sng">
              <a:noFill/>
              <a:prstDash val="solid"/>
              <a:round/>
              <a:headEnd type="none" w="sm" len="sm"/>
              <a:tailEnd type="none" w="sm" len="sm"/>
            </a:ln>
          </p:spPr>
          <p:txBody>
            <a:bodyPr spcFirstLastPara="1" wrap="square" lIns="91425" tIns="91425" rIns="91425" bIns="91425" anchor="b" anchorCtr="0">
              <a:noAutofit/>
            </a:bodyPr>
            <a:lstStyle/>
            <a:p>
              <a:pPr marL="180975" marR="0" lvl="0" indent="-180975" defTabSz="914400" eaLnBrk="1" fontAlgn="auto" latinLnBrk="0" hangingPunct="1">
                <a:lnSpc>
                  <a:spcPct val="100000"/>
                </a:lnSpc>
                <a:spcBef>
                  <a:spcPts val="0"/>
                </a:spcBef>
                <a:spcAft>
                  <a:spcPts val="0"/>
                </a:spcAft>
                <a:buClrTx/>
                <a:buSzTx/>
                <a:buFont typeface="+mj-lt"/>
                <a:buAutoNum type="arabicPeriod"/>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rPr>
                <a:t>Total AUC of active r-ATG is the best predictor for virus reactivation and aGVHD.</a:t>
              </a:r>
            </a:p>
            <a:p>
              <a:pPr marL="180975" marR="0" lvl="0" indent="-180975" defTabSz="914400" eaLnBrk="1" fontAlgn="auto" latinLnBrk="0" hangingPunct="1">
                <a:lnSpc>
                  <a:spcPct val="100000"/>
                </a:lnSpc>
                <a:spcBef>
                  <a:spcPts val="0"/>
                </a:spcBef>
                <a:spcAft>
                  <a:spcPts val="0"/>
                </a:spcAft>
                <a:buClrTx/>
                <a:buSzTx/>
                <a:buFont typeface="+mj-lt"/>
                <a:buAutoNum type="arabicPeriod"/>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rPr>
                <a:t>Higher total AUC is associated with higher risk of virus reactivation and lower risk of aGVHD</a:t>
              </a:r>
            </a:p>
            <a:p>
              <a:pPr marL="180975" marR="0" lvl="0" indent="-180975" defTabSz="914400" eaLnBrk="1" fontAlgn="auto" latinLnBrk="0" hangingPunct="1">
                <a:lnSpc>
                  <a:spcPct val="100000"/>
                </a:lnSpc>
                <a:spcBef>
                  <a:spcPts val="0"/>
                </a:spcBef>
                <a:spcAft>
                  <a:spcPts val="0"/>
                </a:spcAft>
                <a:buClrTx/>
                <a:buSzTx/>
                <a:buFont typeface="+mj-lt"/>
                <a:buAutoNum type="arabicPeriod"/>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O</a:t>
              </a:r>
              <a:r>
                <a:rPr kumimoji="0" lang="en-I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p</a:t>
              </a: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timal r-ATG (total AUC of active </a:t>
              </a:r>
              <a:b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b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r-ATG)=100 to 148.5 UE/mL/day</a:t>
              </a:r>
              <a:endParaRPr kumimoji="0"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grpSp>
          <p:nvGrpSpPr>
            <p:cNvPr id="13" name="Google Shape;254;p21">
              <a:extLst>
                <a:ext uri="{FF2B5EF4-FFF2-40B4-BE49-F238E27FC236}">
                  <a16:creationId xmlns:a16="http://schemas.microsoft.com/office/drawing/2014/main" id="{FDD525E3-FD6A-81FB-7587-1E496E00C943}"/>
                </a:ext>
              </a:extLst>
            </p:cNvPr>
            <p:cNvGrpSpPr/>
            <p:nvPr/>
          </p:nvGrpSpPr>
          <p:grpSpPr>
            <a:xfrm>
              <a:off x="6878366" y="1865248"/>
              <a:ext cx="581559" cy="626956"/>
              <a:chOff x="5241576" y="1272702"/>
              <a:chExt cx="900135" cy="914426"/>
            </a:xfrm>
          </p:grpSpPr>
          <p:sp>
            <p:nvSpPr>
              <p:cNvPr id="62" name="Google Shape;255;p21">
                <a:extLst>
                  <a:ext uri="{FF2B5EF4-FFF2-40B4-BE49-F238E27FC236}">
                    <a16:creationId xmlns:a16="http://schemas.microsoft.com/office/drawing/2014/main" id="{F8F06BBB-CF9C-0E50-419D-F85F35CC69F5}"/>
                  </a:ext>
                </a:extLst>
              </p:cNvPr>
              <p:cNvSpPr/>
              <p:nvPr/>
            </p:nvSpPr>
            <p:spPr>
              <a:xfrm>
                <a:off x="6016300" y="1454316"/>
                <a:ext cx="107915" cy="107606"/>
              </a:xfrm>
              <a:custGeom>
                <a:avLst/>
                <a:gdLst/>
                <a:ahLst/>
                <a:cxnLst/>
                <a:rect l="l" t="t" r="r" b="b"/>
                <a:pathLst>
                  <a:path w="1394" h="1390" extrusionOk="0">
                    <a:moveTo>
                      <a:pt x="703" y="0"/>
                    </a:moveTo>
                    <a:cubicBezTo>
                      <a:pt x="322" y="0"/>
                      <a:pt x="12" y="310"/>
                      <a:pt x="1" y="703"/>
                    </a:cubicBezTo>
                    <a:cubicBezTo>
                      <a:pt x="1" y="965"/>
                      <a:pt x="155" y="1191"/>
                      <a:pt x="370" y="1310"/>
                    </a:cubicBezTo>
                    <a:cubicBezTo>
                      <a:pt x="476" y="1364"/>
                      <a:pt x="588" y="1390"/>
                      <a:pt x="697" y="1390"/>
                    </a:cubicBezTo>
                    <a:cubicBezTo>
                      <a:pt x="1061" y="1390"/>
                      <a:pt x="1394" y="1106"/>
                      <a:pt x="1394" y="703"/>
                    </a:cubicBezTo>
                    <a:cubicBezTo>
                      <a:pt x="1394" y="310"/>
                      <a:pt x="1084" y="0"/>
                      <a:pt x="703" y="0"/>
                    </a:cubicBezTo>
                    <a:close/>
                  </a:path>
                </a:pathLst>
              </a:custGeom>
              <a:solidFill>
                <a:srgbClr val="F5F5F5"/>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3" name="Google Shape;256;p21">
                <a:extLst>
                  <a:ext uri="{FF2B5EF4-FFF2-40B4-BE49-F238E27FC236}">
                    <a16:creationId xmlns:a16="http://schemas.microsoft.com/office/drawing/2014/main" id="{3F594989-F103-A1B7-E611-F90357C967F9}"/>
                  </a:ext>
                </a:extLst>
              </p:cNvPr>
              <p:cNvSpPr/>
              <p:nvPr/>
            </p:nvSpPr>
            <p:spPr>
              <a:xfrm>
                <a:off x="5950885" y="1918801"/>
                <a:ext cx="106986" cy="107915"/>
              </a:xfrm>
              <a:custGeom>
                <a:avLst/>
                <a:gdLst/>
                <a:ahLst/>
                <a:cxnLst/>
                <a:rect l="l" t="t" r="r" b="b"/>
                <a:pathLst>
                  <a:path w="1382" h="1394" extrusionOk="0">
                    <a:moveTo>
                      <a:pt x="691" y="1"/>
                    </a:moveTo>
                    <a:cubicBezTo>
                      <a:pt x="310" y="1"/>
                      <a:pt x="0" y="310"/>
                      <a:pt x="0" y="703"/>
                    </a:cubicBezTo>
                    <a:cubicBezTo>
                      <a:pt x="0" y="1084"/>
                      <a:pt x="310" y="1394"/>
                      <a:pt x="691" y="1394"/>
                    </a:cubicBezTo>
                    <a:cubicBezTo>
                      <a:pt x="1072" y="1394"/>
                      <a:pt x="1381" y="1084"/>
                      <a:pt x="1381" y="703"/>
                    </a:cubicBezTo>
                    <a:cubicBezTo>
                      <a:pt x="1381" y="310"/>
                      <a:pt x="1072" y="1"/>
                      <a:pt x="691" y="1"/>
                    </a:cubicBezTo>
                    <a:close/>
                  </a:path>
                </a:pathLst>
              </a:custGeom>
              <a:solidFill>
                <a:srgbClr val="F5F5F5"/>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4" name="Google Shape;257;p21">
                <a:extLst>
                  <a:ext uri="{FF2B5EF4-FFF2-40B4-BE49-F238E27FC236}">
                    <a16:creationId xmlns:a16="http://schemas.microsoft.com/office/drawing/2014/main" id="{8F5EEC94-FD9F-9EDB-CD82-94C8FAEB4606}"/>
                  </a:ext>
                </a:extLst>
              </p:cNvPr>
              <p:cNvSpPr/>
              <p:nvPr/>
            </p:nvSpPr>
            <p:spPr>
              <a:xfrm>
                <a:off x="5843976" y="1633065"/>
                <a:ext cx="213896" cy="214902"/>
              </a:xfrm>
              <a:custGeom>
                <a:avLst/>
                <a:gdLst/>
                <a:ahLst/>
                <a:cxnLst/>
                <a:rect l="l" t="t" r="r" b="b"/>
                <a:pathLst>
                  <a:path w="2763" h="2776" extrusionOk="0">
                    <a:moveTo>
                      <a:pt x="1381" y="1"/>
                    </a:moveTo>
                    <a:cubicBezTo>
                      <a:pt x="619" y="1"/>
                      <a:pt x="0" y="620"/>
                      <a:pt x="0" y="1394"/>
                    </a:cubicBezTo>
                    <a:cubicBezTo>
                      <a:pt x="0" y="2156"/>
                      <a:pt x="619" y="2775"/>
                      <a:pt x="1381" y="2775"/>
                    </a:cubicBezTo>
                    <a:cubicBezTo>
                      <a:pt x="2143" y="2775"/>
                      <a:pt x="2762" y="2156"/>
                      <a:pt x="2762" y="1394"/>
                    </a:cubicBezTo>
                    <a:cubicBezTo>
                      <a:pt x="2762" y="620"/>
                      <a:pt x="2143" y="1"/>
                      <a:pt x="1381" y="1"/>
                    </a:cubicBezTo>
                    <a:close/>
                  </a:path>
                </a:pathLst>
              </a:custGeom>
              <a:solidFill>
                <a:srgbClr val="F4F2F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5" name="Google Shape;258;p21">
                <a:extLst>
                  <a:ext uri="{FF2B5EF4-FFF2-40B4-BE49-F238E27FC236}">
                    <a16:creationId xmlns:a16="http://schemas.microsoft.com/office/drawing/2014/main" id="{06832A55-4F9D-BF65-F2F7-ADE68F5A6A4D}"/>
                  </a:ext>
                </a:extLst>
              </p:cNvPr>
              <p:cNvSpPr/>
              <p:nvPr/>
            </p:nvSpPr>
            <p:spPr>
              <a:xfrm>
                <a:off x="5703856" y="1362116"/>
                <a:ext cx="106986" cy="106986"/>
              </a:xfrm>
              <a:custGeom>
                <a:avLst/>
                <a:gdLst/>
                <a:ahLst/>
                <a:cxnLst/>
                <a:rect l="l" t="t" r="r" b="b"/>
                <a:pathLst>
                  <a:path w="1382" h="1382" extrusionOk="0">
                    <a:moveTo>
                      <a:pt x="691" y="1"/>
                    </a:moveTo>
                    <a:cubicBezTo>
                      <a:pt x="310" y="1"/>
                      <a:pt x="0" y="310"/>
                      <a:pt x="0" y="691"/>
                    </a:cubicBezTo>
                    <a:cubicBezTo>
                      <a:pt x="0" y="1072"/>
                      <a:pt x="310" y="1382"/>
                      <a:pt x="691" y="1382"/>
                    </a:cubicBezTo>
                    <a:cubicBezTo>
                      <a:pt x="1072" y="1382"/>
                      <a:pt x="1381" y="1072"/>
                      <a:pt x="1381" y="691"/>
                    </a:cubicBezTo>
                    <a:cubicBezTo>
                      <a:pt x="1381" y="310"/>
                      <a:pt x="1072" y="1"/>
                      <a:pt x="691" y="1"/>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6" name="Google Shape;259;p21">
                <a:extLst>
                  <a:ext uri="{FF2B5EF4-FFF2-40B4-BE49-F238E27FC236}">
                    <a16:creationId xmlns:a16="http://schemas.microsoft.com/office/drawing/2014/main" id="{99BA68D0-1626-FD3E-FD4E-08B69124A18F}"/>
                  </a:ext>
                </a:extLst>
              </p:cNvPr>
              <p:cNvSpPr/>
              <p:nvPr/>
            </p:nvSpPr>
            <p:spPr>
              <a:xfrm>
                <a:off x="5667859" y="2062637"/>
                <a:ext cx="107915" cy="106986"/>
              </a:xfrm>
              <a:custGeom>
                <a:avLst/>
                <a:gdLst/>
                <a:ahLst/>
                <a:cxnLst/>
                <a:rect l="l" t="t" r="r" b="b"/>
                <a:pathLst>
                  <a:path w="1394" h="1382" extrusionOk="0">
                    <a:moveTo>
                      <a:pt x="703" y="0"/>
                    </a:moveTo>
                    <a:cubicBezTo>
                      <a:pt x="311" y="0"/>
                      <a:pt x="1" y="310"/>
                      <a:pt x="1" y="691"/>
                    </a:cubicBezTo>
                    <a:cubicBezTo>
                      <a:pt x="1" y="1072"/>
                      <a:pt x="311" y="1381"/>
                      <a:pt x="703" y="1381"/>
                    </a:cubicBezTo>
                    <a:cubicBezTo>
                      <a:pt x="1084" y="1381"/>
                      <a:pt x="1394" y="1072"/>
                      <a:pt x="1394" y="691"/>
                    </a:cubicBezTo>
                    <a:cubicBezTo>
                      <a:pt x="1394" y="310"/>
                      <a:pt x="1084" y="0"/>
                      <a:pt x="703" y="0"/>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7" name="Google Shape;260;p21">
                <a:extLst>
                  <a:ext uri="{FF2B5EF4-FFF2-40B4-BE49-F238E27FC236}">
                    <a16:creationId xmlns:a16="http://schemas.microsoft.com/office/drawing/2014/main" id="{DD074235-9B3C-9C74-0CCF-52E7F965DBF1}"/>
                  </a:ext>
                </a:extLst>
              </p:cNvPr>
              <p:cNvSpPr/>
              <p:nvPr/>
            </p:nvSpPr>
            <p:spPr>
              <a:xfrm>
                <a:off x="5418120" y="1811892"/>
                <a:ext cx="214824" cy="214824"/>
              </a:xfrm>
              <a:custGeom>
                <a:avLst/>
                <a:gdLst/>
                <a:ahLst/>
                <a:cxnLst/>
                <a:rect l="l" t="t" r="r" b="b"/>
                <a:pathLst>
                  <a:path w="2775" h="2775" extrusionOk="0">
                    <a:moveTo>
                      <a:pt x="1393" y="1"/>
                    </a:moveTo>
                    <a:cubicBezTo>
                      <a:pt x="620" y="1"/>
                      <a:pt x="0" y="620"/>
                      <a:pt x="0" y="1382"/>
                    </a:cubicBezTo>
                    <a:cubicBezTo>
                      <a:pt x="0" y="2156"/>
                      <a:pt x="620" y="2775"/>
                      <a:pt x="1393" y="2775"/>
                    </a:cubicBezTo>
                    <a:cubicBezTo>
                      <a:pt x="2155" y="2775"/>
                      <a:pt x="2775" y="2156"/>
                      <a:pt x="2775" y="1382"/>
                    </a:cubicBezTo>
                    <a:cubicBezTo>
                      <a:pt x="2775" y="620"/>
                      <a:pt x="2155" y="1"/>
                      <a:pt x="1393" y="1"/>
                    </a:cubicBezTo>
                    <a:close/>
                  </a:path>
                </a:pathLst>
              </a:custGeom>
              <a:solidFill>
                <a:srgbClr val="ED6C4E"/>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8" name="Google Shape;261;p21">
                <a:extLst>
                  <a:ext uri="{FF2B5EF4-FFF2-40B4-BE49-F238E27FC236}">
                    <a16:creationId xmlns:a16="http://schemas.microsoft.com/office/drawing/2014/main" id="{F358E394-8C9D-1349-B417-958840B0CA74}"/>
                  </a:ext>
                </a:extLst>
              </p:cNvPr>
              <p:cNvSpPr/>
              <p:nvPr/>
            </p:nvSpPr>
            <p:spPr>
              <a:xfrm>
                <a:off x="5418120" y="1433105"/>
                <a:ext cx="214824" cy="214824"/>
              </a:xfrm>
              <a:custGeom>
                <a:avLst/>
                <a:gdLst/>
                <a:ahLst/>
                <a:cxnLst/>
                <a:rect l="l" t="t" r="r" b="b"/>
                <a:pathLst>
                  <a:path w="2775" h="2775" extrusionOk="0">
                    <a:moveTo>
                      <a:pt x="1393" y="0"/>
                    </a:moveTo>
                    <a:cubicBezTo>
                      <a:pt x="620" y="0"/>
                      <a:pt x="0" y="619"/>
                      <a:pt x="0" y="1381"/>
                    </a:cubicBezTo>
                    <a:cubicBezTo>
                      <a:pt x="0" y="2155"/>
                      <a:pt x="620" y="2774"/>
                      <a:pt x="1393" y="2774"/>
                    </a:cubicBezTo>
                    <a:cubicBezTo>
                      <a:pt x="2155" y="2774"/>
                      <a:pt x="2775" y="2155"/>
                      <a:pt x="2775" y="1381"/>
                    </a:cubicBezTo>
                    <a:cubicBezTo>
                      <a:pt x="2775" y="619"/>
                      <a:pt x="2155" y="0"/>
                      <a:pt x="1393" y="0"/>
                    </a:cubicBezTo>
                    <a:close/>
                  </a:path>
                </a:pathLst>
              </a:custGeom>
              <a:solidFill>
                <a:srgbClr val="ED6C4E"/>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9" name="Google Shape;262;p21">
                <a:extLst>
                  <a:ext uri="{FF2B5EF4-FFF2-40B4-BE49-F238E27FC236}">
                    <a16:creationId xmlns:a16="http://schemas.microsoft.com/office/drawing/2014/main" id="{24AF2AF8-8DC5-0055-E857-1C077F4728EB}"/>
                  </a:ext>
                </a:extLst>
              </p:cNvPr>
              <p:cNvSpPr/>
              <p:nvPr/>
            </p:nvSpPr>
            <p:spPr>
              <a:xfrm>
                <a:off x="5244867" y="1611931"/>
                <a:ext cx="106986" cy="106986"/>
              </a:xfrm>
              <a:custGeom>
                <a:avLst/>
                <a:gdLst/>
                <a:ahLst/>
                <a:cxnLst/>
                <a:rect l="l" t="t" r="r" b="b"/>
                <a:pathLst>
                  <a:path w="1382" h="1382" extrusionOk="0">
                    <a:moveTo>
                      <a:pt x="691" y="0"/>
                    </a:moveTo>
                    <a:cubicBezTo>
                      <a:pt x="310" y="0"/>
                      <a:pt x="0" y="310"/>
                      <a:pt x="0" y="691"/>
                    </a:cubicBezTo>
                    <a:cubicBezTo>
                      <a:pt x="0" y="1072"/>
                      <a:pt x="310" y="1381"/>
                      <a:pt x="691" y="1381"/>
                    </a:cubicBezTo>
                    <a:cubicBezTo>
                      <a:pt x="1072" y="1381"/>
                      <a:pt x="1381" y="1072"/>
                      <a:pt x="1381" y="691"/>
                    </a:cubicBezTo>
                    <a:cubicBezTo>
                      <a:pt x="1381" y="310"/>
                      <a:pt x="1072" y="0"/>
                      <a:pt x="691" y="0"/>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0" name="Google Shape;263;p21">
                <a:extLst>
                  <a:ext uri="{FF2B5EF4-FFF2-40B4-BE49-F238E27FC236}">
                    <a16:creationId xmlns:a16="http://schemas.microsoft.com/office/drawing/2014/main" id="{A3BD9B8C-9C3C-07DA-7ED4-BC63B12A9550}"/>
                  </a:ext>
                </a:extLst>
              </p:cNvPr>
              <p:cNvSpPr/>
              <p:nvPr/>
            </p:nvSpPr>
            <p:spPr>
              <a:xfrm>
                <a:off x="5244867" y="1290198"/>
                <a:ext cx="106986" cy="106986"/>
              </a:xfrm>
              <a:custGeom>
                <a:avLst/>
                <a:gdLst/>
                <a:ahLst/>
                <a:cxnLst/>
                <a:rect l="l" t="t" r="r" b="b"/>
                <a:pathLst>
                  <a:path w="1382" h="1382" extrusionOk="0">
                    <a:moveTo>
                      <a:pt x="691" y="1"/>
                    </a:moveTo>
                    <a:cubicBezTo>
                      <a:pt x="310" y="1"/>
                      <a:pt x="0" y="310"/>
                      <a:pt x="0" y="691"/>
                    </a:cubicBezTo>
                    <a:cubicBezTo>
                      <a:pt x="0" y="1072"/>
                      <a:pt x="310" y="1382"/>
                      <a:pt x="691" y="1382"/>
                    </a:cubicBezTo>
                    <a:cubicBezTo>
                      <a:pt x="1072" y="1382"/>
                      <a:pt x="1381" y="1072"/>
                      <a:pt x="1381" y="691"/>
                    </a:cubicBezTo>
                    <a:cubicBezTo>
                      <a:pt x="1381" y="310"/>
                      <a:pt x="1072" y="1"/>
                      <a:pt x="691" y="1"/>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1" name="Google Shape;264;p21">
                <a:extLst>
                  <a:ext uri="{FF2B5EF4-FFF2-40B4-BE49-F238E27FC236}">
                    <a16:creationId xmlns:a16="http://schemas.microsoft.com/office/drawing/2014/main" id="{D75392F4-729F-F284-B508-84ACAA9C5EA7}"/>
                  </a:ext>
                </a:extLst>
              </p:cNvPr>
              <p:cNvSpPr/>
              <p:nvPr/>
            </p:nvSpPr>
            <p:spPr>
              <a:xfrm>
                <a:off x="5244867" y="2062560"/>
                <a:ext cx="106986" cy="107064"/>
              </a:xfrm>
              <a:custGeom>
                <a:avLst/>
                <a:gdLst/>
                <a:ahLst/>
                <a:cxnLst/>
                <a:rect l="l" t="t" r="r" b="b"/>
                <a:pathLst>
                  <a:path w="1382" h="1383" extrusionOk="0">
                    <a:moveTo>
                      <a:pt x="711" y="1"/>
                    </a:moveTo>
                    <a:cubicBezTo>
                      <a:pt x="704" y="1"/>
                      <a:pt x="697" y="1"/>
                      <a:pt x="691" y="1"/>
                    </a:cubicBezTo>
                    <a:cubicBezTo>
                      <a:pt x="310" y="1"/>
                      <a:pt x="0" y="311"/>
                      <a:pt x="0" y="692"/>
                    </a:cubicBezTo>
                    <a:cubicBezTo>
                      <a:pt x="0" y="1073"/>
                      <a:pt x="310" y="1382"/>
                      <a:pt x="691" y="1382"/>
                    </a:cubicBezTo>
                    <a:cubicBezTo>
                      <a:pt x="1072" y="1382"/>
                      <a:pt x="1381" y="1073"/>
                      <a:pt x="1381" y="692"/>
                    </a:cubicBezTo>
                    <a:cubicBezTo>
                      <a:pt x="1381" y="318"/>
                      <a:pt x="1083" y="1"/>
                      <a:pt x="711" y="1"/>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2" name="Google Shape;265;p21">
                <a:extLst>
                  <a:ext uri="{FF2B5EF4-FFF2-40B4-BE49-F238E27FC236}">
                    <a16:creationId xmlns:a16="http://schemas.microsoft.com/office/drawing/2014/main" id="{18CFC589-FE24-A533-7F46-37F908E0E929}"/>
                  </a:ext>
                </a:extLst>
              </p:cNvPr>
              <p:cNvSpPr/>
              <p:nvPr/>
            </p:nvSpPr>
            <p:spPr>
              <a:xfrm>
                <a:off x="5244867" y="1883810"/>
                <a:ext cx="71918" cy="71066"/>
              </a:xfrm>
              <a:custGeom>
                <a:avLst/>
                <a:gdLst/>
                <a:ahLst/>
                <a:cxnLst/>
                <a:rect l="l" t="t" r="r" b="b"/>
                <a:pathLst>
                  <a:path w="929" h="918" extrusionOk="0">
                    <a:moveTo>
                      <a:pt x="464" y="0"/>
                    </a:moveTo>
                    <a:cubicBezTo>
                      <a:pt x="202" y="0"/>
                      <a:pt x="0" y="203"/>
                      <a:pt x="0" y="453"/>
                    </a:cubicBezTo>
                    <a:cubicBezTo>
                      <a:pt x="0" y="715"/>
                      <a:pt x="202" y="917"/>
                      <a:pt x="464" y="917"/>
                    </a:cubicBezTo>
                    <a:cubicBezTo>
                      <a:pt x="714" y="917"/>
                      <a:pt x="929" y="715"/>
                      <a:pt x="929" y="453"/>
                    </a:cubicBezTo>
                    <a:cubicBezTo>
                      <a:pt x="929" y="203"/>
                      <a:pt x="714" y="0"/>
                      <a:pt x="464" y="0"/>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3" name="Google Shape;266;p21">
                <a:extLst>
                  <a:ext uri="{FF2B5EF4-FFF2-40B4-BE49-F238E27FC236}">
                    <a16:creationId xmlns:a16="http://schemas.microsoft.com/office/drawing/2014/main" id="{CB74D259-7BFC-8817-9FE3-15626CAC2055}"/>
                  </a:ext>
                </a:extLst>
              </p:cNvPr>
              <p:cNvSpPr/>
              <p:nvPr/>
            </p:nvSpPr>
            <p:spPr>
              <a:xfrm>
                <a:off x="5793270" y="1436743"/>
                <a:ext cx="348441" cy="607547"/>
              </a:xfrm>
              <a:custGeom>
                <a:avLst/>
                <a:gdLst/>
                <a:ahLst/>
                <a:cxnLst/>
                <a:rect l="l" t="t" r="r" b="b"/>
                <a:pathLst>
                  <a:path w="4501" h="7848" extrusionOk="0">
                    <a:moveTo>
                      <a:pt x="3584" y="465"/>
                    </a:moveTo>
                    <a:cubicBezTo>
                      <a:pt x="3834" y="465"/>
                      <a:pt x="4036" y="668"/>
                      <a:pt x="4036" y="930"/>
                    </a:cubicBezTo>
                    <a:cubicBezTo>
                      <a:pt x="4036" y="1180"/>
                      <a:pt x="3834" y="1382"/>
                      <a:pt x="3584" y="1382"/>
                    </a:cubicBezTo>
                    <a:cubicBezTo>
                      <a:pt x="3322" y="1382"/>
                      <a:pt x="3120" y="1180"/>
                      <a:pt x="3120" y="930"/>
                    </a:cubicBezTo>
                    <a:cubicBezTo>
                      <a:pt x="3120" y="668"/>
                      <a:pt x="3322" y="465"/>
                      <a:pt x="3584" y="465"/>
                    </a:cubicBezTo>
                    <a:close/>
                    <a:moveTo>
                      <a:pt x="2036" y="2775"/>
                    </a:moveTo>
                    <a:cubicBezTo>
                      <a:pt x="2227" y="2775"/>
                      <a:pt x="2417" y="2823"/>
                      <a:pt x="2584" y="2906"/>
                    </a:cubicBezTo>
                    <a:cubicBezTo>
                      <a:pt x="2953" y="3108"/>
                      <a:pt x="3191" y="3501"/>
                      <a:pt x="3191" y="3930"/>
                    </a:cubicBezTo>
                    <a:cubicBezTo>
                      <a:pt x="3191" y="4561"/>
                      <a:pt x="2667" y="5085"/>
                      <a:pt x="2036" y="5085"/>
                    </a:cubicBezTo>
                    <a:cubicBezTo>
                      <a:pt x="1405" y="5085"/>
                      <a:pt x="881" y="4573"/>
                      <a:pt x="881" y="3930"/>
                    </a:cubicBezTo>
                    <a:cubicBezTo>
                      <a:pt x="881" y="3287"/>
                      <a:pt x="1393" y="2775"/>
                      <a:pt x="2036" y="2775"/>
                    </a:cubicBezTo>
                    <a:close/>
                    <a:moveTo>
                      <a:pt x="2727" y="6466"/>
                    </a:moveTo>
                    <a:cubicBezTo>
                      <a:pt x="2977" y="6466"/>
                      <a:pt x="3191" y="6668"/>
                      <a:pt x="3191" y="6930"/>
                    </a:cubicBezTo>
                    <a:cubicBezTo>
                      <a:pt x="3191" y="7180"/>
                      <a:pt x="2977" y="7383"/>
                      <a:pt x="2727" y="7383"/>
                    </a:cubicBezTo>
                    <a:cubicBezTo>
                      <a:pt x="2477" y="7383"/>
                      <a:pt x="2262" y="7180"/>
                      <a:pt x="2262" y="6930"/>
                    </a:cubicBezTo>
                    <a:cubicBezTo>
                      <a:pt x="2262" y="6668"/>
                      <a:pt x="2477" y="6466"/>
                      <a:pt x="2727" y="6466"/>
                    </a:cubicBezTo>
                    <a:close/>
                    <a:moveTo>
                      <a:pt x="3584" y="1"/>
                    </a:moveTo>
                    <a:cubicBezTo>
                      <a:pt x="3072" y="1"/>
                      <a:pt x="2655" y="418"/>
                      <a:pt x="2655" y="930"/>
                    </a:cubicBezTo>
                    <a:cubicBezTo>
                      <a:pt x="2655" y="1192"/>
                      <a:pt x="2774" y="1430"/>
                      <a:pt x="2965" y="1608"/>
                    </a:cubicBezTo>
                    <a:lnTo>
                      <a:pt x="2584" y="2406"/>
                    </a:lnTo>
                    <a:cubicBezTo>
                      <a:pt x="2405" y="2346"/>
                      <a:pt x="2227" y="2311"/>
                      <a:pt x="2036" y="2311"/>
                    </a:cubicBezTo>
                    <a:cubicBezTo>
                      <a:pt x="1143" y="2311"/>
                      <a:pt x="417" y="3037"/>
                      <a:pt x="417" y="3918"/>
                    </a:cubicBezTo>
                    <a:cubicBezTo>
                      <a:pt x="417" y="4073"/>
                      <a:pt x="441" y="4216"/>
                      <a:pt x="476" y="4359"/>
                    </a:cubicBezTo>
                    <a:lnTo>
                      <a:pt x="179" y="4490"/>
                    </a:lnTo>
                    <a:cubicBezTo>
                      <a:pt x="60" y="4525"/>
                      <a:pt x="0" y="4668"/>
                      <a:pt x="48" y="4787"/>
                    </a:cubicBezTo>
                    <a:cubicBezTo>
                      <a:pt x="75" y="4878"/>
                      <a:pt x="165" y="4935"/>
                      <a:pt x="260" y="4935"/>
                    </a:cubicBezTo>
                    <a:cubicBezTo>
                      <a:pt x="288" y="4935"/>
                      <a:pt x="318" y="4929"/>
                      <a:pt x="346" y="4918"/>
                    </a:cubicBezTo>
                    <a:lnTo>
                      <a:pt x="667" y="4787"/>
                    </a:lnTo>
                    <a:cubicBezTo>
                      <a:pt x="965" y="5252"/>
                      <a:pt x="1477" y="5537"/>
                      <a:pt x="2036" y="5537"/>
                    </a:cubicBezTo>
                    <a:lnTo>
                      <a:pt x="2167" y="5537"/>
                    </a:lnTo>
                    <a:lnTo>
                      <a:pt x="2298" y="6109"/>
                    </a:lnTo>
                    <a:cubicBezTo>
                      <a:pt x="2012" y="6264"/>
                      <a:pt x="1810" y="6573"/>
                      <a:pt x="1810" y="6918"/>
                    </a:cubicBezTo>
                    <a:cubicBezTo>
                      <a:pt x="1810" y="7430"/>
                      <a:pt x="2215" y="7847"/>
                      <a:pt x="2727" y="7847"/>
                    </a:cubicBezTo>
                    <a:cubicBezTo>
                      <a:pt x="3239" y="7847"/>
                      <a:pt x="3655" y="7430"/>
                      <a:pt x="3655" y="6918"/>
                    </a:cubicBezTo>
                    <a:cubicBezTo>
                      <a:pt x="3655" y="6418"/>
                      <a:pt x="3251" y="6014"/>
                      <a:pt x="2751" y="6002"/>
                    </a:cubicBezTo>
                    <a:lnTo>
                      <a:pt x="2620" y="5430"/>
                    </a:lnTo>
                    <a:cubicBezTo>
                      <a:pt x="3227" y="5192"/>
                      <a:pt x="3655" y="4609"/>
                      <a:pt x="3655" y="3918"/>
                    </a:cubicBezTo>
                    <a:cubicBezTo>
                      <a:pt x="3655" y="3406"/>
                      <a:pt x="3405" y="2918"/>
                      <a:pt x="2989" y="2620"/>
                    </a:cubicBezTo>
                    <a:lnTo>
                      <a:pt x="3370" y="1823"/>
                    </a:lnTo>
                    <a:cubicBezTo>
                      <a:pt x="3441" y="1834"/>
                      <a:pt x="3513" y="1846"/>
                      <a:pt x="3584" y="1846"/>
                    </a:cubicBezTo>
                    <a:cubicBezTo>
                      <a:pt x="4096" y="1846"/>
                      <a:pt x="4501" y="1430"/>
                      <a:pt x="4501" y="918"/>
                    </a:cubicBezTo>
                    <a:cubicBezTo>
                      <a:pt x="4501" y="418"/>
                      <a:pt x="4084" y="1"/>
                      <a:pt x="3584"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4" name="Google Shape;267;p21">
                <a:extLst>
                  <a:ext uri="{FF2B5EF4-FFF2-40B4-BE49-F238E27FC236}">
                    <a16:creationId xmlns:a16="http://schemas.microsoft.com/office/drawing/2014/main" id="{8CA9FEA3-6BD1-A206-96AF-6B5CCFC1ED35}"/>
                  </a:ext>
                </a:extLst>
              </p:cNvPr>
              <p:cNvSpPr/>
              <p:nvPr/>
            </p:nvSpPr>
            <p:spPr>
              <a:xfrm>
                <a:off x="5241576" y="1272702"/>
                <a:ext cx="601979" cy="914426"/>
              </a:xfrm>
              <a:custGeom>
                <a:avLst/>
                <a:gdLst/>
                <a:ahLst/>
                <a:cxnLst/>
                <a:rect l="l" t="t" r="r" b="b"/>
                <a:pathLst>
                  <a:path w="7776" h="11812" extrusionOk="0">
                    <a:moveTo>
                      <a:pt x="918" y="465"/>
                    </a:moveTo>
                    <a:cubicBezTo>
                      <a:pt x="1180" y="465"/>
                      <a:pt x="1382" y="667"/>
                      <a:pt x="1382" y="917"/>
                    </a:cubicBezTo>
                    <a:cubicBezTo>
                      <a:pt x="1382" y="1179"/>
                      <a:pt x="1180" y="1382"/>
                      <a:pt x="918" y="1382"/>
                    </a:cubicBezTo>
                    <a:cubicBezTo>
                      <a:pt x="668" y="1382"/>
                      <a:pt x="465" y="1179"/>
                      <a:pt x="465" y="917"/>
                    </a:cubicBezTo>
                    <a:cubicBezTo>
                      <a:pt x="465" y="667"/>
                      <a:pt x="668" y="465"/>
                      <a:pt x="918" y="465"/>
                    </a:cubicBezTo>
                    <a:close/>
                    <a:moveTo>
                      <a:pt x="6847" y="1382"/>
                    </a:moveTo>
                    <a:cubicBezTo>
                      <a:pt x="7109" y="1382"/>
                      <a:pt x="7311" y="1584"/>
                      <a:pt x="7311" y="1846"/>
                    </a:cubicBezTo>
                    <a:cubicBezTo>
                      <a:pt x="7311" y="2096"/>
                      <a:pt x="7109" y="2310"/>
                      <a:pt x="6847" y="2310"/>
                    </a:cubicBezTo>
                    <a:cubicBezTo>
                      <a:pt x="6597" y="2310"/>
                      <a:pt x="6394" y="2096"/>
                      <a:pt x="6394" y="1846"/>
                    </a:cubicBezTo>
                    <a:cubicBezTo>
                      <a:pt x="6394" y="1584"/>
                      <a:pt x="6597" y="1382"/>
                      <a:pt x="6847" y="1382"/>
                    </a:cubicBezTo>
                    <a:close/>
                    <a:moveTo>
                      <a:pt x="3847" y="2310"/>
                    </a:moveTo>
                    <a:cubicBezTo>
                      <a:pt x="4478" y="2310"/>
                      <a:pt x="5001" y="2822"/>
                      <a:pt x="5001" y="3465"/>
                    </a:cubicBezTo>
                    <a:cubicBezTo>
                      <a:pt x="5001" y="4096"/>
                      <a:pt x="4489" y="4608"/>
                      <a:pt x="3847" y="4608"/>
                    </a:cubicBezTo>
                    <a:cubicBezTo>
                      <a:pt x="3215" y="4608"/>
                      <a:pt x="2704" y="4096"/>
                      <a:pt x="2704" y="3465"/>
                    </a:cubicBezTo>
                    <a:cubicBezTo>
                      <a:pt x="2704" y="2822"/>
                      <a:pt x="3215" y="2310"/>
                      <a:pt x="3847" y="2310"/>
                    </a:cubicBezTo>
                    <a:close/>
                    <a:moveTo>
                      <a:pt x="918" y="4608"/>
                    </a:moveTo>
                    <a:cubicBezTo>
                      <a:pt x="1180" y="4608"/>
                      <a:pt x="1382" y="4823"/>
                      <a:pt x="1382" y="5073"/>
                    </a:cubicBezTo>
                    <a:cubicBezTo>
                      <a:pt x="1382" y="5335"/>
                      <a:pt x="1180" y="5537"/>
                      <a:pt x="918" y="5537"/>
                    </a:cubicBezTo>
                    <a:cubicBezTo>
                      <a:pt x="668" y="5537"/>
                      <a:pt x="465" y="5335"/>
                      <a:pt x="465" y="5073"/>
                    </a:cubicBezTo>
                    <a:cubicBezTo>
                      <a:pt x="465" y="4823"/>
                      <a:pt x="668" y="4608"/>
                      <a:pt x="918" y="4608"/>
                    </a:cubicBezTo>
                    <a:close/>
                    <a:moveTo>
                      <a:pt x="691" y="8121"/>
                    </a:moveTo>
                    <a:cubicBezTo>
                      <a:pt x="822" y="8121"/>
                      <a:pt x="918" y="8228"/>
                      <a:pt x="918" y="8347"/>
                    </a:cubicBezTo>
                    <a:cubicBezTo>
                      <a:pt x="918" y="8478"/>
                      <a:pt x="822" y="8585"/>
                      <a:pt x="691" y="8585"/>
                    </a:cubicBezTo>
                    <a:cubicBezTo>
                      <a:pt x="560" y="8585"/>
                      <a:pt x="465" y="8478"/>
                      <a:pt x="465" y="8347"/>
                    </a:cubicBezTo>
                    <a:cubicBezTo>
                      <a:pt x="465" y="8228"/>
                      <a:pt x="560" y="8121"/>
                      <a:pt x="691" y="8121"/>
                    </a:cubicBezTo>
                    <a:close/>
                    <a:moveTo>
                      <a:pt x="3858" y="7204"/>
                    </a:moveTo>
                    <a:cubicBezTo>
                      <a:pt x="4478" y="7204"/>
                      <a:pt x="5001" y="7704"/>
                      <a:pt x="5001" y="8347"/>
                    </a:cubicBezTo>
                    <a:cubicBezTo>
                      <a:pt x="5001" y="8990"/>
                      <a:pt x="4489" y="9502"/>
                      <a:pt x="3858" y="9502"/>
                    </a:cubicBezTo>
                    <a:cubicBezTo>
                      <a:pt x="3215" y="9502"/>
                      <a:pt x="2704" y="8990"/>
                      <a:pt x="2704" y="8347"/>
                    </a:cubicBezTo>
                    <a:cubicBezTo>
                      <a:pt x="2704" y="7716"/>
                      <a:pt x="3215" y="7204"/>
                      <a:pt x="3858" y="7204"/>
                    </a:cubicBezTo>
                    <a:close/>
                    <a:moveTo>
                      <a:pt x="918" y="10430"/>
                    </a:moveTo>
                    <a:cubicBezTo>
                      <a:pt x="1180" y="10430"/>
                      <a:pt x="1382" y="10633"/>
                      <a:pt x="1382" y="10895"/>
                    </a:cubicBezTo>
                    <a:cubicBezTo>
                      <a:pt x="1382" y="11145"/>
                      <a:pt x="1180" y="11347"/>
                      <a:pt x="918" y="11347"/>
                    </a:cubicBezTo>
                    <a:cubicBezTo>
                      <a:pt x="668" y="11347"/>
                      <a:pt x="465" y="11145"/>
                      <a:pt x="465" y="10895"/>
                    </a:cubicBezTo>
                    <a:cubicBezTo>
                      <a:pt x="465" y="10633"/>
                      <a:pt x="668" y="10430"/>
                      <a:pt x="918" y="10430"/>
                    </a:cubicBezTo>
                    <a:close/>
                    <a:moveTo>
                      <a:pt x="6394" y="10430"/>
                    </a:moveTo>
                    <a:cubicBezTo>
                      <a:pt x="6644" y="10430"/>
                      <a:pt x="6847" y="10633"/>
                      <a:pt x="6847" y="10895"/>
                    </a:cubicBezTo>
                    <a:cubicBezTo>
                      <a:pt x="6847" y="11145"/>
                      <a:pt x="6644" y="11347"/>
                      <a:pt x="6394" y="11347"/>
                    </a:cubicBezTo>
                    <a:cubicBezTo>
                      <a:pt x="6133" y="11347"/>
                      <a:pt x="5930" y="11145"/>
                      <a:pt x="5930" y="10895"/>
                    </a:cubicBezTo>
                    <a:cubicBezTo>
                      <a:pt x="5930" y="10764"/>
                      <a:pt x="5978" y="10645"/>
                      <a:pt x="6061" y="10561"/>
                    </a:cubicBezTo>
                    <a:cubicBezTo>
                      <a:pt x="6156" y="10478"/>
                      <a:pt x="6263" y="10430"/>
                      <a:pt x="6394" y="10430"/>
                    </a:cubicBezTo>
                    <a:close/>
                    <a:moveTo>
                      <a:pt x="918" y="1"/>
                    </a:moveTo>
                    <a:cubicBezTo>
                      <a:pt x="418" y="1"/>
                      <a:pt x="1" y="405"/>
                      <a:pt x="1" y="917"/>
                    </a:cubicBezTo>
                    <a:cubicBezTo>
                      <a:pt x="1" y="1429"/>
                      <a:pt x="418" y="1834"/>
                      <a:pt x="918" y="1834"/>
                    </a:cubicBezTo>
                    <a:cubicBezTo>
                      <a:pt x="1120" y="1834"/>
                      <a:pt x="1299" y="1775"/>
                      <a:pt x="1453" y="1667"/>
                    </a:cubicBezTo>
                    <a:lnTo>
                      <a:pt x="2489" y="2596"/>
                    </a:lnTo>
                    <a:cubicBezTo>
                      <a:pt x="2323" y="2846"/>
                      <a:pt x="2239" y="3144"/>
                      <a:pt x="2239" y="3453"/>
                    </a:cubicBezTo>
                    <a:cubicBezTo>
                      <a:pt x="2239" y="3644"/>
                      <a:pt x="2275" y="3834"/>
                      <a:pt x="2334" y="4013"/>
                    </a:cubicBezTo>
                    <a:lnTo>
                      <a:pt x="1596" y="4442"/>
                    </a:lnTo>
                    <a:cubicBezTo>
                      <a:pt x="1418" y="4251"/>
                      <a:pt x="1180" y="4144"/>
                      <a:pt x="918" y="4144"/>
                    </a:cubicBezTo>
                    <a:cubicBezTo>
                      <a:pt x="406" y="4144"/>
                      <a:pt x="1" y="4561"/>
                      <a:pt x="1" y="5073"/>
                    </a:cubicBezTo>
                    <a:cubicBezTo>
                      <a:pt x="1" y="5585"/>
                      <a:pt x="406" y="5989"/>
                      <a:pt x="918" y="5989"/>
                    </a:cubicBezTo>
                    <a:cubicBezTo>
                      <a:pt x="1430" y="5989"/>
                      <a:pt x="1846" y="5585"/>
                      <a:pt x="1846" y="5073"/>
                    </a:cubicBezTo>
                    <a:cubicBezTo>
                      <a:pt x="1846" y="4989"/>
                      <a:pt x="1834" y="4918"/>
                      <a:pt x="1811" y="4846"/>
                    </a:cubicBezTo>
                    <a:lnTo>
                      <a:pt x="2561" y="4418"/>
                    </a:lnTo>
                    <a:cubicBezTo>
                      <a:pt x="2811" y="4763"/>
                      <a:pt x="3192" y="4989"/>
                      <a:pt x="3620" y="5049"/>
                    </a:cubicBezTo>
                    <a:lnTo>
                      <a:pt x="3620" y="6751"/>
                    </a:lnTo>
                    <a:cubicBezTo>
                      <a:pt x="2918" y="6847"/>
                      <a:pt x="2358" y="7406"/>
                      <a:pt x="2251" y="8121"/>
                    </a:cubicBezTo>
                    <a:lnTo>
                      <a:pt x="1346" y="8121"/>
                    </a:lnTo>
                    <a:cubicBezTo>
                      <a:pt x="1251" y="7847"/>
                      <a:pt x="989" y="7656"/>
                      <a:pt x="691" y="7656"/>
                    </a:cubicBezTo>
                    <a:cubicBezTo>
                      <a:pt x="310" y="7656"/>
                      <a:pt x="1" y="7966"/>
                      <a:pt x="1" y="8347"/>
                    </a:cubicBezTo>
                    <a:cubicBezTo>
                      <a:pt x="1" y="8728"/>
                      <a:pt x="310" y="9037"/>
                      <a:pt x="691" y="9037"/>
                    </a:cubicBezTo>
                    <a:cubicBezTo>
                      <a:pt x="989" y="9037"/>
                      <a:pt x="1251" y="8847"/>
                      <a:pt x="1346" y="8573"/>
                    </a:cubicBezTo>
                    <a:lnTo>
                      <a:pt x="2251" y="8573"/>
                    </a:lnTo>
                    <a:cubicBezTo>
                      <a:pt x="2287" y="8799"/>
                      <a:pt x="2370" y="9014"/>
                      <a:pt x="2489" y="9204"/>
                    </a:cubicBezTo>
                    <a:lnTo>
                      <a:pt x="1453" y="10133"/>
                    </a:lnTo>
                    <a:cubicBezTo>
                      <a:pt x="1299" y="10026"/>
                      <a:pt x="1120" y="9966"/>
                      <a:pt x="918" y="9966"/>
                    </a:cubicBezTo>
                    <a:cubicBezTo>
                      <a:pt x="418" y="9966"/>
                      <a:pt x="1" y="10371"/>
                      <a:pt x="1" y="10883"/>
                    </a:cubicBezTo>
                    <a:cubicBezTo>
                      <a:pt x="1" y="11395"/>
                      <a:pt x="418" y="11812"/>
                      <a:pt x="918" y="11812"/>
                    </a:cubicBezTo>
                    <a:cubicBezTo>
                      <a:pt x="1430" y="11812"/>
                      <a:pt x="1846" y="11395"/>
                      <a:pt x="1846" y="10883"/>
                    </a:cubicBezTo>
                    <a:cubicBezTo>
                      <a:pt x="1846" y="10740"/>
                      <a:pt x="1811" y="10597"/>
                      <a:pt x="1751" y="10478"/>
                    </a:cubicBezTo>
                    <a:lnTo>
                      <a:pt x="2787" y="9561"/>
                    </a:lnTo>
                    <a:cubicBezTo>
                      <a:pt x="3073" y="9811"/>
                      <a:pt x="3454" y="9954"/>
                      <a:pt x="3847" y="9954"/>
                    </a:cubicBezTo>
                    <a:cubicBezTo>
                      <a:pt x="4204" y="9954"/>
                      <a:pt x="4537" y="9847"/>
                      <a:pt x="4823" y="9633"/>
                    </a:cubicBezTo>
                    <a:lnTo>
                      <a:pt x="5597" y="10419"/>
                    </a:lnTo>
                    <a:cubicBezTo>
                      <a:pt x="5513" y="10550"/>
                      <a:pt x="5466" y="10716"/>
                      <a:pt x="5466" y="10883"/>
                    </a:cubicBezTo>
                    <a:cubicBezTo>
                      <a:pt x="5466" y="11395"/>
                      <a:pt x="5882" y="11800"/>
                      <a:pt x="6394" y="11800"/>
                    </a:cubicBezTo>
                    <a:cubicBezTo>
                      <a:pt x="6895" y="11800"/>
                      <a:pt x="7311" y="11395"/>
                      <a:pt x="7311" y="10883"/>
                    </a:cubicBezTo>
                    <a:cubicBezTo>
                      <a:pt x="7311" y="10371"/>
                      <a:pt x="6895" y="9954"/>
                      <a:pt x="6394" y="9954"/>
                    </a:cubicBezTo>
                    <a:cubicBezTo>
                      <a:pt x="6216" y="9954"/>
                      <a:pt x="6061" y="10002"/>
                      <a:pt x="5918" y="10085"/>
                    </a:cubicBezTo>
                    <a:lnTo>
                      <a:pt x="5144" y="9311"/>
                    </a:lnTo>
                    <a:cubicBezTo>
                      <a:pt x="5359" y="9037"/>
                      <a:pt x="5466" y="8692"/>
                      <a:pt x="5466" y="8347"/>
                    </a:cubicBezTo>
                    <a:cubicBezTo>
                      <a:pt x="5466" y="8192"/>
                      <a:pt x="5442" y="8049"/>
                      <a:pt x="5406" y="7906"/>
                    </a:cubicBezTo>
                    <a:lnTo>
                      <a:pt x="5716" y="7787"/>
                    </a:lnTo>
                    <a:cubicBezTo>
                      <a:pt x="5835" y="7740"/>
                      <a:pt x="5894" y="7609"/>
                      <a:pt x="5847" y="7490"/>
                    </a:cubicBezTo>
                    <a:cubicBezTo>
                      <a:pt x="5810" y="7398"/>
                      <a:pt x="5725" y="7342"/>
                      <a:pt x="5634" y="7342"/>
                    </a:cubicBezTo>
                    <a:cubicBezTo>
                      <a:pt x="5606" y="7342"/>
                      <a:pt x="5577" y="7347"/>
                      <a:pt x="5549" y="7359"/>
                    </a:cubicBezTo>
                    <a:lnTo>
                      <a:pt x="5216" y="7478"/>
                    </a:lnTo>
                    <a:cubicBezTo>
                      <a:pt x="4966" y="7085"/>
                      <a:pt x="4549" y="6811"/>
                      <a:pt x="4085" y="6751"/>
                    </a:cubicBezTo>
                    <a:lnTo>
                      <a:pt x="4085" y="5049"/>
                    </a:lnTo>
                    <a:cubicBezTo>
                      <a:pt x="4859" y="4942"/>
                      <a:pt x="5466" y="4263"/>
                      <a:pt x="5466" y="3453"/>
                    </a:cubicBezTo>
                    <a:cubicBezTo>
                      <a:pt x="5466" y="3263"/>
                      <a:pt x="5430" y="3072"/>
                      <a:pt x="5371" y="2894"/>
                    </a:cubicBezTo>
                    <a:lnTo>
                      <a:pt x="6168" y="2465"/>
                    </a:lnTo>
                    <a:cubicBezTo>
                      <a:pt x="6347" y="2644"/>
                      <a:pt x="6585" y="2763"/>
                      <a:pt x="6847" y="2763"/>
                    </a:cubicBezTo>
                    <a:cubicBezTo>
                      <a:pt x="7359" y="2763"/>
                      <a:pt x="7776" y="2358"/>
                      <a:pt x="7776" y="1846"/>
                    </a:cubicBezTo>
                    <a:cubicBezTo>
                      <a:pt x="7776" y="1334"/>
                      <a:pt x="7359" y="917"/>
                      <a:pt x="6847" y="917"/>
                    </a:cubicBezTo>
                    <a:cubicBezTo>
                      <a:pt x="6347" y="917"/>
                      <a:pt x="5930" y="1334"/>
                      <a:pt x="5930" y="1846"/>
                    </a:cubicBezTo>
                    <a:cubicBezTo>
                      <a:pt x="5930" y="1918"/>
                      <a:pt x="5942" y="1989"/>
                      <a:pt x="5954" y="2060"/>
                    </a:cubicBezTo>
                    <a:lnTo>
                      <a:pt x="5156" y="2501"/>
                    </a:lnTo>
                    <a:cubicBezTo>
                      <a:pt x="4847" y="2084"/>
                      <a:pt x="4370" y="1846"/>
                      <a:pt x="3847" y="1846"/>
                    </a:cubicBezTo>
                    <a:cubicBezTo>
                      <a:pt x="3454" y="1846"/>
                      <a:pt x="3073" y="1989"/>
                      <a:pt x="2787" y="2239"/>
                    </a:cubicBezTo>
                    <a:lnTo>
                      <a:pt x="1751" y="1322"/>
                    </a:lnTo>
                    <a:cubicBezTo>
                      <a:pt x="1811" y="1203"/>
                      <a:pt x="1846" y="1060"/>
                      <a:pt x="1846" y="917"/>
                    </a:cubicBezTo>
                    <a:cubicBezTo>
                      <a:pt x="1846" y="405"/>
                      <a:pt x="1430" y="1"/>
                      <a:pt x="918"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5" name="Google Shape;268;p21">
                <a:extLst>
                  <a:ext uri="{FF2B5EF4-FFF2-40B4-BE49-F238E27FC236}">
                    <a16:creationId xmlns:a16="http://schemas.microsoft.com/office/drawing/2014/main" id="{16F08039-8BC0-F4D5-8F5F-0AB7705BA04A}"/>
                  </a:ext>
                </a:extLst>
              </p:cNvPr>
              <p:cNvSpPr/>
              <p:nvPr/>
            </p:nvSpPr>
            <p:spPr>
              <a:xfrm>
                <a:off x="5471536" y="1486520"/>
                <a:ext cx="71996" cy="71996"/>
              </a:xfrm>
              <a:custGeom>
                <a:avLst/>
                <a:gdLst/>
                <a:ahLst/>
                <a:cxnLst/>
                <a:rect l="l" t="t" r="r" b="b"/>
                <a:pathLst>
                  <a:path w="930" h="930" extrusionOk="0">
                    <a:moveTo>
                      <a:pt x="692" y="1"/>
                    </a:moveTo>
                    <a:cubicBezTo>
                      <a:pt x="311" y="1"/>
                      <a:pt x="1" y="310"/>
                      <a:pt x="1" y="691"/>
                    </a:cubicBezTo>
                    <a:cubicBezTo>
                      <a:pt x="1" y="822"/>
                      <a:pt x="108" y="930"/>
                      <a:pt x="239" y="930"/>
                    </a:cubicBezTo>
                    <a:cubicBezTo>
                      <a:pt x="358" y="930"/>
                      <a:pt x="465" y="822"/>
                      <a:pt x="465" y="691"/>
                    </a:cubicBezTo>
                    <a:cubicBezTo>
                      <a:pt x="465" y="572"/>
                      <a:pt x="572" y="465"/>
                      <a:pt x="692" y="465"/>
                    </a:cubicBezTo>
                    <a:cubicBezTo>
                      <a:pt x="822" y="465"/>
                      <a:pt x="930" y="358"/>
                      <a:pt x="930" y="239"/>
                    </a:cubicBezTo>
                    <a:cubicBezTo>
                      <a:pt x="930" y="108"/>
                      <a:pt x="822" y="1"/>
                      <a:pt x="692"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6" name="Google Shape;269;p21">
                <a:extLst>
                  <a:ext uri="{FF2B5EF4-FFF2-40B4-BE49-F238E27FC236}">
                    <a16:creationId xmlns:a16="http://schemas.microsoft.com/office/drawing/2014/main" id="{08AB5092-6623-ECD1-8CF4-442F71ABB510}"/>
                  </a:ext>
                </a:extLst>
              </p:cNvPr>
              <p:cNvSpPr/>
              <p:nvPr/>
            </p:nvSpPr>
            <p:spPr>
              <a:xfrm>
                <a:off x="5471536" y="1865386"/>
                <a:ext cx="71996" cy="71996"/>
              </a:xfrm>
              <a:custGeom>
                <a:avLst/>
                <a:gdLst/>
                <a:ahLst/>
                <a:cxnLst/>
                <a:rect l="l" t="t" r="r" b="b"/>
                <a:pathLst>
                  <a:path w="930" h="930" extrusionOk="0">
                    <a:moveTo>
                      <a:pt x="692" y="0"/>
                    </a:moveTo>
                    <a:cubicBezTo>
                      <a:pt x="311" y="0"/>
                      <a:pt x="1" y="310"/>
                      <a:pt x="1" y="691"/>
                    </a:cubicBezTo>
                    <a:cubicBezTo>
                      <a:pt x="1" y="822"/>
                      <a:pt x="108" y="929"/>
                      <a:pt x="239" y="929"/>
                    </a:cubicBezTo>
                    <a:cubicBezTo>
                      <a:pt x="358" y="929"/>
                      <a:pt x="465" y="822"/>
                      <a:pt x="465" y="691"/>
                    </a:cubicBezTo>
                    <a:cubicBezTo>
                      <a:pt x="465" y="572"/>
                      <a:pt x="572" y="465"/>
                      <a:pt x="692" y="465"/>
                    </a:cubicBezTo>
                    <a:cubicBezTo>
                      <a:pt x="822" y="465"/>
                      <a:pt x="930" y="358"/>
                      <a:pt x="930" y="238"/>
                    </a:cubicBezTo>
                    <a:cubicBezTo>
                      <a:pt x="930" y="107"/>
                      <a:pt x="822" y="0"/>
                      <a:pt x="692" y="0"/>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7" name="Google Shape;270;p21">
                <a:extLst>
                  <a:ext uri="{FF2B5EF4-FFF2-40B4-BE49-F238E27FC236}">
                    <a16:creationId xmlns:a16="http://schemas.microsoft.com/office/drawing/2014/main" id="{3F03B7F8-0656-6E18-D6AB-C88359089B49}"/>
                  </a:ext>
                </a:extLst>
              </p:cNvPr>
              <p:cNvSpPr/>
              <p:nvPr/>
            </p:nvSpPr>
            <p:spPr>
              <a:xfrm>
                <a:off x="5720423" y="1811892"/>
                <a:ext cx="35998" cy="36075"/>
              </a:xfrm>
              <a:custGeom>
                <a:avLst/>
                <a:gdLst/>
                <a:ahLst/>
                <a:cxnLst/>
                <a:rect l="l" t="t" r="r" b="b"/>
                <a:pathLst>
                  <a:path w="465" h="466" extrusionOk="0">
                    <a:moveTo>
                      <a:pt x="227" y="1"/>
                    </a:moveTo>
                    <a:cubicBezTo>
                      <a:pt x="96" y="1"/>
                      <a:pt x="1" y="108"/>
                      <a:pt x="1" y="239"/>
                    </a:cubicBezTo>
                    <a:cubicBezTo>
                      <a:pt x="1" y="358"/>
                      <a:pt x="96" y="465"/>
                      <a:pt x="227" y="465"/>
                    </a:cubicBezTo>
                    <a:cubicBezTo>
                      <a:pt x="358" y="465"/>
                      <a:pt x="465" y="358"/>
                      <a:pt x="465" y="239"/>
                    </a:cubicBezTo>
                    <a:cubicBezTo>
                      <a:pt x="465" y="108"/>
                      <a:pt x="358" y="1"/>
                      <a:pt x="227"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8" name="Google Shape;271;p21">
                <a:extLst>
                  <a:ext uri="{FF2B5EF4-FFF2-40B4-BE49-F238E27FC236}">
                    <a16:creationId xmlns:a16="http://schemas.microsoft.com/office/drawing/2014/main" id="{39DDDEC0-77B9-E869-D30A-D1122E3A48ED}"/>
                  </a:ext>
                </a:extLst>
              </p:cNvPr>
              <p:cNvSpPr/>
              <p:nvPr/>
            </p:nvSpPr>
            <p:spPr>
              <a:xfrm>
                <a:off x="5897392" y="1686559"/>
                <a:ext cx="71066" cy="71995"/>
              </a:xfrm>
              <a:custGeom>
                <a:avLst/>
                <a:gdLst/>
                <a:ahLst/>
                <a:cxnLst/>
                <a:rect l="l" t="t" r="r" b="b"/>
                <a:pathLst>
                  <a:path w="918" h="930" extrusionOk="0">
                    <a:moveTo>
                      <a:pt x="691" y="1"/>
                    </a:moveTo>
                    <a:cubicBezTo>
                      <a:pt x="310" y="1"/>
                      <a:pt x="1" y="322"/>
                      <a:pt x="1" y="703"/>
                    </a:cubicBezTo>
                    <a:cubicBezTo>
                      <a:pt x="1" y="822"/>
                      <a:pt x="96" y="929"/>
                      <a:pt x="227" y="929"/>
                    </a:cubicBezTo>
                    <a:cubicBezTo>
                      <a:pt x="358" y="929"/>
                      <a:pt x="453" y="822"/>
                      <a:pt x="453" y="703"/>
                    </a:cubicBezTo>
                    <a:cubicBezTo>
                      <a:pt x="453" y="572"/>
                      <a:pt x="560" y="465"/>
                      <a:pt x="691" y="465"/>
                    </a:cubicBezTo>
                    <a:cubicBezTo>
                      <a:pt x="810" y="465"/>
                      <a:pt x="917" y="370"/>
                      <a:pt x="917" y="239"/>
                    </a:cubicBezTo>
                    <a:cubicBezTo>
                      <a:pt x="917" y="108"/>
                      <a:pt x="822" y="1"/>
                      <a:pt x="691"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86" name="Group 85">
            <a:extLst>
              <a:ext uri="{FF2B5EF4-FFF2-40B4-BE49-F238E27FC236}">
                <a16:creationId xmlns:a16="http://schemas.microsoft.com/office/drawing/2014/main" id="{232EEA9A-B972-ADF6-86F7-BA81D537F6B2}"/>
              </a:ext>
            </a:extLst>
          </p:cNvPr>
          <p:cNvGrpSpPr/>
          <p:nvPr/>
        </p:nvGrpSpPr>
        <p:grpSpPr>
          <a:xfrm>
            <a:off x="3208328" y="1097645"/>
            <a:ext cx="2211470" cy="4881841"/>
            <a:chOff x="3208328" y="1097645"/>
            <a:chExt cx="2211470" cy="4881841"/>
          </a:xfrm>
        </p:grpSpPr>
        <p:grpSp>
          <p:nvGrpSpPr>
            <p:cNvPr id="105" name="Group 104">
              <a:extLst>
                <a:ext uri="{FF2B5EF4-FFF2-40B4-BE49-F238E27FC236}">
                  <a16:creationId xmlns:a16="http://schemas.microsoft.com/office/drawing/2014/main" id="{A8735897-5EA0-C103-0292-C556125DBC21}"/>
                </a:ext>
              </a:extLst>
            </p:cNvPr>
            <p:cNvGrpSpPr/>
            <p:nvPr/>
          </p:nvGrpSpPr>
          <p:grpSpPr>
            <a:xfrm>
              <a:off x="3208328" y="2210224"/>
              <a:ext cx="2211470" cy="3769262"/>
              <a:chOff x="3265405" y="2210224"/>
              <a:chExt cx="2211470" cy="3769262"/>
            </a:xfrm>
          </p:grpSpPr>
          <p:sp>
            <p:nvSpPr>
              <p:cNvPr id="91" name="Arrow: Pentagon 90">
                <a:extLst>
                  <a:ext uri="{FF2B5EF4-FFF2-40B4-BE49-F238E27FC236}">
                    <a16:creationId xmlns:a16="http://schemas.microsoft.com/office/drawing/2014/main" id="{3A3F8E8A-17E9-BC76-2A08-59BB9F81DAD1}"/>
                  </a:ext>
                </a:extLst>
              </p:cNvPr>
              <p:cNvSpPr/>
              <p:nvPr/>
            </p:nvSpPr>
            <p:spPr>
              <a:xfrm>
                <a:off x="3265405" y="2210224"/>
                <a:ext cx="2211470" cy="3769262"/>
              </a:xfrm>
              <a:prstGeom prst="homePlate">
                <a:avLst>
                  <a:gd name="adj" fmla="val 0"/>
                </a:avLst>
              </a:prstGeom>
              <a:solidFill>
                <a:schemeClr val="tx1">
                  <a:lumMod val="60000"/>
                  <a:lumOff val="40000"/>
                </a:schemeClr>
              </a:soli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92" name="Arrow: Pentagon 91">
                <a:extLst>
                  <a:ext uri="{FF2B5EF4-FFF2-40B4-BE49-F238E27FC236}">
                    <a16:creationId xmlns:a16="http://schemas.microsoft.com/office/drawing/2014/main" id="{C1D90FA2-A50D-C4E8-D034-6BD0AB6609AA}"/>
                  </a:ext>
                </a:extLst>
              </p:cNvPr>
              <p:cNvSpPr/>
              <p:nvPr/>
            </p:nvSpPr>
            <p:spPr>
              <a:xfrm>
                <a:off x="3413181" y="2360210"/>
                <a:ext cx="1938480" cy="3507190"/>
              </a:xfrm>
              <a:prstGeom prst="homePlate">
                <a:avLst>
                  <a:gd name="adj" fmla="val 0"/>
                </a:avLst>
              </a:prstGeom>
              <a:gradFill>
                <a:gsLst>
                  <a:gs pos="63000">
                    <a:schemeClr val="accent3"/>
                  </a:gs>
                  <a:gs pos="0">
                    <a:schemeClr val="tx1">
                      <a:lumMod val="20000"/>
                      <a:lumOff val="80000"/>
                    </a:schemeClr>
                  </a:gs>
                  <a:gs pos="100000">
                    <a:schemeClr val="bg2"/>
                  </a:gs>
                </a:gsLst>
                <a:lin ang="81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grpSp>
          <p:nvGrpSpPr>
            <p:cNvPr id="93" name="Group 92">
              <a:extLst>
                <a:ext uri="{FF2B5EF4-FFF2-40B4-BE49-F238E27FC236}">
                  <a16:creationId xmlns:a16="http://schemas.microsoft.com/office/drawing/2014/main" id="{03F32C87-4F7D-BDCE-BB54-868AA30122B7}"/>
                </a:ext>
              </a:extLst>
            </p:cNvPr>
            <p:cNvGrpSpPr/>
            <p:nvPr/>
          </p:nvGrpSpPr>
          <p:grpSpPr>
            <a:xfrm>
              <a:off x="3717467" y="1591421"/>
              <a:ext cx="1162050" cy="1158958"/>
              <a:chOff x="1035001" y="380921"/>
              <a:chExt cx="1162050" cy="1158958"/>
            </a:xfrm>
          </p:grpSpPr>
          <p:sp>
            <p:nvSpPr>
              <p:cNvPr id="94" name="Rounded Rectangle 164">
                <a:extLst>
                  <a:ext uri="{FF2B5EF4-FFF2-40B4-BE49-F238E27FC236}">
                    <a16:creationId xmlns:a16="http://schemas.microsoft.com/office/drawing/2014/main" id="{9114ECCE-D728-FE89-9C2C-EBEFCA7C54BE}"/>
                  </a:ext>
                </a:extLst>
              </p:cNvPr>
              <p:cNvSpPr/>
              <p:nvPr/>
            </p:nvSpPr>
            <p:spPr>
              <a:xfrm>
                <a:off x="1035001" y="380921"/>
                <a:ext cx="1162050" cy="1158958"/>
              </a:xfrm>
              <a:prstGeom prst="roundRect">
                <a:avLst>
                  <a:gd name="adj" fmla="val 50000"/>
                </a:avLst>
              </a:prstGeom>
              <a:gradFill flip="none" rotWithShape="1">
                <a:gsLst>
                  <a:gs pos="30000">
                    <a:schemeClr val="bg2">
                      <a:lumMod val="20000"/>
                      <a:lumOff val="80000"/>
                    </a:schemeClr>
                  </a:gs>
                  <a:gs pos="100000">
                    <a:schemeClr val="tx1">
                      <a:lumMod val="40000"/>
                      <a:lumOff val="60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sp>
            <p:nvSpPr>
              <p:cNvPr id="95" name="Rounded Rectangle 164">
                <a:extLst>
                  <a:ext uri="{FF2B5EF4-FFF2-40B4-BE49-F238E27FC236}">
                    <a16:creationId xmlns:a16="http://schemas.microsoft.com/office/drawing/2014/main" id="{D2364519-B494-7233-C0C2-3B2C73F9EC5B}"/>
                  </a:ext>
                </a:extLst>
              </p:cNvPr>
              <p:cNvSpPr/>
              <p:nvPr/>
            </p:nvSpPr>
            <p:spPr>
              <a:xfrm>
                <a:off x="1114425" y="475560"/>
                <a:ext cx="987962" cy="985333"/>
              </a:xfrm>
              <a:prstGeom prst="roundRect">
                <a:avLst>
                  <a:gd name="adj" fmla="val 50000"/>
                </a:avLst>
              </a:prstGeom>
              <a:gradFill flip="none" rotWithShape="1">
                <a:gsLst>
                  <a:gs pos="7000">
                    <a:schemeClr val="tx1">
                      <a:lumMod val="60000"/>
                      <a:lumOff val="40000"/>
                    </a:schemeClr>
                  </a:gs>
                  <a:gs pos="100000">
                    <a:schemeClr val="tx1">
                      <a:lumMod val="75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grpSp>
        <p:sp>
          <p:nvSpPr>
            <p:cNvPr id="7" name="Google Shape;239;p21">
              <a:extLst>
                <a:ext uri="{FF2B5EF4-FFF2-40B4-BE49-F238E27FC236}">
                  <a16:creationId xmlns:a16="http://schemas.microsoft.com/office/drawing/2014/main" id="{0A4CF7EF-26F2-8AAB-121B-0E737DED23A0}"/>
                </a:ext>
              </a:extLst>
            </p:cNvPr>
            <p:cNvSpPr txBox="1"/>
            <p:nvPr/>
          </p:nvSpPr>
          <p:spPr>
            <a:xfrm>
              <a:off x="3608763" y="1097645"/>
              <a:ext cx="1487186" cy="482976"/>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rPr>
                <a:t>Objective</a:t>
              </a:r>
              <a:endParaRPr kumimoji="0"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endParaRPr>
            </a:p>
          </p:txBody>
        </p:sp>
        <p:sp>
          <p:nvSpPr>
            <p:cNvPr id="8" name="Google Shape;240;p21">
              <a:extLst>
                <a:ext uri="{FF2B5EF4-FFF2-40B4-BE49-F238E27FC236}">
                  <a16:creationId xmlns:a16="http://schemas.microsoft.com/office/drawing/2014/main" id="{F9D52BC8-7C91-49A6-6038-A9D28608665B}"/>
                </a:ext>
              </a:extLst>
            </p:cNvPr>
            <p:cNvSpPr txBox="1"/>
            <p:nvPr/>
          </p:nvSpPr>
          <p:spPr>
            <a:xfrm>
              <a:off x="3429682" y="2948111"/>
              <a:ext cx="1741414" cy="2592601"/>
            </a:xfrm>
            <a:prstGeom prst="rect">
              <a:avLst/>
            </a:prstGeom>
            <a:noFill/>
            <a:ln w="28575" cap="flat" cmpd="sng">
              <a:noFill/>
              <a:prstDash val="solid"/>
              <a:round/>
              <a:headEnd type="none" w="sm" len="sm"/>
              <a:tailEnd type="none" w="sm" len="sm"/>
            </a:ln>
          </p:spPr>
          <p:txBody>
            <a:bodyPr spcFirstLastPara="1" wrap="square" lIns="91425" tIns="91425" rIns="91425" bIns="91425" anchor="b"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To identify optimal r-ATG exposure that ensures: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Engraftment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Effective prevention of aGvHD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Reduced risk of viral reactivation</a:t>
              </a:r>
            </a:p>
          </p:txBody>
        </p:sp>
        <p:grpSp>
          <p:nvGrpSpPr>
            <p:cNvPr id="14" name="Google Shape;272;p21">
              <a:extLst>
                <a:ext uri="{FF2B5EF4-FFF2-40B4-BE49-F238E27FC236}">
                  <a16:creationId xmlns:a16="http://schemas.microsoft.com/office/drawing/2014/main" id="{8A3FF2B5-9330-373F-0A0F-FBBCC6FB46D1}"/>
                </a:ext>
              </a:extLst>
            </p:cNvPr>
            <p:cNvGrpSpPr/>
            <p:nvPr/>
          </p:nvGrpSpPr>
          <p:grpSpPr>
            <a:xfrm>
              <a:off x="3923938" y="1824277"/>
              <a:ext cx="717252" cy="694558"/>
              <a:chOff x="2986546" y="1266184"/>
              <a:chExt cx="945915" cy="914396"/>
            </a:xfrm>
          </p:grpSpPr>
          <p:sp>
            <p:nvSpPr>
              <p:cNvPr id="53" name="Google Shape;273;p21">
                <a:extLst>
                  <a:ext uri="{FF2B5EF4-FFF2-40B4-BE49-F238E27FC236}">
                    <a16:creationId xmlns:a16="http://schemas.microsoft.com/office/drawing/2014/main" id="{998EFDE5-1AD8-A414-DFF5-DB57B9DCAF99}"/>
                  </a:ext>
                </a:extLst>
              </p:cNvPr>
              <p:cNvSpPr/>
              <p:nvPr/>
            </p:nvSpPr>
            <p:spPr>
              <a:xfrm>
                <a:off x="3276707" y="1745201"/>
                <a:ext cx="152562" cy="153044"/>
              </a:xfrm>
              <a:custGeom>
                <a:avLst/>
                <a:gdLst/>
                <a:ahLst/>
                <a:cxnLst/>
                <a:rect l="l" t="t" r="r" b="b"/>
                <a:pathLst>
                  <a:path w="1978" h="1978" extrusionOk="0">
                    <a:moveTo>
                      <a:pt x="1322" y="1"/>
                    </a:moveTo>
                    <a:lnTo>
                      <a:pt x="1" y="1322"/>
                    </a:lnTo>
                    <a:lnTo>
                      <a:pt x="656" y="1977"/>
                    </a:lnTo>
                    <a:lnTo>
                      <a:pt x="1977" y="656"/>
                    </a:lnTo>
                    <a:lnTo>
                      <a:pt x="1322" y="1"/>
                    </a:lnTo>
                    <a:close/>
                  </a:path>
                </a:pathLst>
              </a:custGeom>
              <a:solidFill>
                <a:srgbClr val="EEFA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4" name="Google Shape;274;p21">
                <a:extLst>
                  <a:ext uri="{FF2B5EF4-FFF2-40B4-BE49-F238E27FC236}">
                    <a16:creationId xmlns:a16="http://schemas.microsoft.com/office/drawing/2014/main" id="{93A5D47B-2914-D331-CC7B-2189BFF5BD28}"/>
                  </a:ext>
                </a:extLst>
              </p:cNvPr>
              <p:cNvSpPr/>
              <p:nvPr/>
            </p:nvSpPr>
            <p:spPr>
              <a:xfrm>
                <a:off x="3291439" y="1283902"/>
                <a:ext cx="625442" cy="571710"/>
              </a:xfrm>
              <a:custGeom>
                <a:avLst/>
                <a:gdLst/>
                <a:ahLst/>
                <a:cxnLst/>
                <a:rect l="l" t="t" r="r" b="b"/>
                <a:pathLst>
                  <a:path w="8109" h="7389" extrusionOk="0">
                    <a:moveTo>
                      <a:pt x="4054" y="1"/>
                    </a:moveTo>
                    <a:cubicBezTo>
                      <a:pt x="3108" y="1"/>
                      <a:pt x="2161" y="361"/>
                      <a:pt x="1441" y="1081"/>
                    </a:cubicBezTo>
                    <a:cubicBezTo>
                      <a:pt x="0" y="2534"/>
                      <a:pt x="0" y="4867"/>
                      <a:pt x="1441" y="6308"/>
                    </a:cubicBezTo>
                    <a:cubicBezTo>
                      <a:pt x="2161" y="7028"/>
                      <a:pt x="3105" y="7389"/>
                      <a:pt x="4050" y="7389"/>
                    </a:cubicBezTo>
                    <a:cubicBezTo>
                      <a:pt x="4995" y="7389"/>
                      <a:pt x="5942" y="7028"/>
                      <a:pt x="6668" y="6308"/>
                    </a:cubicBezTo>
                    <a:cubicBezTo>
                      <a:pt x="8108" y="4867"/>
                      <a:pt x="8108" y="2522"/>
                      <a:pt x="6668" y="1081"/>
                    </a:cubicBezTo>
                    <a:cubicBezTo>
                      <a:pt x="5947" y="361"/>
                      <a:pt x="5001" y="1"/>
                      <a:pt x="4054" y="1"/>
                    </a:cubicBezTo>
                    <a:close/>
                  </a:path>
                </a:pathLst>
              </a:custGeom>
              <a:solidFill>
                <a:srgbClr val="7A00E6"/>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5" name="Google Shape;275;p21">
                <a:extLst>
                  <a:ext uri="{FF2B5EF4-FFF2-40B4-BE49-F238E27FC236}">
                    <a16:creationId xmlns:a16="http://schemas.microsoft.com/office/drawing/2014/main" id="{4DFC1324-0899-18FB-CB17-CAC4C939C59A}"/>
                  </a:ext>
                </a:extLst>
              </p:cNvPr>
              <p:cNvSpPr/>
              <p:nvPr/>
            </p:nvSpPr>
            <p:spPr>
              <a:xfrm>
                <a:off x="3369494" y="1355317"/>
                <a:ext cx="469332" cy="428879"/>
              </a:xfrm>
              <a:custGeom>
                <a:avLst/>
                <a:gdLst/>
                <a:ahLst/>
                <a:cxnLst/>
                <a:rect l="l" t="t" r="r" b="b"/>
                <a:pathLst>
                  <a:path w="6085" h="5543" extrusionOk="0">
                    <a:moveTo>
                      <a:pt x="3042" y="0"/>
                    </a:moveTo>
                    <a:cubicBezTo>
                      <a:pt x="2334" y="0"/>
                      <a:pt x="1626" y="271"/>
                      <a:pt x="1084" y="813"/>
                    </a:cubicBezTo>
                    <a:cubicBezTo>
                      <a:pt x="0" y="1897"/>
                      <a:pt x="0" y="3647"/>
                      <a:pt x="1084" y="4730"/>
                    </a:cubicBezTo>
                    <a:cubicBezTo>
                      <a:pt x="1626" y="5272"/>
                      <a:pt x="2334" y="5543"/>
                      <a:pt x="3042" y="5543"/>
                    </a:cubicBezTo>
                    <a:cubicBezTo>
                      <a:pt x="3751" y="5543"/>
                      <a:pt x="4459" y="5272"/>
                      <a:pt x="5001" y="4730"/>
                    </a:cubicBezTo>
                    <a:cubicBezTo>
                      <a:pt x="6084" y="3647"/>
                      <a:pt x="6084" y="1897"/>
                      <a:pt x="5001" y="813"/>
                    </a:cubicBezTo>
                    <a:cubicBezTo>
                      <a:pt x="4459" y="271"/>
                      <a:pt x="3751" y="0"/>
                      <a:pt x="3042" y="0"/>
                    </a:cubicBezTo>
                    <a:close/>
                  </a:path>
                </a:pathLst>
              </a:custGeom>
              <a:solidFill>
                <a:sysClr val="window" lastClr="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6" name="Google Shape;276;p21">
                <a:extLst>
                  <a:ext uri="{FF2B5EF4-FFF2-40B4-BE49-F238E27FC236}">
                    <a16:creationId xmlns:a16="http://schemas.microsoft.com/office/drawing/2014/main" id="{86728808-4F70-B5D5-65BE-A107406503BA}"/>
                  </a:ext>
                </a:extLst>
              </p:cNvPr>
              <p:cNvSpPr/>
              <p:nvPr/>
            </p:nvSpPr>
            <p:spPr>
              <a:xfrm>
                <a:off x="3532931" y="1498303"/>
                <a:ext cx="142458" cy="142908"/>
              </a:xfrm>
              <a:custGeom>
                <a:avLst/>
                <a:gdLst/>
                <a:ahLst/>
                <a:cxnLst/>
                <a:rect l="l" t="t" r="r" b="b"/>
                <a:pathLst>
                  <a:path w="1847" h="1847" extrusionOk="0">
                    <a:moveTo>
                      <a:pt x="917" y="1"/>
                    </a:moveTo>
                    <a:cubicBezTo>
                      <a:pt x="417" y="1"/>
                      <a:pt x="1" y="418"/>
                      <a:pt x="1" y="918"/>
                    </a:cubicBezTo>
                    <a:cubicBezTo>
                      <a:pt x="1" y="1430"/>
                      <a:pt x="417" y="1846"/>
                      <a:pt x="917" y="1846"/>
                    </a:cubicBezTo>
                    <a:cubicBezTo>
                      <a:pt x="1429" y="1846"/>
                      <a:pt x="1846" y="1430"/>
                      <a:pt x="1846" y="918"/>
                    </a:cubicBezTo>
                    <a:cubicBezTo>
                      <a:pt x="1846" y="418"/>
                      <a:pt x="1429" y="1"/>
                      <a:pt x="917" y="1"/>
                    </a:cubicBezTo>
                    <a:close/>
                  </a:path>
                </a:pathLst>
              </a:custGeom>
              <a:solidFill>
                <a:srgbClr val="CA99F5"/>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7" name="Google Shape;277;p21">
                <a:extLst>
                  <a:ext uri="{FF2B5EF4-FFF2-40B4-BE49-F238E27FC236}">
                    <a16:creationId xmlns:a16="http://schemas.microsoft.com/office/drawing/2014/main" id="{EE67A2A7-0978-F3D8-CB16-9638F1D5BB32}"/>
                  </a:ext>
                </a:extLst>
              </p:cNvPr>
              <p:cNvSpPr/>
              <p:nvPr/>
            </p:nvSpPr>
            <p:spPr>
              <a:xfrm>
                <a:off x="3005828" y="1822574"/>
                <a:ext cx="346311" cy="340287"/>
              </a:xfrm>
              <a:custGeom>
                <a:avLst/>
                <a:gdLst/>
                <a:ahLst/>
                <a:cxnLst/>
                <a:rect l="l" t="t" r="r" b="b"/>
                <a:pathLst>
                  <a:path w="4490" h="4398" extrusionOk="0">
                    <a:moveTo>
                      <a:pt x="3191" y="1"/>
                    </a:moveTo>
                    <a:lnTo>
                      <a:pt x="370" y="2823"/>
                    </a:lnTo>
                    <a:cubicBezTo>
                      <a:pt x="0" y="3180"/>
                      <a:pt x="0" y="3763"/>
                      <a:pt x="370" y="4120"/>
                    </a:cubicBezTo>
                    <a:cubicBezTo>
                      <a:pt x="548" y="4305"/>
                      <a:pt x="783" y="4397"/>
                      <a:pt x="1018" y="4397"/>
                    </a:cubicBezTo>
                    <a:cubicBezTo>
                      <a:pt x="1254" y="4397"/>
                      <a:pt x="1489" y="4305"/>
                      <a:pt x="1667" y="4120"/>
                    </a:cubicBezTo>
                    <a:lnTo>
                      <a:pt x="4489" y="1299"/>
                    </a:lnTo>
                    <a:cubicBezTo>
                      <a:pt x="4084" y="894"/>
                      <a:pt x="3572" y="382"/>
                      <a:pt x="3191" y="1"/>
                    </a:cubicBezTo>
                    <a:close/>
                  </a:path>
                </a:pathLst>
              </a:custGeom>
              <a:solidFill>
                <a:srgbClr val="62D488">
                  <a:lumMod val="75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8" name="Google Shape;278;p21">
                <a:extLst>
                  <a:ext uri="{FF2B5EF4-FFF2-40B4-BE49-F238E27FC236}">
                    <a16:creationId xmlns:a16="http://schemas.microsoft.com/office/drawing/2014/main" id="{FE62EEBF-60EF-B59A-E2E8-95E89586F3FA}"/>
                  </a:ext>
                </a:extLst>
              </p:cNvPr>
              <p:cNvSpPr/>
              <p:nvPr/>
            </p:nvSpPr>
            <p:spPr>
              <a:xfrm>
                <a:off x="2986546" y="1266184"/>
                <a:ext cx="945915" cy="914396"/>
              </a:xfrm>
              <a:custGeom>
                <a:avLst/>
                <a:gdLst/>
                <a:ahLst/>
                <a:cxnLst/>
                <a:rect l="l" t="t" r="r" b="b"/>
                <a:pathLst>
                  <a:path w="12264" h="11818" extrusionOk="0">
                    <a:moveTo>
                      <a:pt x="5072" y="6525"/>
                    </a:moveTo>
                    <a:cubicBezTo>
                      <a:pt x="5120" y="6585"/>
                      <a:pt x="5180" y="6644"/>
                      <a:pt x="5227" y="6704"/>
                    </a:cubicBezTo>
                    <a:cubicBezTo>
                      <a:pt x="5287" y="6751"/>
                      <a:pt x="5346" y="6811"/>
                      <a:pt x="5394" y="6859"/>
                    </a:cubicBezTo>
                    <a:lnTo>
                      <a:pt x="4418" y="7835"/>
                    </a:lnTo>
                    <a:lnTo>
                      <a:pt x="4084" y="7513"/>
                    </a:lnTo>
                    <a:lnTo>
                      <a:pt x="5072" y="6525"/>
                    </a:lnTo>
                    <a:close/>
                    <a:moveTo>
                      <a:pt x="3441" y="7513"/>
                    </a:moveTo>
                    <a:lnTo>
                      <a:pt x="4418" y="8490"/>
                    </a:lnTo>
                    <a:lnTo>
                      <a:pt x="1763" y="11157"/>
                    </a:lnTo>
                    <a:cubicBezTo>
                      <a:pt x="1626" y="11288"/>
                      <a:pt x="1447" y="11353"/>
                      <a:pt x="1268" y="11353"/>
                    </a:cubicBezTo>
                    <a:cubicBezTo>
                      <a:pt x="1090" y="11353"/>
                      <a:pt x="911" y="11288"/>
                      <a:pt x="774" y="11157"/>
                    </a:cubicBezTo>
                    <a:cubicBezTo>
                      <a:pt x="512" y="10883"/>
                      <a:pt x="512" y="10442"/>
                      <a:pt x="774" y="10168"/>
                    </a:cubicBezTo>
                    <a:lnTo>
                      <a:pt x="3441" y="7513"/>
                    </a:lnTo>
                    <a:close/>
                    <a:moveTo>
                      <a:pt x="8006" y="1"/>
                    </a:moveTo>
                    <a:cubicBezTo>
                      <a:pt x="7001" y="1"/>
                      <a:pt x="5995" y="382"/>
                      <a:pt x="5227" y="1144"/>
                    </a:cubicBezTo>
                    <a:cubicBezTo>
                      <a:pt x="3882" y="2501"/>
                      <a:pt x="3703" y="4620"/>
                      <a:pt x="4787" y="6168"/>
                    </a:cubicBezTo>
                    <a:lnTo>
                      <a:pt x="3763" y="7180"/>
                    </a:lnTo>
                    <a:lnTo>
                      <a:pt x="3596" y="7025"/>
                    </a:lnTo>
                    <a:cubicBezTo>
                      <a:pt x="3554" y="6978"/>
                      <a:pt x="3495" y="6954"/>
                      <a:pt x="3435" y="6954"/>
                    </a:cubicBezTo>
                    <a:cubicBezTo>
                      <a:pt x="3376" y="6954"/>
                      <a:pt x="3316" y="6978"/>
                      <a:pt x="3275" y="7025"/>
                    </a:cubicBezTo>
                    <a:lnTo>
                      <a:pt x="453" y="9847"/>
                    </a:lnTo>
                    <a:cubicBezTo>
                      <a:pt x="0" y="10299"/>
                      <a:pt x="0" y="11026"/>
                      <a:pt x="453" y="11478"/>
                    </a:cubicBezTo>
                    <a:cubicBezTo>
                      <a:pt x="679" y="11704"/>
                      <a:pt x="974" y="11817"/>
                      <a:pt x="1268" y="11817"/>
                    </a:cubicBezTo>
                    <a:cubicBezTo>
                      <a:pt x="1563" y="11817"/>
                      <a:pt x="1858" y="11704"/>
                      <a:pt x="2084" y="11478"/>
                    </a:cubicBezTo>
                    <a:lnTo>
                      <a:pt x="4906" y="8656"/>
                    </a:lnTo>
                    <a:cubicBezTo>
                      <a:pt x="5001" y="8561"/>
                      <a:pt x="5001" y="8418"/>
                      <a:pt x="4906" y="8335"/>
                    </a:cubicBezTo>
                    <a:lnTo>
                      <a:pt x="4739" y="8168"/>
                    </a:lnTo>
                    <a:lnTo>
                      <a:pt x="5763" y="7144"/>
                    </a:lnTo>
                    <a:cubicBezTo>
                      <a:pt x="6423" y="7608"/>
                      <a:pt x="7209" y="7847"/>
                      <a:pt x="8001" y="7847"/>
                    </a:cubicBezTo>
                    <a:cubicBezTo>
                      <a:pt x="8651" y="7847"/>
                      <a:pt x="9304" y="7686"/>
                      <a:pt x="9895" y="7359"/>
                    </a:cubicBezTo>
                    <a:cubicBezTo>
                      <a:pt x="10014" y="7299"/>
                      <a:pt x="10049" y="7156"/>
                      <a:pt x="9990" y="7049"/>
                    </a:cubicBezTo>
                    <a:cubicBezTo>
                      <a:pt x="9949" y="6968"/>
                      <a:pt x="9870" y="6926"/>
                      <a:pt x="9790" y="6926"/>
                    </a:cubicBezTo>
                    <a:cubicBezTo>
                      <a:pt x="9752" y="6926"/>
                      <a:pt x="9714" y="6935"/>
                      <a:pt x="9680" y="6954"/>
                    </a:cubicBezTo>
                    <a:cubicBezTo>
                      <a:pt x="9151" y="7246"/>
                      <a:pt x="8574" y="7388"/>
                      <a:pt x="8002" y="7388"/>
                    </a:cubicBezTo>
                    <a:cubicBezTo>
                      <a:pt x="7105" y="7388"/>
                      <a:pt x="6222" y="7039"/>
                      <a:pt x="5561" y="6370"/>
                    </a:cubicBezTo>
                    <a:cubicBezTo>
                      <a:pt x="4191" y="5001"/>
                      <a:pt x="4215" y="2810"/>
                      <a:pt x="5561" y="1477"/>
                    </a:cubicBezTo>
                    <a:cubicBezTo>
                      <a:pt x="6233" y="798"/>
                      <a:pt x="7120" y="459"/>
                      <a:pt x="8007" y="459"/>
                    </a:cubicBezTo>
                    <a:cubicBezTo>
                      <a:pt x="8894" y="459"/>
                      <a:pt x="9781" y="798"/>
                      <a:pt x="10454" y="1477"/>
                    </a:cubicBezTo>
                    <a:cubicBezTo>
                      <a:pt x="11538" y="2560"/>
                      <a:pt x="11776" y="4251"/>
                      <a:pt x="11038" y="5596"/>
                    </a:cubicBezTo>
                    <a:cubicBezTo>
                      <a:pt x="10978" y="5704"/>
                      <a:pt x="11014" y="5847"/>
                      <a:pt x="11133" y="5906"/>
                    </a:cubicBezTo>
                    <a:cubicBezTo>
                      <a:pt x="11167" y="5925"/>
                      <a:pt x="11205" y="5934"/>
                      <a:pt x="11242" y="5934"/>
                    </a:cubicBezTo>
                    <a:cubicBezTo>
                      <a:pt x="11323" y="5934"/>
                      <a:pt x="11402" y="5892"/>
                      <a:pt x="11442" y="5811"/>
                    </a:cubicBezTo>
                    <a:cubicBezTo>
                      <a:pt x="12264" y="4334"/>
                      <a:pt x="12050" y="2418"/>
                      <a:pt x="10776" y="1144"/>
                    </a:cubicBezTo>
                    <a:cubicBezTo>
                      <a:pt x="10014" y="382"/>
                      <a:pt x="9010" y="1"/>
                      <a:pt x="8006"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9" name="Google Shape;279;p21">
                <a:extLst>
                  <a:ext uri="{FF2B5EF4-FFF2-40B4-BE49-F238E27FC236}">
                    <a16:creationId xmlns:a16="http://schemas.microsoft.com/office/drawing/2014/main" id="{5415E024-1B47-9EBA-E7CC-C3E8CBF63977}"/>
                  </a:ext>
                </a:extLst>
              </p:cNvPr>
              <p:cNvSpPr/>
              <p:nvPr/>
            </p:nvSpPr>
            <p:spPr>
              <a:xfrm>
                <a:off x="3350211" y="1337599"/>
                <a:ext cx="507897" cy="464393"/>
              </a:xfrm>
              <a:custGeom>
                <a:avLst/>
                <a:gdLst/>
                <a:ahLst/>
                <a:cxnLst/>
                <a:rect l="l" t="t" r="r" b="b"/>
                <a:pathLst>
                  <a:path w="6585" h="6002" extrusionOk="0">
                    <a:moveTo>
                      <a:pt x="3292" y="459"/>
                    </a:moveTo>
                    <a:cubicBezTo>
                      <a:pt x="3941" y="459"/>
                      <a:pt x="4590" y="709"/>
                      <a:pt x="5084" y="1209"/>
                    </a:cubicBezTo>
                    <a:cubicBezTo>
                      <a:pt x="6084" y="2197"/>
                      <a:pt x="6084" y="3804"/>
                      <a:pt x="5084" y="4793"/>
                    </a:cubicBezTo>
                    <a:cubicBezTo>
                      <a:pt x="4590" y="5293"/>
                      <a:pt x="3941" y="5543"/>
                      <a:pt x="3292" y="5543"/>
                    </a:cubicBezTo>
                    <a:cubicBezTo>
                      <a:pt x="2643" y="5543"/>
                      <a:pt x="1995" y="5293"/>
                      <a:pt x="1500" y="4793"/>
                    </a:cubicBezTo>
                    <a:cubicBezTo>
                      <a:pt x="500" y="3804"/>
                      <a:pt x="500" y="2197"/>
                      <a:pt x="1500" y="1209"/>
                    </a:cubicBezTo>
                    <a:cubicBezTo>
                      <a:pt x="1995" y="709"/>
                      <a:pt x="2643" y="459"/>
                      <a:pt x="3292" y="459"/>
                    </a:cubicBezTo>
                    <a:close/>
                    <a:moveTo>
                      <a:pt x="3292" y="0"/>
                    </a:moveTo>
                    <a:cubicBezTo>
                      <a:pt x="2524" y="0"/>
                      <a:pt x="1756" y="292"/>
                      <a:pt x="1167" y="875"/>
                    </a:cubicBezTo>
                    <a:cubicBezTo>
                      <a:pt x="0" y="2054"/>
                      <a:pt x="0" y="3947"/>
                      <a:pt x="1167" y="5126"/>
                    </a:cubicBezTo>
                    <a:cubicBezTo>
                      <a:pt x="1756" y="5709"/>
                      <a:pt x="2524" y="6001"/>
                      <a:pt x="3292" y="6001"/>
                    </a:cubicBezTo>
                    <a:cubicBezTo>
                      <a:pt x="4060" y="6001"/>
                      <a:pt x="4828" y="5709"/>
                      <a:pt x="5418" y="5126"/>
                    </a:cubicBezTo>
                    <a:cubicBezTo>
                      <a:pt x="6584" y="3947"/>
                      <a:pt x="6584" y="2054"/>
                      <a:pt x="5418" y="875"/>
                    </a:cubicBezTo>
                    <a:cubicBezTo>
                      <a:pt x="4828" y="292"/>
                      <a:pt x="4060" y="0"/>
                      <a:pt x="3292" y="0"/>
                    </a:cubicBezTo>
                    <a:close/>
                  </a:path>
                </a:pathLst>
              </a:custGeom>
              <a:solidFill>
                <a:srgbClr val="62D488">
                  <a:lumMod val="75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0" name="Google Shape;280;p21">
                <a:extLst>
                  <a:ext uri="{FF2B5EF4-FFF2-40B4-BE49-F238E27FC236}">
                    <a16:creationId xmlns:a16="http://schemas.microsoft.com/office/drawing/2014/main" id="{54A38EEC-F84B-6956-C267-5EE4044C9E47}"/>
                  </a:ext>
                </a:extLst>
              </p:cNvPr>
              <p:cNvSpPr/>
              <p:nvPr/>
            </p:nvSpPr>
            <p:spPr>
              <a:xfrm>
                <a:off x="3442921" y="1409014"/>
                <a:ext cx="322401" cy="321563"/>
              </a:xfrm>
              <a:custGeom>
                <a:avLst/>
                <a:gdLst/>
                <a:ahLst/>
                <a:cxnLst/>
                <a:rect l="l" t="t" r="r" b="b"/>
                <a:pathLst>
                  <a:path w="4180" h="4156" extrusionOk="0">
                    <a:moveTo>
                      <a:pt x="2084" y="1381"/>
                    </a:moveTo>
                    <a:cubicBezTo>
                      <a:pt x="2465" y="1381"/>
                      <a:pt x="2787" y="1691"/>
                      <a:pt x="2787" y="2084"/>
                    </a:cubicBezTo>
                    <a:cubicBezTo>
                      <a:pt x="2787" y="2465"/>
                      <a:pt x="2465" y="2774"/>
                      <a:pt x="2084" y="2774"/>
                    </a:cubicBezTo>
                    <a:cubicBezTo>
                      <a:pt x="1715" y="2774"/>
                      <a:pt x="1394" y="2465"/>
                      <a:pt x="1394" y="2084"/>
                    </a:cubicBezTo>
                    <a:cubicBezTo>
                      <a:pt x="1394" y="1691"/>
                      <a:pt x="1703" y="1381"/>
                      <a:pt x="2084" y="1381"/>
                    </a:cubicBezTo>
                    <a:close/>
                    <a:moveTo>
                      <a:pt x="1632" y="0"/>
                    </a:moveTo>
                    <a:cubicBezTo>
                      <a:pt x="1501" y="0"/>
                      <a:pt x="1394" y="107"/>
                      <a:pt x="1394" y="226"/>
                    </a:cubicBezTo>
                    <a:cubicBezTo>
                      <a:pt x="1394" y="357"/>
                      <a:pt x="1501" y="464"/>
                      <a:pt x="1632" y="464"/>
                    </a:cubicBezTo>
                    <a:lnTo>
                      <a:pt x="1858" y="464"/>
                    </a:lnTo>
                    <a:lnTo>
                      <a:pt x="1858" y="953"/>
                    </a:lnTo>
                    <a:cubicBezTo>
                      <a:pt x="1620" y="1000"/>
                      <a:pt x="1394" y="1131"/>
                      <a:pt x="1227" y="1310"/>
                    </a:cubicBezTo>
                    <a:lnTo>
                      <a:pt x="810" y="1072"/>
                    </a:lnTo>
                    <a:lnTo>
                      <a:pt x="930" y="869"/>
                    </a:lnTo>
                    <a:cubicBezTo>
                      <a:pt x="989" y="762"/>
                      <a:pt x="953" y="619"/>
                      <a:pt x="834" y="560"/>
                    </a:cubicBezTo>
                    <a:cubicBezTo>
                      <a:pt x="797" y="535"/>
                      <a:pt x="756" y="523"/>
                      <a:pt x="715" y="523"/>
                    </a:cubicBezTo>
                    <a:cubicBezTo>
                      <a:pt x="638" y="523"/>
                      <a:pt x="564" y="565"/>
                      <a:pt x="525" y="643"/>
                    </a:cubicBezTo>
                    <a:lnTo>
                      <a:pt x="60" y="1441"/>
                    </a:lnTo>
                    <a:cubicBezTo>
                      <a:pt x="1" y="1548"/>
                      <a:pt x="37" y="1691"/>
                      <a:pt x="144" y="1750"/>
                    </a:cubicBezTo>
                    <a:cubicBezTo>
                      <a:pt x="185" y="1775"/>
                      <a:pt x="228" y="1787"/>
                      <a:pt x="269" y="1787"/>
                    </a:cubicBezTo>
                    <a:cubicBezTo>
                      <a:pt x="346" y="1787"/>
                      <a:pt x="418" y="1745"/>
                      <a:pt x="465" y="1667"/>
                    </a:cubicBezTo>
                    <a:lnTo>
                      <a:pt x="584" y="1464"/>
                    </a:lnTo>
                    <a:lnTo>
                      <a:pt x="1001" y="1715"/>
                    </a:lnTo>
                    <a:cubicBezTo>
                      <a:pt x="965" y="1834"/>
                      <a:pt x="941" y="1953"/>
                      <a:pt x="941" y="2072"/>
                    </a:cubicBezTo>
                    <a:cubicBezTo>
                      <a:pt x="941" y="2203"/>
                      <a:pt x="965" y="2322"/>
                      <a:pt x="1001" y="2441"/>
                    </a:cubicBezTo>
                    <a:lnTo>
                      <a:pt x="584" y="2691"/>
                    </a:lnTo>
                    <a:lnTo>
                      <a:pt x="465" y="2488"/>
                    </a:lnTo>
                    <a:cubicBezTo>
                      <a:pt x="418" y="2411"/>
                      <a:pt x="346" y="2368"/>
                      <a:pt x="269" y="2368"/>
                    </a:cubicBezTo>
                    <a:cubicBezTo>
                      <a:pt x="228" y="2368"/>
                      <a:pt x="185" y="2380"/>
                      <a:pt x="144" y="2405"/>
                    </a:cubicBezTo>
                    <a:cubicBezTo>
                      <a:pt x="37" y="2465"/>
                      <a:pt x="1" y="2607"/>
                      <a:pt x="60" y="2715"/>
                    </a:cubicBezTo>
                    <a:lnTo>
                      <a:pt x="525" y="3512"/>
                    </a:lnTo>
                    <a:cubicBezTo>
                      <a:pt x="564" y="3590"/>
                      <a:pt x="638" y="3632"/>
                      <a:pt x="715" y="3632"/>
                    </a:cubicBezTo>
                    <a:cubicBezTo>
                      <a:pt x="756" y="3632"/>
                      <a:pt x="797" y="3620"/>
                      <a:pt x="834" y="3596"/>
                    </a:cubicBezTo>
                    <a:cubicBezTo>
                      <a:pt x="953" y="3536"/>
                      <a:pt x="989" y="3393"/>
                      <a:pt x="930" y="3286"/>
                    </a:cubicBezTo>
                    <a:lnTo>
                      <a:pt x="810" y="3084"/>
                    </a:lnTo>
                    <a:lnTo>
                      <a:pt x="1227" y="2846"/>
                    </a:lnTo>
                    <a:cubicBezTo>
                      <a:pt x="1394" y="3024"/>
                      <a:pt x="1620" y="3155"/>
                      <a:pt x="1858" y="3203"/>
                    </a:cubicBezTo>
                    <a:lnTo>
                      <a:pt x="1858" y="3691"/>
                    </a:lnTo>
                    <a:lnTo>
                      <a:pt x="1632" y="3691"/>
                    </a:lnTo>
                    <a:cubicBezTo>
                      <a:pt x="1501" y="3691"/>
                      <a:pt x="1394" y="3798"/>
                      <a:pt x="1394" y="3929"/>
                    </a:cubicBezTo>
                    <a:cubicBezTo>
                      <a:pt x="1394" y="4048"/>
                      <a:pt x="1501" y="4155"/>
                      <a:pt x="1632" y="4155"/>
                    </a:cubicBezTo>
                    <a:lnTo>
                      <a:pt x="2549" y="4155"/>
                    </a:lnTo>
                    <a:cubicBezTo>
                      <a:pt x="2680" y="4155"/>
                      <a:pt x="2787" y="4048"/>
                      <a:pt x="2787" y="3929"/>
                    </a:cubicBezTo>
                    <a:cubicBezTo>
                      <a:pt x="2787" y="3798"/>
                      <a:pt x="2680" y="3691"/>
                      <a:pt x="2549" y="3691"/>
                    </a:cubicBezTo>
                    <a:lnTo>
                      <a:pt x="2323" y="3691"/>
                    </a:lnTo>
                    <a:lnTo>
                      <a:pt x="2323" y="3203"/>
                    </a:lnTo>
                    <a:cubicBezTo>
                      <a:pt x="2561" y="3155"/>
                      <a:pt x="2787" y="3024"/>
                      <a:pt x="2954" y="2846"/>
                    </a:cubicBezTo>
                    <a:lnTo>
                      <a:pt x="3370" y="3084"/>
                    </a:lnTo>
                    <a:lnTo>
                      <a:pt x="3263" y="3286"/>
                    </a:lnTo>
                    <a:cubicBezTo>
                      <a:pt x="3192" y="3393"/>
                      <a:pt x="3227" y="3536"/>
                      <a:pt x="3346" y="3596"/>
                    </a:cubicBezTo>
                    <a:cubicBezTo>
                      <a:pt x="3384" y="3620"/>
                      <a:pt x="3425" y="3632"/>
                      <a:pt x="3466" y="3632"/>
                    </a:cubicBezTo>
                    <a:cubicBezTo>
                      <a:pt x="3543" y="3632"/>
                      <a:pt x="3617" y="3590"/>
                      <a:pt x="3656" y="3512"/>
                    </a:cubicBezTo>
                    <a:lnTo>
                      <a:pt x="4120" y="2715"/>
                    </a:lnTo>
                    <a:cubicBezTo>
                      <a:pt x="4180" y="2607"/>
                      <a:pt x="4144" y="2465"/>
                      <a:pt x="4037" y="2405"/>
                    </a:cubicBezTo>
                    <a:cubicBezTo>
                      <a:pt x="4002" y="2382"/>
                      <a:pt x="3963" y="2371"/>
                      <a:pt x="3924" y="2371"/>
                    </a:cubicBezTo>
                    <a:cubicBezTo>
                      <a:pt x="3844" y="2371"/>
                      <a:pt x="3764" y="2416"/>
                      <a:pt x="3716" y="2488"/>
                    </a:cubicBezTo>
                    <a:lnTo>
                      <a:pt x="3608" y="2691"/>
                    </a:lnTo>
                    <a:lnTo>
                      <a:pt x="3180" y="2441"/>
                    </a:lnTo>
                    <a:cubicBezTo>
                      <a:pt x="3227" y="2322"/>
                      <a:pt x="3239" y="2203"/>
                      <a:pt x="3239" y="2084"/>
                    </a:cubicBezTo>
                    <a:cubicBezTo>
                      <a:pt x="3239" y="1953"/>
                      <a:pt x="3227" y="1834"/>
                      <a:pt x="3180" y="1715"/>
                    </a:cubicBezTo>
                    <a:lnTo>
                      <a:pt x="3608" y="1464"/>
                    </a:lnTo>
                    <a:lnTo>
                      <a:pt x="3716" y="1667"/>
                    </a:lnTo>
                    <a:cubicBezTo>
                      <a:pt x="3762" y="1745"/>
                      <a:pt x="3839" y="1787"/>
                      <a:pt x="3917" y="1787"/>
                    </a:cubicBezTo>
                    <a:cubicBezTo>
                      <a:pt x="3958" y="1787"/>
                      <a:pt x="4000" y="1775"/>
                      <a:pt x="4037" y="1750"/>
                    </a:cubicBezTo>
                    <a:cubicBezTo>
                      <a:pt x="4144" y="1691"/>
                      <a:pt x="4180" y="1548"/>
                      <a:pt x="4120" y="1441"/>
                    </a:cubicBezTo>
                    <a:lnTo>
                      <a:pt x="3656" y="643"/>
                    </a:lnTo>
                    <a:cubicBezTo>
                      <a:pt x="3616" y="571"/>
                      <a:pt x="3538" y="526"/>
                      <a:pt x="3459" y="526"/>
                    </a:cubicBezTo>
                    <a:cubicBezTo>
                      <a:pt x="3420" y="526"/>
                      <a:pt x="3381" y="536"/>
                      <a:pt x="3346" y="560"/>
                    </a:cubicBezTo>
                    <a:cubicBezTo>
                      <a:pt x="3227" y="619"/>
                      <a:pt x="3192" y="762"/>
                      <a:pt x="3263" y="869"/>
                    </a:cubicBezTo>
                    <a:lnTo>
                      <a:pt x="3370" y="1072"/>
                    </a:lnTo>
                    <a:lnTo>
                      <a:pt x="2954" y="1310"/>
                    </a:lnTo>
                    <a:cubicBezTo>
                      <a:pt x="2787" y="1131"/>
                      <a:pt x="2561" y="1000"/>
                      <a:pt x="2323" y="953"/>
                    </a:cubicBezTo>
                    <a:lnTo>
                      <a:pt x="2323" y="464"/>
                    </a:lnTo>
                    <a:lnTo>
                      <a:pt x="2549" y="464"/>
                    </a:lnTo>
                    <a:cubicBezTo>
                      <a:pt x="2680" y="464"/>
                      <a:pt x="2787" y="357"/>
                      <a:pt x="2787" y="226"/>
                    </a:cubicBezTo>
                    <a:cubicBezTo>
                      <a:pt x="2787" y="107"/>
                      <a:pt x="2680" y="0"/>
                      <a:pt x="2549" y="0"/>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1" name="Google Shape;281;p21">
                <a:extLst>
                  <a:ext uri="{FF2B5EF4-FFF2-40B4-BE49-F238E27FC236}">
                    <a16:creationId xmlns:a16="http://schemas.microsoft.com/office/drawing/2014/main" id="{2B16902F-F283-503A-06FF-3823B39582A9}"/>
                  </a:ext>
                </a:extLst>
              </p:cNvPr>
              <p:cNvSpPr/>
              <p:nvPr/>
            </p:nvSpPr>
            <p:spPr>
              <a:xfrm>
                <a:off x="3787304" y="1753480"/>
                <a:ext cx="35865" cy="36056"/>
              </a:xfrm>
              <a:custGeom>
                <a:avLst/>
                <a:gdLst/>
                <a:ahLst/>
                <a:cxnLst/>
                <a:rect l="l" t="t" r="r" b="b"/>
                <a:pathLst>
                  <a:path w="465" h="466" extrusionOk="0">
                    <a:moveTo>
                      <a:pt x="227" y="1"/>
                    </a:moveTo>
                    <a:cubicBezTo>
                      <a:pt x="108" y="1"/>
                      <a:pt x="1" y="108"/>
                      <a:pt x="1" y="239"/>
                    </a:cubicBezTo>
                    <a:cubicBezTo>
                      <a:pt x="1" y="358"/>
                      <a:pt x="108" y="465"/>
                      <a:pt x="227" y="465"/>
                    </a:cubicBezTo>
                    <a:cubicBezTo>
                      <a:pt x="358" y="465"/>
                      <a:pt x="465" y="358"/>
                      <a:pt x="465" y="239"/>
                    </a:cubicBezTo>
                    <a:cubicBezTo>
                      <a:pt x="465" y="108"/>
                      <a:pt x="358" y="1"/>
                      <a:pt x="227" y="1"/>
                    </a:cubicBezTo>
                    <a:close/>
                  </a:path>
                </a:pathLst>
              </a:custGeom>
              <a:solidFill>
                <a:sysClr val="windowText" lastClr="00000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4" name="Group 3">
            <a:extLst>
              <a:ext uri="{FF2B5EF4-FFF2-40B4-BE49-F238E27FC236}">
                <a16:creationId xmlns:a16="http://schemas.microsoft.com/office/drawing/2014/main" id="{50E66436-9CE5-59DB-B10D-AE7A008BF007}"/>
              </a:ext>
            </a:extLst>
          </p:cNvPr>
          <p:cNvGrpSpPr/>
          <p:nvPr/>
        </p:nvGrpSpPr>
        <p:grpSpPr>
          <a:xfrm>
            <a:off x="8876517" y="1044482"/>
            <a:ext cx="2211470" cy="4935004"/>
            <a:chOff x="8876517" y="1044482"/>
            <a:chExt cx="2211470" cy="4935004"/>
          </a:xfrm>
        </p:grpSpPr>
        <p:grpSp>
          <p:nvGrpSpPr>
            <p:cNvPr id="106" name="Group 105">
              <a:extLst>
                <a:ext uri="{FF2B5EF4-FFF2-40B4-BE49-F238E27FC236}">
                  <a16:creationId xmlns:a16="http://schemas.microsoft.com/office/drawing/2014/main" id="{C18AD68C-2DAD-A953-FFEB-F69D28715053}"/>
                </a:ext>
              </a:extLst>
            </p:cNvPr>
            <p:cNvGrpSpPr/>
            <p:nvPr/>
          </p:nvGrpSpPr>
          <p:grpSpPr>
            <a:xfrm>
              <a:off x="8876517" y="2210224"/>
              <a:ext cx="2211470" cy="3769262"/>
              <a:chOff x="3265405" y="2210224"/>
              <a:chExt cx="2211470" cy="3769262"/>
            </a:xfrm>
          </p:grpSpPr>
          <p:sp>
            <p:nvSpPr>
              <p:cNvPr id="107" name="Arrow: Pentagon 106">
                <a:extLst>
                  <a:ext uri="{FF2B5EF4-FFF2-40B4-BE49-F238E27FC236}">
                    <a16:creationId xmlns:a16="http://schemas.microsoft.com/office/drawing/2014/main" id="{B2DA1B78-35DE-4C3C-0C1E-406E4E5B81B5}"/>
                  </a:ext>
                </a:extLst>
              </p:cNvPr>
              <p:cNvSpPr/>
              <p:nvPr/>
            </p:nvSpPr>
            <p:spPr>
              <a:xfrm>
                <a:off x="3265405" y="2210224"/>
                <a:ext cx="2211470" cy="3769262"/>
              </a:xfrm>
              <a:prstGeom prst="homePlate">
                <a:avLst>
                  <a:gd name="adj" fmla="val 0"/>
                </a:avLst>
              </a:prstGeom>
              <a:solidFill>
                <a:schemeClr val="tx1">
                  <a:lumMod val="60000"/>
                  <a:lumOff val="40000"/>
                </a:schemeClr>
              </a:soli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108" name="Arrow: Pentagon 107">
                <a:extLst>
                  <a:ext uri="{FF2B5EF4-FFF2-40B4-BE49-F238E27FC236}">
                    <a16:creationId xmlns:a16="http://schemas.microsoft.com/office/drawing/2014/main" id="{02A6C786-C8BF-094D-77C6-CE0405A0EAD4}"/>
                  </a:ext>
                </a:extLst>
              </p:cNvPr>
              <p:cNvSpPr/>
              <p:nvPr/>
            </p:nvSpPr>
            <p:spPr>
              <a:xfrm>
                <a:off x="3413181" y="2360210"/>
                <a:ext cx="1938480" cy="3507190"/>
              </a:xfrm>
              <a:prstGeom prst="homePlate">
                <a:avLst>
                  <a:gd name="adj" fmla="val 0"/>
                </a:avLst>
              </a:prstGeom>
              <a:gradFill>
                <a:gsLst>
                  <a:gs pos="63000">
                    <a:schemeClr val="accent3"/>
                  </a:gs>
                  <a:gs pos="0">
                    <a:schemeClr val="tx1">
                      <a:lumMod val="20000"/>
                      <a:lumOff val="80000"/>
                    </a:schemeClr>
                  </a:gs>
                  <a:gs pos="100000">
                    <a:schemeClr val="bg2"/>
                  </a:gs>
                </a:gsLst>
                <a:lin ang="81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grpSp>
          <p:nvGrpSpPr>
            <p:cNvPr id="109" name="Group 108">
              <a:extLst>
                <a:ext uri="{FF2B5EF4-FFF2-40B4-BE49-F238E27FC236}">
                  <a16:creationId xmlns:a16="http://schemas.microsoft.com/office/drawing/2014/main" id="{01CCCE96-8BB0-4628-12C7-0919856246A4}"/>
                </a:ext>
              </a:extLst>
            </p:cNvPr>
            <p:cNvGrpSpPr/>
            <p:nvPr/>
          </p:nvGrpSpPr>
          <p:grpSpPr>
            <a:xfrm>
              <a:off x="9385656" y="1591421"/>
              <a:ext cx="1162050" cy="1158958"/>
              <a:chOff x="1035001" y="380921"/>
              <a:chExt cx="1162050" cy="1158958"/>
            </a:xfrm>
          </p:grpSpPr>
          <p:sp>
            <p:nvSpPr>
              <p:cNvPr id="110" name="Rounded Rectangle 164">
                <a:extLst>
                  <a:ext uri="{FF2B5EF4-FFF2-40B4-BE49-F238E27FC236}">
                    <a16:creationId xmlns:a16="http://schemas.microsoft.com/office/drawing/2014/main" id="{1C6C8DA3-ACC3-4E78-BA15-498C705D1A10}"/>
                  </a:ext>
                </a:extLst>
              </p:cNvPr>
              <p:cNvSpPr/>
              <p:nvPr/>
            </p:nvSpPr>
            <p:spPr>
              <a:xfrm>
                <a:off x="1035001" y="380921"/>
                <a:ext cx="1162050" cy="1158958"/>
              </a:xfrm>
              <a:prstGeom prst="roundRect">
                <a:avLst>
                  <a:gd name="adj" fmla="val 50000"/>
                </a:avLst>
              </a:prstGeom>
              <a:gradFill flip="none" rotWithShape="1">
                <a:gsLst>
                  <a:gs pos="30000">
                    <a:schemeClr val="bg2">
                      <a:lumMod val="20000"/>
                      <a:lumOff val="80000"/>
                    </a:schemeClr>
                  </a:gs>
                  <a:gs pos="100000">
                    <a:schemeClr val="tx1">
                      <a:lumMod val="40000"/>
                      <a:lumOff val="60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sp>
            <p:nvSpPr>
              <p:cNvPr id="111" name="Rounded Rectangle 164">
                <a:extLst>
                  <a:ext uri="{FF2B5EF4-FFF2-40B4-BE49-F238E27FC236}">
                    <a16:creationId xmlns:a16="http://schemas.microsoft.com/office/drawing/2014/main" id="{D1B2086E-FC8C-21DB-DCF7-F58892C5C956}"/>
                  </a:ext>
                </a:extLst>
              </p:cNvPr>
              <p:cNvSpPr/>
              <p:nvPr/>
            </p:nvSpPr>
            <p:spPr>
              <a:xfrm>
                <a:off x="1114425" y="475560"/>
                <a:ext cx="987962" cy="985333"/>
              </a:xfrm>
              <a:prstGeom prst="roundRect">
                <a:avLst>
                  <a:gd name="adj" fmla="val 50000"/>
                </a:avLst>
              </a:prstGeom>
              <a:gradFill flip="none" rotWithShape="1">
                <a:gsLst>
                  <a:gs pos="7000">
                    <a:schemeClr val="tx1">
                      <a:lumMod val="60000"/>
                      <a:lumOff val="40000"/>
                    </a:schemeClr>
                  </a:gs>
                  <a:gs pos="100000">
                    <a:schemeClr val="tx1">
                      <a:lumMod val="75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grpSp>
        <p:sp>
          <p:nvSpPr>
            <p:cNvPr id="11" name="Google Shape;243;p21">
              <a:extLst>
                <a:ext uri="{FF2B5EF4-FFF2-40B4-BE49-F238E27FC236}">
                  <a16:creationId xmlns:a16="http://schemas.microsoft.com/office/drawing/2014/main" id="{79D7FF41-8463-8D42-58E0-5BC1992B5E35}"/>
                </a:ext>
              </a:extLst>
            </p:cNvPr>
            <p:cNvSpPr txBox="1"/>
            <p:nvPr/>
          </p:nvSpPr>
          <p:spPr>
            <a:xfrm>
              <a:off x="9153536" y="1044482"/>
              <a:ext cx="1626290" cy="482976"/>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rPr>
                <a:t>Conclusion</a:t>
              </a:r>
              <a:endParaRPr kumimoji="0" sz="1800" b="1" i="0" u="none" strike="noStrike" kern="0" cap="none" spc="0" normalizeH="0" baseline="0" noProof="0" dirty="0">
                <a:ln>
                  <a:noFill/>
                </a:ln>
                <a:effectLst/>
                <a:uLnTx/>
                <a:uFillTx/>
                <a:latin typeface="Verdana" panose="020B0604030504040204" pitchFamily="34" charset="0"/>
                <a:ea typeface="Verdana" panose="020B0604030504040204" pitchFamily="34" charset="0"/>
                <a:sym typeface="Fira Sans Extra Condensed SemiBold"/>
              </a:endParaRPr>
            </a:p>
          </p:txBody>
        </p:sp>
        <p:sp>
          <p:nvSpPr>
            <p:cNvPr id="12" name="Google Shape;244;p21">
              <a:extLst>
                <a:ext uri="{FF2B5EF4-FFF2-40B4-BE49-F238E27FC236}">
                  <a16:creationId xmlns:a16="http://schemas.microsoft.com/office/drawing/2014/main" id="{5951492D-40FC-8F71-BEDE-3D87DBB4AEFA}"/>
                </a:ext>
              </a:extLst>
            </p:cNvPr>
            <p:cNvSpPr txBox="1"/>
            <p:nvPr/>
          </p:nvSpPr>
          <p:spPr>
            <a:xfrm>
              <a:off x="9083475" y="2798850"/>
              <a:ext cx="1797553" cy="2671593"/>
            </a:xfrm>
            <a:prstGeom prst="rect">
              <a:avLst/>
            </a:prstGeom>
            <a:noFill/>
            <a:ln w="28575" cap="flat" cmpd="sng">
              <a:noFill/>
              <a:prstDash val="solid"/>
              <a:round/>
              <a:headEnd type="none" w="sm" len="sm"/>
              <a:tailEnd type="none" w="sm" len="sm"/>
            </a:ln>
          </p:spPr>
          <p:txBody>
            <a:bodyPr spcFirstLastPara="1" wrap="square" lIns="91425" tIns="91425" rIns="91425" bIns="91425" anchor="b" anchorCtr="0">
              <a:noAutofit/>
            </a:bodyPr>
            <a:lstStyle/>
            <a:p>
              <a:pPr marL="0" marR="0" lvl="0" indent="0" algn="just" defTabSz="914400" eaLnBrk="1" fontAlgn="auto" latinLnBrk="0" hangingPunct="1">
                <a:lnSpc>
                  <a:spcPts val="1900"/>
                </a:lnSpc>
                <a:spcBef>
                  <a:spcPts val="600"/>
                </a:spcBef>
                <a:spcAft>
                  <a:spcPts val="0"/>
                </a:spcAft>
                <a:buClrTx/>
                <a:buSzTx/>
                <a:buFontTx/>
                <a:buNone/>
                <a:tabLst/>
                <a:defRPr/>
              </a:pPr>
              <a:r>
                <a:rPr kumimoji="0" lang="en"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Results indicate:</a:t>
              </a:r>
            </a:p>
            <a:p>
              <a:pPr marL="0" marR="0" lvl="0" indent="0" algn="just" defTabSz="914400" eaLnBrk="1" fontAlgn="auto" latinLnBrk="0" hangingPunct="1">
                <a:lnSpc>
                  <a:spcPts val="1900"/>
                </a:lnSpc>
                <a:spcBef>
                  <a:spcPts val="60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rPr>
                <a:t>Individualized dosing of r-ATG in aHSCT might reduce the risk of virus reactivation and effectively prevent aGVHD simultaneously.</a:t>
              </a:r>
              <a:endParaRPr kumimoji="0"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grpSp>
          <p:nvGrpSpPr>
            <p:cNvPr id="15" name="Google Shape;13733;p65">
              <a:extLst>
                <a:ext uri="{FF2B5EF4-FFF2-40B4-BE49-F238E27FC236}">
                  <a16:creationId xmlns:a16="http://schemas.microsoft.com/office/drawing/2014/main" id="{9A28045F-224B-3B85-64B7-92DF1D07A087}"/>
                </a:ext>
              </a:extLst>
            </p:cNvPr>
            <p:cNvGrpSpPr/>
            <p:nvPr/>
          </p:nvGrpSpPr>
          <p:grpSpPr>
            <a:xfrm>
              <a:off x="9601785" y="1888753"/>
              <a:ext cx="702205" cy="619217"/>
              <a:chOff x="1295502" y="2437362"/>
              <a:chExt cx="402645" cy="323917"/>
            </a:xfrm>
            <a:solidFill>
              <a:srgbClr val="FFFFFF"/>
            </a:solidFill>
          </p:grpSpPr>
          <p:sp>
            <p:nvSpPr>
              <p:cNvPr id="37" name="Google Shape;13734;p65">
                <a:extLst>
                  <a:ext uri="{FF2B5EF4-FFF2-40B4-BE49-F238E27FC236}">
                    <a16:creationId xmlns:a16="http://schemas.microsoft.com/office/drawing/2014/main" id="{EA674D23-B816-CC6C-5F21-6F88EC991C54}"/>
                  </a:ext>
                </a:extLst>
              </p:cNvPr>
              <p:cNvSpPr/>
              <p:nvPr/>
            </p:nvSpPr>
            <p:spPr>
              <a:xfrm>
                <a:off x="1295502" y="2437362"/>
                <a:ext cx="402645" cy="278724"/>
              </a:xfrm>
              <a:custGeom>
                <a:avLst/>
                <a:gdLst/>
                <a:ahLst/>
                <a:cxnLst/>
                <a:rect l="l" t="t" r="r" b="b"/>
                <a:pathLst>
                  <a:path w="15333" h="10614" extrusionOk="0">
                    <a:moveTo>
                      <a:pt x="412" y="0"/>
                    </a:moveTo>
                    <a:cubicBezTo>
                      <a:pt x="183" y="0"/>
                      <a:pt x="1" y="182"/>
                      <a:pt x="1" y="412"/>
                    </a:cubicBezTo>
                    <a:lnTo>
                      <a:pt x="1" y="10202"/>
                    </a:lnTo>
                    <a:cubicBezTo>
                      <a:pt x="1" y="10432"/>
                      <a:pt x="183" y="10613"/>
                      <a:pt x="412" y="10613"/>
                    </a:cubicBezTo>
                    <a:lnTo>
                      <a:pt x="14921" y="10613"/>
                    </a:lnTo>
                    <a:cubicBezTo>
                      <a:pt x="15141" y="10613"/>
                      <a:pt x="15332" y="10432"/>
                      <a:pt x="15332" y="10202"/>
                    </a:cubicBezTo>
                    <a:lnTo>
                      <a:pt x="15332" y="412"/>
                    </a:lnTo>
                    <a:cubicBezTo>
                      <a:pt x="15332" y="182"/>
                      <a:pt x="15141" y="0"/>
                      <a:pt x="1492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8" name="Google Shape;13735;p65">
                <a:extLst>
                  <a:ext uri="{FF2B5EF4-FFF2-40B4-BE49-F238E27FC236}">
                    <a16:creationId xmlns:a16="http://schemas.microsoft.com/office/drawing/2014/main" id="{ADDB8A74-1E97-6CCA-A4AD-9522547FC2E2}"/>
                  </a:ext>
                </a:extLst>
              </p:cNvPr>
              <p:cNvSpPr/>
              <p:nvPr/>
            </p:nvSpPr>
            <p:spPr>
              <a:xfrm>
                <a:off x="1295502" y="2437362"/>
                <a:ext cx="402645" cy="278724"/>
              </a:xfrm>
              <a:custGeom>
                <a:avLst/>
                <a:gdLst/>
                <a:ahLst/>
                <a:cxnLst/>
                <a:rect l="l" t="t" r="r" b="b"/>
                <a:pathLst>
                  <a:path w="15333" h="10614" extrusionOk="0">
                    <a:moveTo>
                      <a:pt x="13954" y="0"/>
                    </a:moveTo>
                    <a:lnTo>
                      <a:pt x="13954" y="9618"/>
                    </a:lnTo>
                    <a:cubicBezTo>
                      <a:pt x="13954" y="9838"/>
                      <a:pt x="13763" y="10030"/>
                      <a:pt x="13543" y="10030"/>
                    </a:cubicBezTo>
                    <a:lnTo>
                      <a:pt x="1" y="10030"/>
                    </a:lnTo>
                    <a:lnTo>
                      <a:pt x="1" y="10202"/>
                    </a:lnTo>
                    <a:cubicBezTo>
                      <a:pt x="1" y="10432"/>
                      <a:pt x="183" y="10613"/>
                      <a:pt x="412" y="10613"/>
                    </a:cubicBezTo>
                    <a:lnTo>
                      <a:pt x="14921" y="10613"/>
                    </a:lnTo>
                    <a:cubicBezTo>
                      <a:pt x="15141" y="10613"/>
                      <a:pt x="15332" y="10432"/>
                      <a:pt x="15332" y="10202"/>
                    </a:cubicBezTo>
                    <a:lnTo>
                      <a:pt x="15332" y="412"/>
                    </a:lnTo>
                    <a:cubicBezTo>
                      <a:pt x="15332" y="182"/>
                      <a:pt x="15141" y="0"/>
                      <a:pt x="1492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9" name="Google Shape;13736;p65">
                <a:extLst>
                  <a:ext uri="{FF2B5EF4-FFF2-40B4-BE49-F238E27FC236}">
                    <a16:creationId xmlns:a16="http://schemas.microsoft.com/office/drawing/2014/main" id="{8BD72831-0E46-B48D-BE1D-DF7B2F76CA36}"/>
                  </a:ext>
                </a:extLst>
              </p:cNvPr>
              <p:cNvSpPr/>
              <p:nvPr/>
            </p:nvSpPr>
            <p:spPr>
              <a:xfrm>
                <a:off x="1324651" y="2467771"/>
                <a:ext cx="344347" cy="217905"/>
              </a:xfrm>
              <a:custGeom>
                <a:avLst/>
                <a:gdLst/>
                <a:ahLst/>
                <a:cxnLst/>
                <a:rect l="l" t="t" r="r" b="b"/>
                <a:pathLst>
                  <a:path w="13113" h="8298" extrusionOk="0">
                    <a:moveTo>
                      <a:pt x="1159" y="0"/>
                    </a:moveTo>
                    <a:cubicBezTo>
                      <a:pt x="1130" y="0"/>
                      <a:pt x="1101" y="19"/>
                      <a:pt x="1101" y="48"/>
                    </a:cubicBezTo>
                    <a:cubicBezTo>
                      <a:pt x="1082" y="622"/>
                      <a:pt x="623" y="1072"/>
                      <a:pt x="49" y="1101"/>
                    </a:cubicBezTo>
                    <a:cubicBezTo>
                      <a:pt x="20" y="1101"/>
                      <a:pt x="1" y="1129"/>
                      <a:pt x="1" y="1158"/>
                    </a:cubicBezTo>
                    <a:lnTo>
                      <a:pt x="1" y="7139"/>
                    </a:lnTo>
                    <a:cubicBezTo>
                      <a:pt x="1" y="7168"/>
                      <a:pt x="20" y="7187"/>
                      <a:pt x="49" y="7187"/>
                    </a:cubicBezTo>
                    <a:cubicBezTo>
                      <a:pt x="623" y="7216"/>
                      <a:pt x="1082" y="7675"/>
                      <a:pt x="1101" y="8250"/>
                    </a:cubicBezTo>
                    <a:cubicBezTo>
                      <a:pt x="1101" y="8278"/>
                      <a:pt x="1130" y="8297"/>
                      <a:pt x="1159" y="8297"/>
                    </a:cubicBezTo>
                    <a:lnTo>
                      <a:pt x="11897" y="8297"/>
                    </a:lnTo>
                    <a:cubicBezTo>
                      <a:pt x="11925" y="8297"/>
                      <a:pt x="11945" y="8278"/>
                      <a:pt x="11945" y="8250"/>
                    </a:cubicBezTo>
                    <a:cubicBezTo>
                      <a:pt x="11973" y="7662"/>
                      <a:pt x="12452" y="7197"/>
                      <a:pt x="13037" y="7197"/>
                    </a:cubicBezTo>
                    <a:cubicBezTo>
                      <a:pt x="13043" y="7197"/>
                      <a:pt x="13049" y="7197"/>
                      <a:pt x="13055" y="7197"/>
                    </a:cubicBezTo>
                    <a:cubicBezTo>
                      <a:pt x="13083" y="7197"/>
                      <a:pt x="13112" y="7168"/>
                      <a:pt x="13112" y="7139"/>
                    </a:cubicBezTo>
                    <a:lnTo>
                      <a:pt x="13112" y="1158"/>
                    </a:lnTo>
                    <a:cubicBezTo>
                      <a:pt x="13112" y="1129"/>
                      <a:pt x="13083" y="1101"/>
                      <a:pt x="13055" y="1101"/>
                    </a:cubicBezTo>
                    <a:cubicBezTo>
                      <a:pt x="12461" y="1101"/>
                      <a:pt x="11973" y="641"/>
                      <a:pt x="11945" y="48"/>
                    </a:cubicBezTo>
                    <a:cubicBezTo>
                      <a:pt x="11945" y="19"/>
                      <a:pt x="11925" y="0"/>
                      <a:pt x="11897"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0" name="Google Shape;13737;p65">
                <a:extLst>
                  <a:ext uri="{FF2B5EF4-FFF2-40B4-BE49-F238E27FC236}">
                    <a16:creationId xmlns:a16="http://schemas.microsoft.com/office/drawing/2014/main" id="{960DC616-73FD-C1E2-DAE9-59E7BE88902E}"/>
                  </a:ext>
                </a:extLst>
              </p:cNvPr>
              <p:cNvSpPr/>
              <p:nvPr/>
            </p:nvSpPr>
            <p:spPr>
              <a:xfrm>
                <a:off x="1600617" y="2467771"/>
                <a:ext cx="68381" cy="217905"/>
              </a:xfrm>
              <a:custGeom>
                <a:avLst/>
                <a:gdLst/>
                <a:ahLst/>
                <a:cxnLst/>
                <a:rect l="l" t="t" r="r" b="b"/>
                <a:pathLst>
                  <a:path w="2604" h="8298" extrusionOk="0">
                    <a:moveTo>
                      <a:pt x="0" y="0"/>
                    </a:moveTo>
                    <a:cubicBezTo>
                      <a:pt x="19" y="0"/>
                      <a:pt x="48" y="19"/>
                      <a:pt x="48" y="48"/>
                    </a:cubicBezTo>
                    <a:cubicBezTo>
                      <a:pt x="77" y="641"/>
                      <a:pt x="565" y="1101"/>
                      <a:pt x="1158" y="1101"/>
                    </a:cubicBezTo>
                    <a:cubicBezTo>
                      <a:pt x="1187" y="1101"/>
                      <a:pt x="1206" y="1129"/>
                      <a:pt x="1206" y="1158"/>
                    </a:cubicBezTo>
                    <a:lnTo>
                      <a:pt x="1206" y="7139"/>
                    </a:lnTo>
                    <a:cubicBezTo>
                      <a:pt x="1206" y="7168"/>
                      <a:pt x="1187" y="7197"/>
                      <a:pt x="1158" y="7197"/>
                    </a:cubicBezTo>
                    <a:cubicBezTo>
                      <a:pt x="565" y="7197"/>
                      <a:pt x="77" y="7656"/>
                      <a:pt x="48" y="8250"/>
                    </a:cubicBezTo>
                    <a:cubicBezTo>
                      <a:pt x="48" y="8278"/>
                      <a:pt x="19" y="8297"/>
                      <a:pt x="0" y="8297"/>
                    </a:cubicBezTo>
                    <a:lnTo>
                      <a:pt x="1388" y="8297"/>
                    </a:lnTo>
                    <a:cubicBezTo>
                      <a:pt x="1416" y="8297"/>
                      <a:pt x="1436" y="8278"/>
                      <a:pt x="1436" y="8250"/>
                    </a:cubicBezTo>
                    <a:cubicBezTo>
                      <a:pt x="1464" y="7656"/>
                      <a:pt x="1952" y="7197"/>
                      <a:pt x="2546" y="7197"/>
                    </a:cubicBezTo>
                    <a:cubicBezTo>
                      <a:pt x="2574" y="7197"/>
                      <a:pt x="2603" y="7168"/>
                      <a:pt x="2603" y="7139"/>
                    </a:cubicBezTo>
                    <a:lnTo>
                      <a:pt x="2603" y="1158"/>
                    </a:lnTo>
                    <a:cubicBezTo>
                      <a:pt x="2603" y="1129"/>
                      <a:pt x="2574" y="1101"/>
                      <a:pt x="2546" y="1101"/>
                    </a:cubicBezTo>
                    <a:cubicBezTo>
                      <a:pt x="1952" y="1101"/>
                      <a:pt x="1464" y="641"/>
                      <a:pt x="1436" y="48"/>
                    </a:cubicBezTo>
                    <a:cubicBezTo>
                      <a:pt x="1436" y="19"/>
                      <a:pt x="1416" y="0"/>
                      <a:pt x="1388"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1" name="Google Shape;13738;p65">
                <a:extLst>
                  <a:ext uri="{FF2B5EF4-FFF2-40B4-BE49-F238E27FC236}">
                    <a16:creationId xmlns:a16="http://schemas.microsoft.com/office/drawing/2014/main" id="{2B2478D2-79C9-173D-930E-2999A0679186}"/>
                  </a:ext>
                </a:extLst>
              </p:cNvPr>
              <p:cNvSpPr/>
              <p:nvPr/>
            </p:nvSpPr>
            <p:spPr>
              <a:xfrm>
                <a:off x="1557445" y="2680871"/>
                <a:ext cx="66044" cy="80408"/>
              </a:xfrm>
              <a:custGeom>
                <a:avLst/>
                <a:gdLst/>
                <a:ahLst/>
                <a:cxnLst/>
                <a:rect l="l" t="t" r="r" b="b"/>
                <a:pathLst>
                  <a:path w="2515" h="3062" extrusionOk="0">
                    <a:moveTo>
                      <a:pt x="1156" y="1"/>
                    </a:moveTo>
                    <a:lnTo>
                      <a:pt x="17" y="2393"/>
                    </a:lnTo>
                    <a:cubicBezTo>
                      <a:pt x="0" y="2419"/>
                      <a:pt x="21" y="2452"/>
                      <a:pt x="53" y="2452"/>
                    </a:cubicBezTo>
                    <a:cubicBezTo>
                      <a:pt x="57" y="2452"/>
                      <a:pt x="61" y="2452"/>
                      <a:pt x="65" y="2451"/>
                    </a:cubicBezTo>
                    <a:lnTo>
                      <a:pt x="831" y="2336"/>
                    </a:lnTo>
                    <a:cubicBezTo>
                      <a:pt x="836" y="2333"/>
                      <a:pt x="840" y="2332"/>
                      <a:pt x="844" y="2332"/>
                    </a:cubicBezTo>
                    <a:cubicBezTo>
                      <a:pt x="855" y="2332"/>
                      <a:pt x="862" y="2341"/>
                      <a:pt x="869" y="2355"/>
                    </a:cubicBezTo>
                    <a:lnTo>
                      <a:pt x="1300" y="3044"/>
                    </a:lnTo>
                    <a:cubicBezTo>
                      <a:pt x="1308" y="3056"/>
                      <a:pt x="1319" y="3061"/>
                      <a:pt x="1330" y="3061"/>
                    </a:cubicBezTo>
                    <a:cubicBezTo>
                      <a:pt x="1346" y="3061"/>
                      <a:pt x="1361" y="3051"/>
                      <a:pt x="1367" y="3034"/>
                    </a:cubicBezTo>
                    <a:lnTo>
                      <a:pt x="2515" y="642"/>
                    </a:lnTo>
                    <a:lnTo>
                      <a:pt x="1156"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2" name="Google Shape;13739;p65">
                <a:extLst>
                  <a:ext uri="{FF2B5EF4-FFF2-40B4-BE49-F238E27FC236}">
                    <a16:creationId xmlns:a16="http://schemas.microsoft.com/office/drawing/2014/main" id="{CFC0B6C2-AF8F-00F2-1332-66D1304EE683}"/>
                  </a:ext>
                </a:extLst>
              </p:cNvPr>
              <p:cNvSpPr/>
              <p:nvPr/>
            </p:nvSpPr>
            <p:spPr>
              <a:xfrm>
                <a:off x="1607129" y="2680871"/>
                <a:ext cx="66070" cy="80408"/>
              </a:xfrm>
              <a:custGeom>
                <a:avLst/>
                <a:gdLst/>
                <a:ahLst/>
                <a:cxnLst/>
                <a:rect l="l" t="t" r="r" b="b"/>
                <a:pathLst>
                  <a:path w="2516" h="3062" extrusionOk="0">
                    <a:moveTo>
                      <a:pt x="1350" y="1"/>
                    </a:moveTo>
                    <a:lnTo>
                      <a:pt x="1" y="642"/>
                    </a:lnTo>
                    <a:lnTo>
                      <a:pt x="1140" y="3034"/>
                    </a:lnTo>
                    <a:cubicBezTo>
                      <a:pt x="1151" y="3051"/>
                      <a:pt x="1168" y="3061"/>
                      <a:pt x="1185" y="3061"/>
                    </a:cubicBezTo>
                    <a:cubicBezTo>
                      <a:pt x="1197" y="3061"/>
                      <a:pt x="1208" y="3056"/>
                      <a:pt x="1216" y="3044"/>
                    </a:cubicBezTo>
                    <a:lnTo>
                      <a:pt x="1637" y="2355"/>
                    </a:lnTo>
                    <a:cubicBezTo>
                      <a:pt x="1644" y="2341"/>
                      <a:pt x="1657" y="2332"/>
                      <a:pt x="1670" y="2332"/>
                    </a:cubicBezTo>
                    <a:cubicBezTo>
                      <a:pt x="1675" y="2332"/>
                      <a:pt x="1680" y="2333"/>
                      <a:pt x="1685" y="2336"/>
                    </a:cubicBezTo>
                    <a:lnTo>
                      <a:pt x="2451" y="2451"/>
                    </a:lnTo>
                    <a:cubicBezTo>
                      <a:pt x="2455" y="2452"/>
                      <a:pt x="2459" y="2452"/>
                      <a:pt x="2463" y="2452"/>
                    </a:cubicBezTo>
                    <a:cubicBezTo>
                      <a:pt x="2495" y="2452"/>
                      <a:pt x="2516" y="2419"/>
                      <a:pt x="2499" y="2393"/>
                    </a:cubicBezTo>
                    <a:lnTo>
                      <a:pt x="1350" y="1"/>
                    </a:ln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3" name="Google Shape;13740;p65">
                <a:extLst>
                  <a:ext uri="{FF2B5EF4-FFF2-40B4-BE49-F238E27FC236}">
                    <a16:creationId xmlns:a16="http://schemas.microsoft.com/office/drawing/2014/main" id="{86ECEA6F-DFD3-47D5-21ED-F6AA293243F3}"/>
                  </a:ext>
                </a:extLst>
              </p:cNvPr>
              <p:cNvSpPr/>
              <p:nvPr/>
            </p:nvSpPr>
            <p:spPr>
              <a:xfrm>
                <a:off x="1556631" y="2604927"/>
                <a:ext cx="117146" cy="115229"/>
              </a:xfrm>
              <a:custGeom>
                <a:avLst/>
                <a:gdLst/>
                <a:ahLst/>
                <a:cxnLst/>
                <a:rect l="l" t="t" r="r" b="b"/>
                <a:pathLst>
                  <a:path w="4461" h="4388" extrusionOk="0">
                    <a:moveTo>
                      <a:pt x="2234" y="0"/>
                    </a:moveTo>
                    <a:cubicBezTo>
                      <a:pt x="2113" y="0"/>
                      <a:pt x="1991" y="36"/>
                      <a:pt x="1886" y="108"/>
                    </a:cubicBezTo>
                    <a:cubicBezTo>
                      <a:pt x="1790" y="179"/>
                      <a:pt x="1675" y="218"/>
                      <a:pt x="1562" y="218"/>
                    </a:cubicBezTo>
                    <a:cubicBezTo>
                      <a:pt x="1539" y="218"/>
                      <a:pt x="1516" y="216"/>
                      <a:pt x="1493" y="213"/>
                    </a:cubicBezTo>
                    <a:cubicBezTo>
                      <a:pt x="1477" y="212"/>
                      <a:pt x="1461" y="211"/>
                      <a:pt x="1444" y="211"/>
                    </a:cubicBezTo>
                    <a:cubicBezTo>
                      <a:pt x="1205" y="211"/>
                      <a:pt x="989" y="342"/>
                      <a:pt x="890" y="557"/>
                    </a:cubicBezTo>
                    <a:cubicBezTo>
                      <a:pt x="833" y="691"/>
                      <a:pt x="728" y="797"/>
                      <a:pt x="603" y="854"/>
                    </a:cubicBezTo>
                    <a:cubicBezTo>
                      <a:pt x="373" y="959"/>
                      <a:pt x="230" y="1199"/>
                      <a:pt x="259" y="1448"/>
                    </a:cubicBezTo>
                    <a:cubicBezTo>
                      <a:pt x="268" y="1591"/>
                      <a:pt x="230" y="1735"/>
                      <a:pt x="153" y="1849"/>
                    </a:cubicBezTo>
                    <a:cubicBezTo>
                      <a:pt x="0" y="2060"/>
                      <a:pt x="0" y="2328"/>
                      <a:pt x="153" y="2539"/>
                    </a:cubicBezTo>
                    <a:cubicBezTo>
                      <a:pt x="230" y="2653"/>
                      <a:pt x="268" y="2797"/>
                      <a:pt x="259" y="2940"/>
                    </a:cubicBezTo>
                    <a:cubicBezTo>
                      <a:pt x="230" y="3189"/>
                      <a:pt x="373" y="3429"/>
                      <a:pt x="603" y="3534"/>
                    </a:cubicBezTo>
                    <a:cubicBezTo>
                      <a:pt x="728" y="3591"/>
                      <a:pt x="833" y="3697"/>
                      <a:pt x="890" y="3831"/>
                    </a:cubicBezTo>
                    <a:cubicBezTo>
                      <a:pt x="989" y="4046"/>
                      <a:pt x="1205" y="4177"/>
                      <a:pt x="1444" y="4177"/>
                    </a:cubicBezTo>
                    <a:cubicBezTo>
                      <a:pt x="1461" y="4177"/>
                      <a:pt x="1477" y="4176"/>
                      <a:pt x="1493" y="4175"/>
                    </a:cubicBezTo>
                    <a:cubicBezTo>
                      <a:pt x="1516" y="4172"/>
                      <a:pt x="1539" y="4170"/>
                      <a:pt x="1562" y="4170"/>
                    </a:cubicBezTo>
                    <a:cubicBezTo>
                      <a:pt x="1675" y="4170"/>
                      <a:pt x="1790" y="4209"/>
                      <a:pt x="1886" y="4280"/>
                    </a:cubicBezTo>
                    <a:cubicBezTo>
                      <a:pt x="1991" y="4352"/>
                      <a:pt x="2113" y="4388"/>
                      <a:pt x="2234" y="4388"/>
                    </a:cubicBezTo>
                    <a:cubicBezTo>
                      <a:pt x="2355" y="4388"/>
                      <a:pt x="2474" y="4352"/>
                      <a:pt x="2575" y="4280"/>
                    </a:cubicBezTo>
                    <a:cubicBezTo>
                      <a:pt x="2670" y="4209"/>
                      <a:pt x="2785" y="4170"/>
                      <a:pt x="2904" y="4170"/>
                    </a:cubicBezTo>
                    <a:cubicBezTo>
                      <a:pt x="2928" y="4170"/>
                      <a:pt x="2952" y="4172"/>
                      <a:pt x="2977" y="4175"/>
                    </a:cubicBezTo>
                    <a:cubicBezTo>
                      <a:pt x="2992" y="4176"/>
                      <a:pt x="3008" y="4177"/>
                      <a:pt x="3024" y="4177"/>
                    </a:cubicBezTo>
                    <a:cubicBezTo>
                      <a:pt x="3255" y="4177"/>
                      <a:pt x="3472" y="4046"/>
                      <a:pt x="3580" y="3831"/>
                    </a:cubicBezTo>
                    <a:cubicBezTo>
                      <a:pt x="3637" y="3697"/>
                      <a:pt x="3742" y="3591"/>
                      <a:pt x="3867" y="3534"/>
                    </a:cubicBezTo>
                    <a:cubicBezTo>
                      <a:pt x="4096" y="3429"/>
                      <a:pt x="4230" y="3189"/>
                      <a:pt x="4211" y="2940"/>
                    </a:cubicBezTo>
                    <a:cubicBezTo>
                      <a:pt x="4202" y="2797"/>
                      <a:pt x="4230" y="2653"/>
                      <a:pt x="4316" y="2539"/>
                    </a:cubicBezTo>
                    <a:cubicBezTo>
                      <a:pt x="4460" y="2328"/>
                      <a:pt x="4460" y="2060"/>
                      <a:pt x="4316" y="1849"/>
                    </a:cubicBezTo>
                    <a:cubicBezTo>
                      <a:pt x="4230" y="1735"/>
                      <a:pt x="4202" y="1591"/>
                      <a:pt x="4211" y="1448"/>
                    </a:cubicBezTo>
                    <a:cubicBezTo>
                      <a:pt x="4230" y="1199"/>
                      <a:pt x="4096" y="959"/>
                      <a:pt x="3867" y="854"/>
                    </a:cubicBezTo>
                    <a:cubicBezTo>
                      <a:pt x="3742" y="797"/>
                      <a:pt x="3637" y="691"/>
                      <a:pt x="3580" y="557"/>
                    </a:cubicBezTo>
                    <a:cubicBezTo>
                      <a:pt x="3472" y="342"/>
                      <a:pt x="3255" y="211"/>
                      <a:pt x="3024" y="211"/>
                    </a:cubicBezTo>
                    <a:cubicBezTo>
                      <a:pt x="3008" y="211"/>
                      <a:pt x="2992" y="212"/>
                      <a:pt x="2977" y="213"/>
                    </a:cubicBezTo>
                    <a:cubicBezTo>
                      <a:pt x="2952" y="216"/>
                      <a:pt x="2928" y="218"/>
                      <a:pt x="2904" y="218"/>
                    </a:cubicBezTo>
                    <a:cubicBezTo>
                      <a:pt x="2785" y="218"/>
                      <a:pt x="2670" y="179"/>
                      <a:pt x="2575" y="108"/>
                    </a:cubicBezTo>
                    <a:cubicBezTo>
                      <a:pt x="2474" y="36"/>
                      <a:pt x="2355" y="0"/>
                      <a:pt x="2234"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4" name="Google Shape;13741;p65">
                <a:extLst>
                  <a:ext uri="{FF2B5EF4-FFF2-40B4-BE49-F238E27FC236}">
                    <a16:creationId xmlns:a16="http://schemas.microsoft.com/office/drawing/2014/main" id="{92BC5B63-D395-8959-2444-4CBD8023278E}"/>
                  </a:ext>
                </a:extLst>
              </p:cNvPr>
              <p:cNvSpPr/>
              <p:nvPr/>
            </p:nvSpPr>
            <p:spPr>
              <a:xfrm>
                <a:off x="1595076" y="2714300"/>
                <a:ext cx="2048" cy="26"/>
              </a:xfrm>
              <a:custGeom>
                <a:avLst/>
                <a:gdLst/>
                <a:ahLst/>
                <a:cxnLst/>
                <a:rect l="l" t="t" r="r" b="b"/>
                <a:pathLst>
                  <a:path w="78" h="1" extrusionOk="0">
                    <a:moveTo>
                      <a:pt x="1" y="0"/>
                    </a:moveTo>
                    <a:lnTo>
                      <a:pt x="29" y="0"/>
                    </a:lnTo>
                    <a:lnTo>
                      <a:pt x="77" y="0"/>
                    </a:lnTo>
                    <a:cubicBezTo>
                      <a:pt x="48" y="0"/>
                      <a:pt x="29" y="0"/>
                      <a:pt x="1"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5" name="Google Shape;13742;p65">
                <a:extLst>
                  <a:ext uri="{FF2B5EF4-FFF2-40B4-BE49-F238E27FC236}">
                    <a16:creationId xmlns:a16="http://schemas.microsoft.com/office/drawing/2014/main" id="{557EC456-9169-D7EC-7FD1-5A099B6D6673}"/>
                  </a:ext>
                </a:extLst>
              </p:cNvPr>
              <p:cNvSpPr/>
              <p:nvPr/>
            </p:nvSpPr>
            <p:spPr>
              <a:xfrm>
                <a:off x="1595076" y="2610757"/>
                <a:ext cx="2048" cy="26"/>
              </a:xfrm>
              <a:custGeom>
                <a:avLst/>
                <a:gdLst/>
                <a:ahLst/>
                <a:cxnLst/>
                <a:rect l="l" t="t" r="r" b="b"/>
                <a:pathLst>
                  <a:path w="78" h="1" extrusionOk="0">
                    <a:moveTo>
                      <a:pt x="77" y="1"/>
                    </a:moveTo>
                    <a:lnTo>
                      <a:pt x="29" y="1"/>
                    </a:lnTo>
                    <a:lnTo>
                      <a:pt x="1" y="1"/>
                    </a:lnTo>
                    <a:cubicBezTo>
                      <a:pt x="29" y="1"/>
                      <a:pt x="48" y="1"/>
                      <a:pt x="77"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6" name="Google Shape;13743;p65">
                <a:extLst>
                  <a:ext uri="{FF2B5EF4-FFF2-40B4-BE49-F238E27FC236}">
                    <a16:creationId xmlns:a16="http://schemas.microsoft.com/office/drawing/2014/main" id="{E1A50B94-6659-0626-FAF6-584D349BC128}"/>
                  </a:ext>
                </a:extLst>
              </p:cNvPr>
              <p:cNvSpPr/>
              <p:nvPr/>
            </p:nvSpPr>
            <p:spPr>
              <a:xfrm>
                <a:off x="1598857" y="2604927"/>
                <a:ext cx="74920" cy="115176"/>
              </a:xfrm>
              <a:custGeom>
                <a:avLst/>
                <a:gdLst/>
                <a:ahLst/>
                <a:cxnLst/>
                <a:rect l="l" t="t" r="r" b="b"/>
                <a:pathLst>
                  <a:path w="2853" h="4386" extrusionOk="0">
                    <a:moveTo>
                      <a:pt x="626" y="0"/>
                    </a:moveTo>
                    <a:cubicBezTo>
                      <a:pt x="505" y="0"/>
                      <a:pt x="383" y="36"/>
                      <a:pt x="278" y="108"/>
                    </a:cubicBezTo>
                    <a:cubicBezTo>
                      <a:pt x="201" y="165"/>
                      <a:pt x="105" y="203"/>
                      <a:pt x="0" y="213"/>
                    </a:cubicBezTo>
                    <a:cubicBezTo>
                      <a:pt x="8" y="213"/>
                      <a:pt x="16" y="212"/>
                      <a:pt x="24" y="212"/>
                    </a:cubicBezTo>
                    <a:cubicBezTo>
                      <a:pt x="255" y="212"/>
                      <a:pt x="473" y="345"/>
                      <a:pt x="574" y="557"/>
                    </a:cubicBezTo>
                    <a:cubicBezTo>
                      <a:pt x="632" y="691"/>
                      <a:pt x="737" y="787"/>
                      <a:pt x="861" y="854"/>
                    </a:cubicBezTo>
                    <a:cubicBezTo>
                      <a:pt x="1091" y="959"/>
                      <a:pt x="1235" y="1199"/>
                      <a:pt x="1206" y="1448"/>
                    </a:cubicBezTo>
                    <a:cubicBezTo>
                      <a:pt x="1196" y="1591"/>
                      <a:pt x="1235" y="1735"/>
                      <a:pt x="1311" y="1849"/>
                    </a:cubicBezTo>
                    <a:cubicBezTo>
                      <a:pt x="1464" y="2050"/>
                      <a:pt x="1464" y="2328"/>
                      <a:pt x="1311" y="2539"/>
                    </a:cubicBezTo>
                    <a:cubicBezTo>
                      <a:pt x="1235" y="2653"/>
                      <a:pt x="1196" y="2797"/>
                      <a:pt x="1206" y="2940"/>
                    </a:cubicBezTo>
                    <a:cubicBezTo>
                      <a:pt x="1235" y="3189"/>
                      <a:pt x="1091" y="3429"/>
                      <a:pt x="861" y="3534"/>
                    </a:cubicBezTo>
                    <a:cubicBezTo>
                      <a:pt x="737" y="3591"/>
                      <a:pt x="632" y="3697"/>
                      <a:pt x="574" y="3831"/>
                    </a:cubicBezTo>
                    <a:cubicBezTo>
                      <a:pt x="473" y="4043"/>
                      <a:pt x="255" y="4176"/>
                      <a:pt x="24" y="4176"/>
                    </a:cubicBezTo>
                    <a:cubicBezTo>
                      <a:pt x="16" y="4176"/>
                      <a:pt x="8" y="4175"/>
                      <a:pt x="0" y="4175"/>
                    </a:cubicBezTo>
                    <a:lnTo>
                      <a:pt x="0" y="4175"/>
                    </a:lnTo>
                    <a:cubicBezTo>
                      <a:pt x="105" y="4185"/>
                      <a:pt x="201" y="4213"/>
                      <a:pt x="278" y="4271"/>
                    </a:cubicBezTo>
                    <a:cubicBezTo>
                      <a:pt x="383" y="4347"/>
                      <a:pt x="505" y="4386"/>
                      <a:pt x="626" y="4386"/>
                    </a:cubicBezTo>
                    <a:cubicBezTo>
                      <a:pt x="747" y="4386"/>
                      <a:pt x="866" y="4347"/>
                      <a:pt x="967" y="4271"/>
                    </a:cubicBezTo>
                    <a:cubicBezTo>
                      <a:pt x="1070" y="4202"/>
                      <a:pt x="1196" y="4164"/>
                      <a:pt x="1325" y="4164"/>
                    </a:cubicBezTo>
                    <a:cubicBezTo>
                      <a:pt x="1340" y="4164"/>
                      <a:pt x="1354" y="4165"/>
                      <a:pt x="1369" y="4165"/>
                    </a:cubicBezTo>
                    <a:cubicBezTo>
                      <a:pt x="1390" y="4168"/>
                      <a:pt x="1411" y="4169"/>
                      <a:pt x="1432" y="4169"/>
                    </a:cubicBezTo>
                    <a:cubicBezTo>
                      <a:pt x="1657" y="4169"/>
                      <a:pt x="1866" y="4032"/>
                      <a:pt x="1962" y="3831"/>
                    </a:cubicBezTo>
                    <a:cubicBezTo>
                      <a:pt x="2029" y="3697"/>
                      <a:pt x="2125" y="3591"/>
                      <a:pt x="2259" y="3534"/>
                    </a:cubicBezTo>
                    <a:cubicBezTo>
                      <a:pt x="2488" y="3429"/>
                      <a:pt x="2622" y="3189"/>
                      <a:pt x="2603" y="2940"/>
                    </a:cubicBezTo>
                    <a:cubicBezTo>
                      <a:pt x="2584" y="2797"/>
                      <a:pt x="2622" y="2653"/>
                      <a:pt x="2708" y="2539"/>
                    </a:cubicBezTo>
                    <a:cubicBezTo>
                      <a:pt x="2852" y="2328"/>
                      <a:pt x="2852" y="2050"/>
                      <a:pt x="2708" y="1849"/>
                    </a:cubicBezTo>
                    <a:cubicBezTo>
                      <a:pt x="2622" y="1735"/>
                      <a:pt x="2584" y="1591"/>
                      <a:pt x="2603" y="1448"/>
                    </a:cubicBezTo>
                    <a:cubicBezTo>
                      <a:pt x="2622" y="1199"/>
                      <a:pt x="2488" y="959"/>
                      <a:pt x="2259" y="854"/>
                    </a:cubicBezTo>
                    <a:cubicBezTo>
                      <a:pt x="2125" y="787"/>
                      <a:pt x="2029" y="691"/>
                      <a:pt x="1962" y="557"/>
                    </a:cubicBezTo>
                    <a:cubicBezTo>
                      <a:pt x="1863" y="342"/>
                      <a:pt x="1647" y="211"/>
                      <a:pt x="1416" y="211"/>
                    </a:cubicBezTo>
                    <a:cubicBezTo>
                      <a:pt x="1400" y="211"/>
                      <a:pt x="1384" y="212"/>
                      <a:pt x="1369" y="213"/>
                    </a:cubicBezTo>
                    <a:cubicBezTo>
                      <a:pt x="1344" y="216"/>
                      <a:pt x="1320" y="218"/>
                      <a:pt x="1296" y="218"/>
                    </a:cubicBezTo>
                    <a:cubicBezTo>
                      <a:pt x="1177" y="218"/>
                      <a:pt x="1062" y="179"/>
                      <a:pt x="967" y="108"/>
                    </a:cubicBezTo>
                    <a:cubicBezTo>
                      <a:pt x="866" y="36"/>
                      <a:pt x="747" y="0"/>
                      <a:pt x="626"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7" name="Google Shape;13744;p65">
                <a:extLst>
                  <a:ext uri="{FF2B5EF4-FFF2-40B4-BE49-F238E27FC236}">
                    <a16:creationId xmlns:a16="http://schemas.microsoft.com/office/drawing/2014/main" id="{3B3385A9-D958-2E2A-57F9-DE85CAE794C5}"/>
                  </a:ext>
                </a:extLst>
              </p:cNvPr>
              <p:cNvSpPr/>
              <p:nvPr/>
            </p:nvSpPr>
            <p:spPr>
              <a:xfrm>
                <a:off x="1583023" y="2630872"/>
                <a:ext cx="63602" cy="63339"/>
              </a:xfrm>
              <a:custGeom>
                <a:avLst/>
                <a:gdLst/>
                <a:ahLst/>
                <a:cxnLst/>
                <a:rect l="l" t="t" r="r" b="b"/>
                <a:pathLst>
                  <a:path w="2422" h="2412" extrusionOk="0">
                    <a:moveTo>
                      <a:pt x="1206" y="0"/>
                    </a:moveTo>
                    <a:cubicBezTo>
                      <a:pt x="546" y="0"/>
                      <a:pt x="0" y="536"/>
                      <a:pt x="0" y="1206"/>
                    </a:cubicBezTo>
                    <a:cubicBezTo>
                      <a:pt x="0" y="1866"/>
                      <a:pt x="546" y="2412"/>
                      <a:pt x="1206" y="2412"/>
                    </a:cubicBezTo>
                    <a:cubicBezTo>
                      <a:pt x="1876" y="2412"/>
                      <a:pt x="2421" y="1866"/>
                      <a:pt x="2421" y="1206"/>
                    </a:cubicBezTo>
                    <a:cubicBezTo>
                      <a:pt x="2421" y="536"/>
                      <a:pt x="1876" y="0"/>
                      <a:pt x="1206"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8" name="Google Shape;13745;p65">
                <a:extLst>
                  <a:ext uri="{FF2B5EF4-FFF2-40B4-BE49-F238E27FC236}">
                    <a16:creationId xmlns:a16="http://schemas.microsoft.com/office/drawing/2014/main" id="{85054959-5620-6FE2-81A9-66053AA8A726}"/>
                  </a:ext>
                </a:extLst>
              </p:cNvPr>
              <p:cNvSpPr/>
              <p:nvPr/>
            </p:nvSpPr>
            <p:spPr>
              <a:xfrm>
                <a:off x="1595076" y="2630872"/>
                <a:ext cx="56827" cy="63287"/>
              </a:xfrm>
              <a:custGeom>
                <a:avLst/>
                <a:gdLst/>
                <a:ahLst/>
                <a:cxnLst/>
                <a:rect l="l" t="t" r="r" b="b"/>
                <a:pathLst>
                  <a:path w="2164" h="2410" extrusionOk="0">
                    <a:moveTo>
                      <a:pt x="757" y="0"/>
                    </a:moveTo>
                    <a:cubicBezTo>
                      <a:pt x="479" y="0"/>
                      <a:pt x="211" y="96"/>
                      <a:pt x="1" y="268"/>
                    </a:cubicBezTo>
                    <a:cubicBezTo>
                      <a:pt x="603" y="747"/>
                      <a:pt x="603" y="1665"/>
                      <a:pt x="1" y="2153"/>
                    </a:cubicBezTo>
                    <a:cubicBezTo>
                      <a:pt x="224" y="2328"/>
                      <a:pt x="485" y="2410"/>
                      <a:pt x="741" y="2410"/>
                    </a:cubicBezTo>
                    <a:cubicBezTo>
                      <a:pt x="1229" y="2410"/>
                      <a:pt x="1704" y="2113"/>
                      <a:pt x="1886" y="1598"/>
                    </a:cubicBezTo>
                    <a:cubicBezTo>
                      <a:pt x="2163" y="823"/>
                      <a:pt x="1580" y="0"/>
                      <a:pt x="757"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9" name="Google Shape;13746;p65">
                <a:extLst>
                  <a:ext uri="{FF2B5EF4-FFF2-40B4-BE49-F238E27FC236}">
                    <a16:creationId xmlns:a16="http://schemas.microsoft.com/office/drawing/2014/main" id="{18993834-0D57-2681-5398-02D56621651E}"/>
                  </a:ext>
                </a:extLst>
              </p:cNvPr>
              <p:cNvSpPr/>
              <p:nvPr/>
            </p:nvSpPr>
            <p:spPr>
              <a:xfrm>
                <a:off x="1370054" y="2536074"/>
                <a:ext cx="253304" cy="12158"/>
              </a:xfrm>
              <a:custGeom>
                <a:avLst/>
                <a:gdLst/>
                <a:ahLst/>
                <a:cxnLst/>
                <a:rect l="l" t="t" r="r" b="b"/>
                <a:pathLst>
                  <a:path w="9646" h="463" extrusionOk="0">
                    <a:moveTo>
                      <a:pt x="303" y="1"/>
                    </a:moveTo>
                    <a:cubicBezTo>
                      <a:pt x="1" y="1"/>
                      <a:pt x="4" y="462"/>
                      <a:pt x="311" y="462"/>
                    </a:cubicBezTo>
                    <a:cubicBezTo>
                      <a:pt x="317" y="462"/>
                      <a:pt x="323" y="462"/>
                      <a:pt x="329" y="462"/>
                    </a:cubicBezTo>
                    <a:lnTo>
                      <a:pt x="9326" y="462"/>
                    </a:lnTo>
                    <a:cubicBezTo>
                      <a:pt x="9332" y="462"/>
                      <a:pt x="9338" y="462"/>
                      <a:pt x="9343" y="462"/>
                    </a:cubicBezTo>
                    <a:cubicBezTo>
                      <a:pt x="9642" y="462"/>
                      <a:pt x="9645" y="1"/>
                      <a:pt x="9352" y="1"/>
                    </a:cubicBezTo>
                    <a:cubicBezTo>
                      <a:pt x="9343" y="1"/>
                      <a:pt x="9335" y="1"/>
                      <a:pt x="9326" y="2"/>
                    </a:cubicBezTo>
                    <a:lnTo>
                      <a:pt x="329" y="2"/>
                    </a:lnTo>
                    <a:cubicBezTo>
                      <a:pt x="320" y="1"/>
                      <a:pt x="311" y="1"/>
                      <a:pt x="303"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0" name="Google Shape;13747;p65">
                <a:extLst>
                  <a:ext uri="{FF2B5EF4-FFF2-40B4-BE49-F238E27FC236}">
                    <a16:creationId xmlns:a16="http://schemas.microsoft.com/office/drawing/2014/main" id="{3445A042-F387-4ADB-DD4B-597AEE4874BF}"/>
                  </a:ext>
                </a:extLst>
              </p:cNvPr>
              <p:cNvSpPr/>
              <p:nvPr/>
            </p:nvSpPr>
            <p:spPr>
              <a:xfrm>
                <a:off x="1370054" y="2503170"/>
                <a:ext cx="253304" cy="12132"/>
              </a:xfrm>
              <a:custGeom>
                <a:avLst/>
                <a:gdLst/>
                <a:ahLst/>
                <a:cxnLst/>
                <a:rect l="l" t="t" r="r" b="b"/>
                <a:pathLst>
                  <a:path w="9646" h="462" extrusionOk="0">
                    <a:moveTo>
                      <a:pt x="303" y="0"/>
                    </a:moveTo>
                    <a:cubicBezTo>
                      <a:pt x="1" y="0"/>
                      <a:pt x="4" y="461"/>
                      <a:pt x="311" y="461"/>
                    </a:cubicBezTo>
                    <a:cubicBezTo>
                      <a:pt x="317" y="461"/>
                      <a:pt x="323" y="461"/>
                      <a:pt x="329" y="461"/>
                    </a:cubicBezTo>
                    <a:lnTo>
                      <a:pt x="9326" y="461"/>
                    </a:lnTo>
                    <a:cubicBezTo>
                      <a:pt x="9332" y="461"/>
                      <a:pt x="9338" y="461"/>
                      <a:pt x="9343" y="461"/>
                    </a:cubicBezTo>
                    <a:cubicBezTo>
                      <a:pt x="9642" y="461"/>
                      <a:pt x="9645" y="0"/>
                      <a:pt x="9352" y="0"/>
                    </a:cubicBezTo>
                    <a:cubicBezTo>
                      <a:pt x="9343" y="0"/>
                      <a:pt x="9335" y="1"/>
                      <a:pt x="9326" y="1"/>
                    </a:cubicBezTo>
                    <a:lnTo>
                      <a:pt x="329" y="1"/>
                    </a:lnTo>
                    <a:cubicBezTo>
                      <a:pt x="320" y="1"/>
                      <a:pt x="311" y="0"/>
                      <a:pt x="303"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1" name="Google Shape;13748;p65">
                <a:extLst>
                  <a:ext uri="{FF2B5EF4-FFF2-40B4-BE49-F238E27FC236}">
                    <a16:creationId xmlns:a16="http://schemas.microsoft.com/office/drawing/2014/main" id="{79A756CC-64B3-92E5-25D3-32BC54D08163}"/>
                  </a:ext>
                </a:extLst>
              </p:cNvPr>
              <p:cNvSpPr/>
              <p:nvPr/>
            </p:nvSpPr>
            <p:spPr>
              <a:xfrm>
                <a:off x="1370133" y="2569266"/>
                <a:ext cx="253146" cy="12132"/>
              </a:xfrm>
              <a:custGeom>
                <a:avLst/>
                <a:gdLst/>
                <a:ahLst/>
                <a:cxnLst/>
                <a:rect l="l" t="t" r="r" b="b"/>
                <a:pathLst>
                  <a:path w="9640" h="462" extrusionOk="0">
                    <a:moveTo>
                      <a:pt x="300" y="0"/>
                    </a:moveTo>
                    <a:cubicBezTo>
                      <a:pt x="0" y="0"/>
                      <a:pt x="0" y="462"/>
                      <a:pt x="300" y="462"/>
                    </a:cubicBezTo>
                    <a:cubicBezTo>
                      <a:pt x="309" y="462"/>
                      <a:pt x="317" y="462"/>
                      <a:pt x="326" y="461"/>
                    </a:cubicBezTo>
                    <a:lnTo>
                      <a:pt x="9323" y="461"/>
                    </a:lnTo>
                    <a:cubicBezTo>
                      <a:pt x="9331" y="462"/>
                      <a:pt x="9340" y="462"/>
                      <a:pt x="9348" y="462"/>
                    </a:cubicBezTo>
                    <a:cubicBezTo>
                      <a:pt x="9639" y="462"/>
                      <a:pt x="9639" y="0"/>
                      <a:pt x="9348" y="0"/>
                    </a:cubicBezTo>
                    <a:cubicBezTo>
                      <a:pt x="9340" y="0"/>
                      <a:pt x="9331" y="1"/>
                      <a:pt x="9323" y="1"/>
                    </a:cubicBezTo>
                    <a:lnTo>
                      <a:pt x="326" y="1"/>
                    </a:lnTo>
                    <a:cubicBezTo>
                      <a:pt x="317" y="1"/>
                      <a:pt x="309" y="0"/>
                      <a:pt x="300" y="0"/>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2" name="Google Shape;13749;p65">
                <a:extLst>
                  <a:ext uri="{FF2B5EF4-FFF2-40B4-BE49-F238E27FC236}">
                    <a16:creationId xmlns:a16="http://schemas.microsoft.com/office/drawing/2014/main" id="{7CFAA94C-C39D-5840-3C54-4428EF3D46C7}"/>
                  </a:ext>
                </a:extLst>
              </p:cNvPr>
              <p:cNvSpPr/>
              <p:nvPr/>
            </p:nvSpPr>
            <p:spPr>
              <a:xfrm>
                <a:off x="1447521" y="2612228"/>
                <a:ext cx="98344" cy="12158"/>
              </a:xfrm>
              <a:custGeom>
                <a:avLst/>
                <a:gdLst/>
                <a:ahLst/>
                <a:cxnLst/>
                <a:rect l="l" t="t" r="r" b="b"/>
                <a:pathLst>
                  <a:path w="3745" h="463" extrusionOk="0">
                    <a:moveTo>
                      <a:pt x="301" y="1"/>
                    </a:moveTo>
                    <a:cubicBezTo>
                      <a:pt x="1" y="1"/>
                      <a:pt x="1" y="462"/>
                      <a:pt x="301" y="462"/>
                    </a:cubicBezTo>
                    <a:cubicBezTo>
                      <a:pt x="309" y="462"/>
                      <a:pt x="318" y="462"/>
                      <a:pt x="327" y="461"/>
                    </a:cubicBezTo>
                    <a:lnTo>
                      <a:pt x="3418" y="461"/>
                    </a:lnTo>
                    <a:cubicBezTo>
                      <a:pt x="3427" y="462"/>
                      <a:pt x="3436" y="462"/>
                      <a:pt x="3445" y="462"/>
                    </a:cubicBezTo>
                    <a:cubicBezTo>
                      <a:pt x="3744" y="462"/>
                      <a:pt x="3744" y="1"/>
                      <a:pt x="3445" y="1"/>
                    </a:cubicBezTo>
                    <a:cubicBezTo>
                      <a:pt x="3436" y="1"/>
                      <a:pt x="3427" y="1"/>
                      <a:pt x="3418" y="2"/>
                    </a:cubicBezTo>
                    <a:lnTo>
                      <a:pt x="327" y="2"/>
                    </a:lnTo>
                    <a:cubicBezTo>
                      <a:pt x="318" y="1"/>
                      <a:pt x="309" y="1"/>
                      <a:pt x="301" y="1"/>
                    </a:cubicBezTo>
                    <a:close/>
                  </a:path>
                </a:pathLst>
              </a:custGeom>
              <a:grpFill/>
              <a:ln>
                <a:solidFill>
                  <a:schemeClr val="tx1"/>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3" name="Group 2">
            <a:extLst>
              <a:ext uri="{FF2B5EF4-FFF2-40B4-BE49-F238E27FC236}">
                <a16:creationId xmlns:a16="http://schemas.microsoft.com/office/drawing/2014/main" id="{60012BB7-F08E-B836-AB1C-25B0936FDE36}"/>
              </a:ext>
            </a:extLst>
          </p:cNvPr>
          <p:cNvGrpSpPr/>
          <p:nvPr/>
        </p:nvGrpSpPr>
        <p:grpSpPr>
          <a:xfrm>
            <a:off x="550780" y="1103421"/>
            <a:ext cx="2211470" cy="4876065"/>
            <a:chOff x="550780" y="1103421"/>
            <a:chExt cx="2211470" cy="4876065"/>
          </a:xfrm>
        </p:grpSpPr>
        <p:grpSp>
          <p:nvGrpSpPr>
            <p:cNvPr id="97" name="Group 96">
              <a:extLst>
                <a:ext uri="{FF2B5EF4-FFF2-40B4-BE49-F238E27FC236}">
                  <a16:creationId xmlns:a16="http://schemas.microsoft.com/office/drawing/2014/main" id="{C42C5BFD-7372-BDDA-C5C2-2DE96FBA4B70}"/>
                </a:ext>
              </a:extLst>
            </p:cNvPr>
            <p:cNvGrpSpPr/>
            <p:nvPr/>
          </p:nvGrpSpPr>
          <p:grpSpPr>
            <a:xfrm>
              <a:off x="550780" y="1591421"/>
              <a:ext cx="2211470" cy="4388065"/>
              <a:chOff x="550780" y="1591421"/>
              <a:chExt cx="2211470" cy="4388065"/>
            </a:xfrm>
          </p:grpSpPr>
          <p:grpSp>
            <p:nvGrpSpPr>
              <p:cNvPr id="96" name="Group 95">
                <a:extLst>
                  <a:ext uri="{FF2B5EF4-FFF2-40B4-BE49-F238E27FC236}">
                    <a16:creationId xmlns:a16="http://schemas.microsoft.com/office/drawing/2014/main" id="{54793BAC-4A07-DAD4-75C3-54DCE3B03E55}"/>
                  </a:ext>
                </a:extLst>
              </p:cNvPr>
              <p:cNvGrpSpPr/>
              <p:nvPr/>
            </p:nvGrpSpPr>
            <p:grpSpPr>
              <a:xfrm>
                <a:off x="550780" y="2210224"/>
                <a:ext cx="2211470" cy="3769262"/>
                <a:chOff x="550780" y="2210224"/>
                <a:chExt cx="2211470" cy="3769262"/>
              </a:xfrm>
            </p:grpSpPr>
            <p:sp>
              <p:nvSpPr>
                <p:cNvPr id="84" name="Arrow: Pentagon 83">
                  <a:extLst>
                    <a:ext uri="{FF2B5EF4-FFF2-40B4-BE49-F238E27FC236}">
                      <a16:creationId xmlns:a16="http://schemas.microsoft.com/office/drawing/2014/main" id="{F0FC300B-B40B-0CF5-FF04-36C1CA19AC00}"/>
                    </a:ext>
                  </a:extLst>
                </p:cNvPr>
                <p:cNvSpPr/>
                <p:nvPr/>
              </p:nvSpPr>
              <p:spPr>
                <a:xfrm>
                  <a:off x="550780" y="2210224"/>
                  <a:ext cx="2211470" cy="3769262"/>
                </a:xfrm>
                <a:prstGeom prst="homePlate">
                  <a:avLst>
                    <a:gd name="adj" fmla="val 0"/>
                  </a:avLst>
                </a:prstGeom>
                <a:gradFill>
                  <a:gsLst>
                    <a:gs pos="0">
                      <a:schemeClr val="tx1">
                        <a:lumMod val="20000"/>
                        <a:lumOff val="80000"/>
                      </a:schemeClr>
                    </a:gs>
                    <a:gs pos="57000">
                      <a:schemeClr val="accent3"/>
                    </a:gs>
                    <a:gs pos="100000">
                      <a:schemeClr val="bg2"/>
                    </a:gs>
                  </a:gsLst>
                  <a:lin ang="8100000" scaled="0"/>
                </a:gra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90" name="Arrow: Pentagon 89">
                  <a:extLst>
                    <a:ext uri="{FF2B5EF4-FFF2-40B4-BE49-F238E27FC236}">
                      <a16:creationId xmlns:a16="http://schemas.microsoft.com/office/drawing/2014/main" id="{3A60117A-9C45-5A85-6D38-3F95FED6708A}"/>
                    </a:ext>
                  </a:extLst>
                </p:cNvPr>
                <p:cNvSpPr/>
                <p:nvPr/>
              </p:nvSpPr>
              <p:spPr>
                <a:xfrm>
                  <a:off x="698556" y="2360210"/>
                  <a:ext cx="1938480" cy="3507190"/>
                </a:xfrm>
                <a:prstGeom prst="homePlate">
                  <a:avLst>
                    <a:gd name="adj" fmla="val 0"/>
                  </a:avLst>
                </a:prstGeom>
                <a:solidFill>
                  <a:srgbClr val="FFFFFF"/>
                </a:solidFill>
                <a:ln w="12700" cap="flat" cmpd="sng" algn="ctr">
                  <a:noFill/>
                  <a:prstDash val="solid"/>
                  <a:miter lim="800000"/>
                </a:ln>
                <a:effectLst/>
                <a:scene3d>
                  <a:camera prst="orthographicFront">
                    <a:rot lat="0" lon="0" rev="0"/>
                  </a:camera>
                  <a:lightRig rig="contrasting" dir="t">
                    <a:rot lat="0" lon="0" rev="7800000"/>
                  </a:lightRig>
                </a:scene3d>
                <a:sp3d>
                  <a:bevelT w="139700" h="139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grpSp>
            <p:nvGrpSpPr>
              <p:cNvPr id="83" name="Group 82">
                <a:extLst>
                  <a:ext uri="{FF2B5EF4-FFF2-40B4-BE49-F238E27FC236}">
                    <a16:creationId xmlns:a16="http://schemas.microsoft.com/office/drawing/2014/main" id="{3F10E8BC-4510-78F7-7C96-D8069F268B81}"/>
                  </a:ext>
                </a:extLst>
              </p:cNvPr>
              <p:cNvGrpSpPr/>
              <p:nvPr/>
            </p:nvGrpSpPr>
            <p:grpSpPr>
              <a:xfrm>
                <a:off x="1059919" y="1591421"/>
                <a:ext cx="1162050" cy="1158958"/>
                <a:chOff x="1035001" y="380921"/>
                <a:chExt cx="1162050" cy="1158958"/>
              </a:xfrm>
            </p:grpSpPr>
            <p:sp>
              <p:nvSpPr>
                <p:cNvPr id="82" name="Rounded Rectangle 164">
                  <a:extLst>
                    <a:ext uri="{FF2B5EF4-FFF2-40B4-BE49-F238E27FC236}">
                      <a16:creationId xmlns:a16="http://schemas.microsoft.com/office/drawing/2014/main" id="{0DBE03F2-9D7A-437C-6A29-195099BAFE47}"/>
                    </a:ext>
                  </a:extLst>
                </p:cNvPr>
                <p:cNvSpPr/>
                <p:nvPr/>
              </p:nvSpPr>
              <p:spPr>
                <a:xfrm>
                  <a:off x="1035001" y="380921"/>
                  <a:ext cx="1162050" cy="1158958"/>
                </a:xfrm>
                <a:prstGeom prst="roundRect">
                  <a:avLst>
                    <a:gd name="adj" fmla="val 50000"/>
                  </a:avLst>
                </a:prstGeom>
                <a:gradFill flip="none" rotWithShape="1">
                  <a:gsLst>
                    <a:gs pos="30000">
                      <a:schemeClr val="bg2">
                        <a:lumMod val="20000"/>
                        <a:lumOff val="80000"/>
                      </a:schemeClr>
                    </a:gs>
                    <a:gs pos="100000">
                      <a:schemeClr val="tx1">
                        <a:lumMod val="40000"/>
                        <a:lumOff val="60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sp>
              <p:nvSpPr>
                <p:cNvPr id="81" name="Rounded Rectangle 164">
                  <a:extLst>
                    <a:ext uri="{FF2B5EF4-FFF2-40B4-BE49-F238E27FC236}">
                      <a16:creationId xmlns:a16="http://schemas.microsoft.com/office/drawing/2014/main" id="{1B1C6F2D-439C-4195-7BF2-6DCAEE70661E}"/>
                    </a:ext>
                  </a:extLst>
                </p:cNvPr>
                <p:cNvSpPr/>
                <p:nvPr/>
              </p:nvSpPr>
              <p:spPr>
                <a:xfrm>
                  <a:off x="1114425" y="475560"/>
                  <a:ext cx="987962" cy="985333"/>
                </a:xfrm>
                <a:prstGeom prst="roundRect">
                  <a:avLst>
                    <a:gd name="adj" fmla="val 50000"/>
                  </a:avLst>
                </a:prstGeom>
                <a:gradFill flip="none" rotWithShape="1">
                  <a:gsLst>
                    <a:gs pos="7000">
                      <a:schemeClr val="tx1">
                        <a:lumMod val="60000"/>
                        <a:lumOff val="40000"/>
                      </a:schemeClr>
                    </a:gs>
                    <a:gs pos="100000">
                      <a:schemeClr val="tx1">
                        <a:lumMod val="75000"/>
                      </a:schemeClr>
                    </a:gs>
                  </a:gsLst>
                  <a:path path="circle">
                    <a:fillToRect l="50000" t="50000" r="50000" b="50000"/>
                  </a:path>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1200" b="0" i="0" u="none" strike="noStrike" kern="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endParaRPr>
                </a:p>
              </p:txBody>
            </p:sp>
          </p:grpSp>
        </p:grpSp>
        <p:sp>
          <p:nvSpPr>
            <p:cNvPr id="5" name="Google Shape;237;p21">
              <a:extLst>
                <a:ext uri="{FF2B5EF4-FFF2-40B4-BE49-F238E27FC236}">
                  <a16:creationId xmlns:a16="http://schemas.microsoft.com/office/drawing/2014/main" id="{55A8AB66-536C-4C11-9594-8DE38234A8D7}"/>
                </a:ext>
              </a:extLst>
            </p:cNvPr>
            <p:cNvSpPr txBox="1"/>
            <p:nvPr/>
          </p:nvSpPr>
          <p:spPr>
            <a:xfrm>
              <a:off x="600528" y="1103421"/>
              <a:ext cx="2080831" cy="482976"/>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8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Study Design</a:t>
              </a:r>
              <a:endParaRPr kumimoji="0" sz="18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6" name="Google Shape;238;p21">
              <a:extLst>
                <a:ext uri="{FF2B5EF4-FFF2-40B4-BE49-F238E27FC236}">
                  <a16:creationId xmlns:a16="http://schemas.microsoft.com/office/drawing/2014/main" id="{91F01B75-3588-49E3-6FF3-74F590DB6CAF}"/>
                </a:ext>
              </a:extLst>
            </p:cNvPr>
            <p:cNvSpPr txBox="1"/>
            <p:nvPr/>
          </p:nvSpPr>
          <p:spPr>
            <a:xfrm>
              <a:off x="747570" y="3050233"/>
              <a:ext cx="1889466" cy="2660136"/>
            </a:xfrm>
            <a:prstGeom prst="rect">
              <a:avLst/>
            </a:prstGeom>
            <a:noFill/>
            <a:ln w="28575" cap="flat" cmpd="sng">
              <a:noFill/>
              <a:prstDash val="solid"/>
              <a:round/>
              <a:headEnd type="none" w="sm" len="sm"/>
              <a:tailEnd type="none" w="sm" len="sm"/>
            </a:ln>
          </p:spPr>
          <p:txBody>
            <a:bodyPr spcFirstLastPara="1" wrap="square" lIns="91425" tIns="91425" rIns="91425" bIns="91425" anchor="b"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Single center prospective study on adult haplo-PBSCT patients with hematological malignancies;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n</a:t>
              </a: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=106</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Duration: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1</a:t>
              </a:r>
              <a:r>
                <a:rPr kumimoji="0" lang="en" sz="14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st</a:t>
              </a: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 September 2018 to 1</a:t>
              </a:r>
              <a:r>
                <a:rPr kumimoji="0" lang="en" sz="14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st</a:t>
              </a:r>
              <a:r>
                <a:rPr kumimoji="0" lang="e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 June 2020</a:t>
              </a:r>
              <a:endParaRPr kumimoji="0" lang="en" sz="1400" b="1"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grpSp>
          <p:nvGrpSpPr>
            <p:cNvPr id="16" name="Google Shape;15778;p66">
              <a:extLst>
                <a:ext uri="{FF2B5EF4-FFF2-40B4-BE49-F238E27FC236}">
                  <a16:creationId xmlns:a16="http://schemas.microsoft.com/office/drawing/2014/main" id="{708514E2-DE22-075A-4741-97CCA2E799AA}"/>
                </a:ext>
              </a:extLst>
            </p:cNvPr>
            <p:cNvGrpSpPr/>
            <p:nvPr/>
          </p:nvGrpSpPr>
          <p:grpSpPr>
            <a:xfrm>
              <a:off x="1351790" y="1885465"/>
              <a:ext cx="598319" cy="614055"/>
              <a:chOff x="2659458" y="1500275"/>
              <a:chExt cx="332261" cy="359232"/>
            </a:xfrm>
            <a:noFill/>
          </p:grpSpPr>
          <p:sp>
            <p:nvSpPr>
              <p:cNvPr id="17" name="Google Shape;15779;p66">
                <a:extLst>
                  <a:ext uri="{FF2B5EF4-FFF2-40B4-BE49-F238E27FC236}">
                    <a16:creationId xmlns:a16="http://schemas.microsoft.com/office/drawing/2014/main" id="{EA1B3DEC-83E2-FFA7-019E-2F9CD94FE314}"/>
                  </a:ext>
                </a:extLst>
              </p:cNvPr>
              <p:cNvSpPr/>
              <p:nvPr/>
            </p:nvSpPr>
            <p:spPr>
              <a:xfrm>
                <a:off x="2957234" y="1800015"/>
                <a:ext cx="34486" cy="59361"/>
              </a:xfrm>
              <a:custGeom>
                <a:avLst/>
                <a:gdLst/>
                <a:ahLst/>
                <a:cxnLst/>
                <a:rect l="l" t="t" r="r" b="b"/>
                <a:pathLst>
                  <a:path w="1317" h="2267" extrusionOk="0">
                    <a:moveTo>
                      <a:pt x="0" y="1"/>
                    </a:moveTo>
                    <a:lnTo>
                      <a:pt x="248" y="1909"/>
                    </a:lnTo>
                    <a:cubicBezTo>
                      <a:pt x="277" y="2147"/>
                      <a:pt x="465" y="2267"/>
                      <a:pt x="655" y="2267"/>
                    </a:cubicBezTo>
                    <a:cubicBezTo>
                      <a:pt x="844" y="2267"/>
                      <a:pt x="1035" y="2147"/>
                      <a:pt x="1069" y="1909"/>
                    </a:cubicBezTo>
                    <a:lnTo>
                      <a:pt x="1317"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15780;p66">
                <a:extLst>
                  <a:ext uri="{FF2B5EF4-FFF2-40B4-BE49-F238E27FC236}">
                    <a16:creationId xmlns:a16="http://schemas.microsoft.com/office/drawing/2014/main" id="{F5EF5FCE-702A-65EF-67A1-04BD64CF7FDB}"/>
                  </a:ext>
                </a:extLst>
              </p:cNvPr>
              <p:cNvSpPr/>
              <p:nvPr/>
            </p:nvSpPr>
            <p:spPr>
              <a:xfrm>
                <a:off x="2974463" y="1800015"/>
                <a:ext cx="17256" cy="59492"/>
              </a:xfrm>
              <a:custGeom>
                <a:avLst/>
                <a:gdLst/>
                <a:ahLst/>
                <a:cxnLst/>
                <a:rect l="l" t="t" r="r" b="b"/>
                <a:pathLst>
                  <a:path w="659" h="2272" extrusionOk="0">
                    <a:moveTo>
                      <a:pt x="0" y="1"/>
                    </a:moveTo>
                    <a:lnTo>
                      <a:pt x="0" y="2271"/>
                    </a:lnTo>
                    <a:cubicBezTo>
                      <a:pt x="201" y="2262"/>
                      <a:pt x="382" y="2109"/>
                      <a:pt x="411" y="1909"/>
                    </a:cubicBezTo>
                    <a:lnTo>
                      <a:pt x="659"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15781;p66">
                <a:extLst>
                  <a:ext uri="{FF2B5EF4-FFF2-40B4-BE49-F238E27FC236}">
                    <a16:creationId xmlns:a16="http://schemas.microsoft.com/office/drawing/2014/main" id="{78E89D55-D43F-E22D-08A3-4C27312DF8B9}"/>
                  </a:ext>
                </a:extLst>
              </p:cNvPr>
              <p:cNvSpPr/>
              <p:nvPr/>
            </p:nvSpPr>
            <p:spPr>
              <a:xfrm>
                <a:off x="2659458" y="1500275"/>
                <a:ext cx="266066" cy="358970"/>
              </a:xfrm>
              <a:custGeom>
                <a:avLst/>
                <a:gdLst/>
                <a:ahLst/>
                <a:cxnLst/>
                <a:rect l="l" t="t" r="r" b="b"/>
                <a:pathLst>
                  <a:path w="10161" h="13709" extrusionOk="0">
                    <a:moveTo>
                      <a:pt x="3034" y="0"/>
                    </a:moveTo>
                    <a:lnTo>
                      <a:pt x="1" y="3034"/>
                    </a:lnTo>
                    <a:lnTo>
                      <a:pt x="1" y="13489"/>
                    </a:lnTo>
                    <a:cubicBezTo>
                      <a:pt x="1" y="13613"/>
                      <a:pt x="105" y="13709"/>
                      <a:pt x="220" y="13709"/>
                    </a:cubicBezTo>
                    <a:lnTo>
                      <a:pt x="9941" y="13709"/>
                    </a:lnTo>
                    <a:cubicBezTo>
                      <a:pt x="10065" y="13709"/>
                      <a:pt x="10161" y="13613"/>
                      <a:pt x="10161" y="13489"/>
                    </a:cubicBezTo>
                    <a:lnTo>
                      <a:pt x="10161" y="219"/>
                    </a:lnTo>
                    <a:cubicBezTo>
                      <a:pt x="10161" y="95"/>
                      <a:pt x="10056" y="0"/>
                      <a:pt x="993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15782;p66">
                <a:extLst>
                  <a:ext uri="{FF2B5EF4-FFF2-40B4-BE49-F238E27FC236}">
                    <a16:creationId xmlns:a16="http://schemas.microsoft.com/office/drawing/2014/main" id="{B839F558-D489-F135-2AF7-54B9F2C16D01}"/>
                  </a:ext>
                </a:extLst>
              </p:cNvPr>
              <p:cNvSpPr/>
              <p:nvPr/>
            </p:nvSpPr>
            <p:spPr>
              <a:xfrm>
                <a:off x="2659458" y="1500275"/>
                <a:ext cx="92459" cy="92197"/>
              </a:xfrm>
              <a:custGeom>
                <a:avLst/>
                <a:gdLst/>
                <a:ahLst/>
                <a:cxnLst/>
                <a:rect l="l" t="t" r="r" b="b"/>
                <a:pathLst>
                  <a:path w="3531" h="3521" extrusionOk="0">
                    <a:moveTo>
                      <a:pt x="3034" y="0"/>
                    </a:moveTo>
                    <a:lnTo>
                      <a:pt x="1" y="3034"/>
                    </a:lnTo>
                    <a:lnTo>
                      <a:pt x="1" y="3520"/>
                    </a:lnTo>
                    <a:lnTo>
                      <a:pt x="3301" y="3520"/>
                    </a:lnTo>
                    <a:cubicBezTo>
                      <a:pt x="3425" y="3520"/>
                      <a:pt x="3530" y="3425"/>
                      <a:pt x="3530" y="3301"/>
                    </a:cubicBezTo>
                    <a:lnTo>
                      <a:pt x="3530" y="0"/>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15783;p66">
                <a:extLst>
                  <a:ext uri="{FF2B5EF4-FFF2-40B4-BE49-F238E27FC236}">
                    <a16:creationId xmlns:a16="http://schemas.microsoft.com/office/drawing/2014/main" id="{D676B49A-8B65-64A3-C28C-0B14AE66A050}"/>
                  </a:ext>
                </a:extLst>
              </p:cNvPr>
              <p:cNvSpPr/>
              <p:nvPr/>
            </p:nvSpPr>
            <p:spPr>
              <a:xfrm>
                <a:off x="2659458" y="1500275"/>
                <a:ext cx="266066" cy="358970"/>
              </a:xfrm>
              <a:custGeom>
                <a:avLst/>
                <a:gdLst/>
                <a:ahLst/>
                <a:cxnLst/>
                <a:rect l="l" t="t" r="r" b="b"/>
                <a:pathLst>
                  <a:path w="10161" h="13709" extrusionOk="0">
                    <a:moveTo>
                      <a:pt x="9254" y="0"/>
                    </a:moveTo>
                    <a:lnTo>
                      <a:pt x="9254" y="12774"/>
                    </a:lnTo>
                    <a:lnTo>
                      <a:pt x="1" y="12774"/>
                    </a:lnTo>
                    <a:lnTo>
                      <a:pt x="1" y="13489"/>
                    </a:lnTo>
                    <a:cubicBezTo>
                      <a:pt x="1" y="13613"/>
                      <a:pt x="105" y="13709"/>
                      <a:pt x="229" y="13709"/>
                    </a:cubicBezTo>
                    <a:lnTo>
                      <a:pt x="9932" y="13709"/>
                    </a:lnTo>
                    <a:cubicBezTo>
                      <a:pt x="10056" y="13709"/>
                      <a:pt x="10161" y="13613"/>
                      <a:pt x="10161" y="13489"/>
                    </a:cubicBezTo>
                    <a:lnTo>
                      <a:pt x="10161" y="219"/>
                    </a:lnTo>
                    <a:cubicBezTo>
                      <a:pt x="10161" y="95"/>
                      <a:pt x="10056" y="0"/>
                      <a:pt x="9932"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2" name="Google Shape;15784;p66">
                <a:extLst>
                  <a:ext uri="{FF2B5EF4-FFF2-40B4-BE49-F238E27FC236}">
                    <a16:creationId xmlns:a16="http://schemas.microsoft.com/office/drawing/2014/main" id="{74D79036-0600-C694-4B5D-FABB610310A0}"/>
                  </a:ext>
                </a:extLst>
              </p:cNvPr>
              <p:cNvSpPr/>
              <p:nvPr/>
            </p:nvSpPr>
            <p:spPr>
              <a:xfrm>
                <a:off x="2659458" y="1500275"/>
                <a:ext cx="79471" cy="79445"/>
              </a:xfrm>
              <a:custGeom>
                <a:avLst/>
                <a:gdLst/>
                <a:ahLst/>
                <a:cxnLst/>
                <a:rect l="l" t="t" r="r" b="b"/>
                <a:pathLst>
                  <a:path w="3035" h="3034" extrusionOk="0">
                    <a:moveTo>
                      <a:pt x="3034" y="0"/>
                    </a:moveTo>
                    <a:lnTo>
                      <a:pt x="1" y="3034"/>
                    </a:lnTo>
                    <a:lnTo>
                      <a:pt x="2815" y="3034"/>
                    </a:lnTo>
                    <a:cubicBezTo>
                      <a:pt x="2939" y="3034"/>
                      <a:pt x="3034" y="2929"/>
                      <a:pt x="3034" y="2814"/>
                    </a:cubicBezTo>
                    <a:lnTo>
                      <a:pt x="3034" y="0"/>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3" name="Google Shape;15785;p66">
                <a:extLst>
                  <a:ext uri="{FF2B5EF4-FFF2-40B4-BE49-F238E27FC236}">
                    <a16:creationId xmlns:a16="http://schemas.microsoft.com/office/drawing/2014/main" id="{2BBA5B23-9187-A7DA-BDEB-F415D2485858}"/>
                  </a:ext>
                </a:extLst>
              </p:cNvPr>
              <p:cNvSpPr/>
              <p:nvPr/>
            </p:nvSpPr>
            <p:spPr>
              <a:xfrm>
                <a:off x="2710414" y="1744817"/>
                <a:ext cx="164154" cy="11024"/>
              </a:xfrm>
              <a:custGeom>
                <a:avLst/>
                <a:gdLst/>
                <a:ahLst/>
                <a:cxnLst/>
                <a:rect l="l" t="t" r="r" b="b"/>
                <a:pathLst>
                  <a:path w="6269" h="421" extrusionOk="0">
                    <a:moveTo>
                      <a:pt x="258" y="1"/>
                    </a:moveTo>
                    <a:cubicBezTo>
                      <a:pt x="1" y="20"/>
                      <a:pt x="1" y="401"/>
                      <a:pt x="258" y="420"/>
                    </a:cubicBezTo>
                    <a:lnTo>
                      <a:pt x="6011" y="420"/>
                    </a:lnTo>
                    <a:cubicBezTo>
                      <a:pt x="6268" y="401"/>
                      <a:pt x="6268" y="20"/>
                      <a:pt x="6011"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4" name="Google Shape;15786;p66">
                <a:extLst>
                  <a:ext uri="{FF2B5EF4-FFF2-40B4-BE49-F238E27FC236}">
                    <a16:creationId xmlns:a16="http://schemas.microsoft.com/office/drawing/2014/main" id="{E81F4C0B-A65E-0D3F-71F8-EBC4F39286B1}"/>
                  </a:ext>
                </a:extLst>
              </p:cNvPr>
              <p:cNvSpPr/>
              <p:nvPr/>
            </p:nvSpPr>
            <p:spPr>
              <a:xfrm>
                <a:off x="2785853" y="1811013"/>
                <a:ext cx="88715" cy="11024"/>
              </a:xfrm>
              <a:custGeom>
                <a:avLst/>
                <a:gdLst/>
                <a:ahLst/>
                <a:cxnLst/>
                <a:rect l="l" t="t" r="r" b="b"/>
                <a:pathLst>
                  <a:path w="3388" h="421" extrusionOk="0">
                    <a:moveTo>
                      <a:pt x="258" y="1"/>
                    </a:moveTo>
                    <a:cubicBezTo>
                      <a:pt x="1" y="20"/>
                      <a:pt x="1" y="392"/>
                      <a:pt x="258" y="420"/>
                    </a:cubicBezTo>
                    <a:lnTo>
                      <a:pt x="3130" y="420"/>
                    </a:lnTo>
                    <a:cubicBezTo>
                      <a:pt x="3387" y="392"/>
                      <a:pt x="3387" y="20"/>
                      <a:pt x="3130"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5" name="Google Shape;15787;p66">
                <a:extLst>
                  <a:ext uri="{FF2B5EF4-FFF2-40B4-BE49-F238E27FC236}">
                    <a16:creationId xmlns:a16="http://schemas.microsoft.com/office/drawing/2014/main" id="{D55D30A9-66EE-0054-3C12-61EC403784B1}"/>
                  </a:ext>
                </a:extLst>
              </p:cNvPr>
              <p:cNvSpPr/>
              <p:nvPr/>
            </p:nvSpPr>
            <p:spPr>
              <a:xfrm>
                <a:off x="2710414" y="1717349"/>
                <a:ext cx="164154" cy="10998"/>
              </a:xfrm>
              <a:custGeom>
                <a:avLst/>
                <a:gdLst/>
                <a:ahLst/>
                <a:cxnLst/>
                <a:rect l="l" t="t" r="r" b="b"/>
                <a:pathLst>
                  <a:path w="6269" h="420" extrusionOk="0">
                    <a:moveTo>
                      <a:pt x="258" y="0"/>
                    </a:moveTo>
                    <a:cubicBezTo>
                      <a:pt x="1" y="19"/>
                      <a:pt x="1" y="391"/>
                      <a:pt x="258" y="420"/>
                    </a:cubicBezTo>
                    <a:lnTo>
                      <a:pt x="6011" y="420"/>
                    </a:lnTo>
                    <a:cubicBezTo>
                      <a:pt x="6268" y="391"/>
                      <a:pt x="6268" y="19"/>
                      <a:pt x="6011"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15788;p66">
                <a:extLst>
                  <a:ext uri="{FF2B5EF4-FFF2-40B4-BE49-F238E27FC236}">
                    <a16:creationId xmlns:a16="http://schemas.microsoft.com/office/drawing/2014/main" id="{9CE0CA05-B14C-CF62-6984-F0385A148F98}"/>
                  </a:ext>
                </a:extLst>
              </p:cNvPr>
              <p:cNvSpPr/>
              <p:nvPr/>
            </p:nvSpPr>
            <p:spPr>
              <a:xfrm>
                <a:off x="2710414" y="1689855"/>
                <a:ext cx="164154" cy="11024"/>
              </a:xfrm>
              <a:custGeom>
                <a:avLst/>
                <a:gdLst/>
                <a:ahLst/>
                <a:cxnLst/>
                <a:rect l="l" t="t" r="r" b="b"/>
                <a:pathLst>
                  <a:path w="6269" h="421" extrusionOk="0">
                    <a:moveTo>
                      <a:pt x="258" y="1"/>
                    </a:moveTo>
                    <a:cubicBezTo>
                      <a:pt x="1" y="20"/>
                      <a:pt x="1" y="401"/>
                      <a:pt x="258" y="421"/>
                    </a:cubicBezTo>
                    <a:lnTo>
                      <a:pt x="6011" y="421"/>
                    </a:lnTo>
                    <a:cubicBezTo>
                      <a:pt x="6268" y="401"/>
                      <a:pt x="6268" y="20"/>
                      <a:pt x="6011"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7" name="Google Shape;15789;p66">
                <a:extLst>
                  <a:ext uri="{FF2B5EF4-FFF2-40B4-BE49-F238E27FC236}">
                    <a16:creationId xmlns:a16="http://schemas.microsoft.com/office/drawing/2014/main" id="{C16C0FB8-81DF-0F1A-1B8D-D53E5F324D14}"/>
                  </a:ext>
                </a:extLst>
              </p:cNvPr>
              <p:cNvSpPr/>
              <p:nvPr/>
            </p:nvSpPr>
            <p:spPr>
              <a:xfrm>
                <a:off x="2709576" y="1662360"/>
                <a:ext cx="165830" cy="11050"/>
              </a:xfrm>
              <a:custGeom>
                <a:avLst/>
                <a:gdLst/>
                <a:ahLst/>
                <a:cxnLst/>
                <a:rect l="l" t="t" r="r" b="b"/>
                <a:pathLst>
                  <a:path w="6333" h="422" extrusionOk="0">
                    <a:moveTo>
                      <a:pt x="272" y="1"/>
                    </a:moveTo>
                    <a:cubicBezTo>
                      <a:pt x="0" y="1"/>
                      <a:pt x="0" y="422"/>
                      <a:pt x="272" y="422"/>
                    </a:cubicBezTo>
                    <a:cubicBezTo>
                      <a:pt x="278" y="422"/>
                      <a:pt x="284" y="422"/>
                      <a:pt x="290" y="421"/>
                    </a:cubicBezTo>
                    <a:lnTo>
                      <a:pt x="6043" y="421"/>
                    </a:lnTo>
                    <a:cubicBezTo>
                      <a:pt x="6049" y="422"/>
                      <a:pt x="6055" y="422"/>
                      <a:pt x="6061" y="422"/>
                    </a:cubicBezTo>
                    <a:cubicBezTo>
                      <a:pt x="6333" y="422"/>
                      <a:pt x="6333" y="1"/>
                      <a:pt x="6061" y="1"/>
                    </a:cubicBezTo>
                    <a:cubicBezTo>
                      <a:pt x="6055" y="1"/>
                      <a:pt x="6049" y="1"/>
                      <a:pt x="6043" y="1"/>
                    </a:cubicBezTo>
                    <a:lnTo>
                      <a:pt x="290" y="1"/>
                    </a:lnTo>
                    <a:cubicBezTo>
                      <a:pt x="284" y="1"/>
                      <a:pt x="278" y="1"/>
                      <a:pt x="272"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8" name="Google Shape;15790;p66">
                <a:extLst>
                  <a:ext uri="{FF2B5EF4-FFF2-40B4-BE49-F238E27FC236}">
                    <a16:creationId xmlns:a16="http://schemas.microsoft.com/office/drawing/2014/main" id="{7FBC3863-8666-5465-DA3F-6EFEB2C1E7E1}"/>
                  </a:ext>
                </a:extLst>
              </p:cNvPr>
              <p:cNvSpPr/>
              <p:nvPr/>
            </p:nvSpPr>
            <p:spPr>
              <a:xfrm>
                <a:off x="2774515" y="1581423"/>
                <a:ext cx="23357" cy="62242"/>
              </a:xfrm>
              <a:custGeom>
                <a:avLst/>
                <a:gdLst/>
                <a:ahLst/>
                <a:cxnLst/>
                <a:rect l="l" t="t" r="r" b="b"/>
                <a:pathLst>
                  <a:path w="892" h="2377" extrusionOk="0">
                    <a:moveTo>
                      <a:pt x="273" y="1"/>
                    </a:moveTo>
                    <a:cubicBezTo>
                      <a:pt x="1" y="1"/>
                      <a:pt x="1" y="422"/>
                      <a:pt x="273" y="422"/>
                    </a:cubicBezTo>
                    <a:cubicBezTo>
                      <a:pt x="279" y="422"/>
                      <a:pt x="285" y="422"/>
                      <a:pt x="291" y="421"/>
                    </a:cubicBezTo>
                    <a:lnTo>
                      <a:pt x="472" y="421"/>
                    </a:lnTo>
                    <a:lnTo>
                      <a:pt x="472" y="2167"/>
                    </a:lnTo>
                    <a:cubicBezTo>
                      <a:pt x="472" y="2282"/>
                      <a:pt x="567" y="2377"/>
                      <a:pt x="682" y="2377"/>
                    </a:cubicBezTo>
                    <a:cubicBezTo>
                      <a:pt x="796" y="2377"/>
                      <a:pt x="892" y="2282"/>
                      <a:pt x="892" y="2167"/>
                    </a:cubicBezTo>
                    <a:lnTo>
                      <a:pt x="892" y="211"/>
                    </a:lnTo>
                    <a:cubicBezTo>
                      <a:pt x="892" y="97"/>
                      <a:pt x="796" y="1"/>
                      <a:pt x="682" y="1"/>
                    </a:cubicBezTo>
                    <a:lnTo>
                      <a:pt x="291" y="1"/>
                    </a:lnTo>
                    <a:cubicBezTo>
                      <a:pt x="285" y="1"/>
                      <a:pt x="279" y="1"/>
                      <a:pt x="273"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9" name="Google Shape;15791;p66">
                <a:extLst>
                  <a:ext uri="{FF2B5EF4-FFF2-40B4-BE49-F238E27FC236}">
                    <a16:creationId xmlns:a16="http://schemas.microsoft.com/office/drawing/2014/main" id="{5B524861-4483-965D-7316-10D20BD8488B}"/>
                  </a:ext>
                </a:extLst>
              </p:cNvPr>
              <p:cNvSpPr/>
              <p:nvPr/>
            </p:nvSpPr>
            <p:spPr>
              <a:xfrm>
                <a:off x="2773782" y="1635364"/>
                <a:ext cx="37183" cy="10814"/>
              </a:xfrm>
              <a:custGeom>
                <a:avLst/>
                <a:gdLst/>
                <a:ahLst/>
                <a:cxnLst/>
                <a:rect l="l" t="t" r="r" b="b"/>
                <a:pathLst>
                  <a:path w="1420" h="413" extrusionOk="0">
                    <a:moveTo>
                      <a:pt x="273" y="1"/>
                    </a:moveTo>
                    <a:cubicBezTo>
                      <a:pt x="0" y="1"/>
                      <a:pt x="3" y="413"/>
                      <a:pt x="281" y="413"/>
                    </a:cubicBezTo>
                    <a:cubicBezTo>
                      <a:pt x="287" y="413"/>
                      <a:pt x="293" y="413"/>
                      <a:pt x="300" y="412"/>
                    </a:cubicBezTo>
                    <a:lnTo>
                      <a:pt x="1130" y="412"/>
                    </a:lnTo>
                    <a:cubicBezTo>
                      <a:pt x="1136" y="413"/>
                      <a:pt x="1141" y="413"/>
                      <a:pt x="1147" y="413"/>
                    </a:cubicBezTo>
                    <a:cubicBezTo>
                      <a:pt x="1417" y="413"/>
                      <a:pt x="1419" y="1"/>
                      <a:pt x="1156" y="1"/>
                    </a:cubicBezTo>
                    <a:cubicBezTo>
                      <a:pt x="1147" y="1"/>
                      <a:pt x="1138" y="1"/>
                      <a:pt x="1130" y="2"/>
                    </a:cubicBezTo>
                    <a:lnTo>
                      <a:pt x="300" y="2"/>
                    </a:lnTo>
                    <a:cubicBezTo>
                      <a:pt x="290" y="1"/>
                      <a:pt x="281" y="1"/>
                      <a:pt x="273" y="1"/>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0" name="Google Shape;15792;p66">
                <a:extLst>
                  <a:ext uri="{FF2B5EF4-FFF2-40B4-BE49-F238E27FC236}">
                    <a16:creationId xmlns:a16="http://schemas.microsoft.com/office/drawing/2014/main" id="{3F55E478-5A68-1C98-2B00-B0061C8E20D2}"/>
                  </a:ext>
                </a:extLst>
              </p:cNvPr>
              <p:cNvSpPr/>
              <p:nvPr/>
            </p:nvSpPr>
            <p:spPr>
              <a:xfrm>
                <a:off x="2777866" y="1561103"/>
                <a:ext cx="20005" cy="17125"/>
              </a:xfrm>
              <a:custGeom>
                <a:avLst/>
                <a:gdLst/>
                <a:ahLst/>
                <a:cxnLst/>
                <a:rect l="l" t="t" r="r" b="b"/>
                <a:pathLst>
                  <a:path w="764" h="654" extrusionOk="0">
                    <a:moveTo>
                      <a:pt x="439" y="0"/>
                    </a:moveTo>
                    <a:cubicBezTo>
                      <a:pt x="358" y="0"/>
                      <a:pt x="276" y="31"/>
                      <a:pt x="210" y="100"/>
                    </a:cubicBezTo>
                    <a:cubicBezTo>
                      <a:pt x="0" y="300"/>
                      <a:pt x="153" y="653"/>
                      <a:pt x="439" y="653"/>
                    </a:cubicBezTo>
                    <a:cubicBezTo>
                      <a:pt x="621" y="653"/>
                      <a:pt x="764" y="501"/>
                      <a:pt x="764" y="329"/>
                    </a:cubicBezTo>
                    <a:cubicBezTo>
                      <a:pt x="764" y="130"/>
                      <a:pt x="604" y="0"/>
                      <a:pt x="439"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1" name="Google Shape;15793;p66">
                <a:extLst>
                  <a:ext uri="{FF2B5EF4-FFF2-40B4-BE49-F238E27FC236}">
                    <a16:creationId xmlns:a16="http://schemas.microsoft.com/office/drawing/2014/main" id="{3C6D5DC6-1155-1591-59A5-0E2C7F77D867}"/>
                  </a:ext>
                </a:extLst>
              </p:cNvPr>
              <p:cNvSpPr/>
              <p:nvPr/>
            </p:nvSpPr>
            <p:spPr>
              <a:xfrm>
                <a:off x="2957234" y="1582941"/>
                <a:ext cx="34486" cy="229852"/>
              </a:xfrm>
              <a:custGeom>
                <a:avLst/>
                <a:gdLst/>
                <a:ahLst/>
                <a:cxnLst/>
                <a:rect l="l" t="t" r="r" b="b"/>
                <a:pathLst>
                  <a:path w="1317" h="8778" extrusionOk="0">
                    <a:moveTo>
                      <a:pt x="0" y="1"/>
                    </a:moveTo>
                    <a:lnTo>
                      <a:pt x="0" y="8777"/>
                    </a:lnTo>
                    <a:lnTo>
                      <a:pt x="1317" y="8777"/>
                    </a:lnTo>
                    <a:lnTo>
                      <a:pt x="1317"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2" name="Google Shape;15794;p66">
                <a:extLst>
                  <a:ext uri="{FF2B5EF4-FFF2-40B4-BE49-F238E27FC236}">
                    <a16:creationId xmlns:a16="http://schemas.microsoft.com/office/drawing/2014/main" id="{3FADD3BB-50D8-BBA4-FB2F-3CA695592023}"/>
                  </a:ext>
                </a:extLst>
              </p:cNvPr>
              <p:cNvSpPr/>
              <p:nvPr/>
            </p:nvSpPr>
            <p:spPr>
              <a:xfrm>
                <a:off x="2974463" y="1582941"/>
                <a:ext cx="17256" cy="229852"/>
              </a:xfrm>
              <a:custGeom>
                <a:avLst/>
                <a:gdLst/>
                <a:ahLst/>
                <a:cxnLst/>
                <a:rect l="l" t="t" r="r" b="b"/>
                <a:pathLst>
                  <a:path w="659" h="8778" extrusionOk="0">
                    <a:moveTo>
                      <a:pt x="0" y="1"/>
                    </a:moveTo>
                    <a:lnTo>
                      <a:pt x="0" y="8777"/>
                    </a:lnTo>
                    <a:lnTo>
                      <a:pt x="659" y="8777"/>
                    </a:lnTo>
                    <a:lnTo>
                      <a:pt x="659"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3" name="Google Shape;15795;p66">
                <a:extLst>
                  <a:ext uri="{FF2B5EF4-FFF2-40B4-BE49-F238E27FC236}">
                    <a16:creationId xmlns:a16="http://schemas.microsoft.com/office/drawing/2014/main" id="{946FE485-902D-2998-AFAA-C6D5B54C37CA}"/>
                  </a:ext>
                </a:extLst>
              </p:cNvPr>
              <p:cNvSpPr/>
              <p:nvPr/>
            </p:nvSpPr>
            <p:spPr>
              <a:xfrm>
                <a:off x="2957234" y="1550210"/>
                <a:ext cx="34486" cy="40246"/>
              </a:xfrm>
              <a:custGeom>
                <a:avLst/>
                <a:gdLst/>
                <a:ahLst/>
                <a:cxnLst/>
                <a:rect l="l" t="t" r="r" b="b"/>
                <a:pathLst>
                  <a:path w="1317" h="1537" extrusionOk="0">
                    <a:moveTo>
                      <a:pt x="0" y="1"/>
                    </a:moveTo>
                    <a:lnTo>
                      <a:pt x="0" y="1537"/>
                    </a:lnTo>
                    <a:lnTo>
                      <a:pt x="1317" y="1537"/>
                    </a:lnTo>
                    <a:lnTo>
                      <a:pt x="1317"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4" name="Google Shape;15796;p66">
                <a:extLst>
                  <a:ext uri="{FF2B5EF4-FFF2-40B4-BE49-F238E27FC236}">
                    <a16:creationId xmlns:a16="http://schemas.microsoft.com/office/drawing/2014/main" id="{6F7AF390-1121-53B7-4F73-E54072AD874C}"/>
                  </a:ext>
                </a:extLst>
              </p:cNvPr>
              <p:cNvSpPr/>
              <p:nvPr/>
            </p:nvSpPr>
            <p:spPr>
              <a:xfrm>
                <a:off x="2974463" y="1550210"/>
                <a:ext cx="17256" cy="40246"/>
              </a:xfrm>
              <a:custGeom>
                <a:avLst/>
                <a:gdLst/>
                <a:ahLst/>
                <a:cxnLst/>
                <a:rect l="l" t="t" r="r" b="b"/>
                <a:pathLst>
                  <a:path w="659" h="1537" extrusionOk="0">
                    <a:moveTo>
                      <a:pt x="0" y="1"/>
                    </a:moveTo>
                    <a:lnTo>
                      <a:pt x="0" y="1537"/>
                    </a:lnTo>
                    <a:lnTo>
                      <a:pt x="659" y="1537"/>
                    </a:lnTo>
                    <a:lnTo>
                      <a:pt x="659" y="1"/>
                    </a:ln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5" name="Google Shape;15797;p66">
                <a:extLst>
                  <a:ext uri="{FF2B5EF4-FFF2-40B4-BE49-F238E27FC236}">
                    <a16:creationId xmlns:a16="http://schemas.microsoft.com/office/drawing/2014/main" id="{651B3300-14D6-D607-1AEE-39F215F975F0}"/>
                  </a:ext>
                </a:extLst>
              </p:cNvPr>
              <p:cNvSpPr/>
              <p:nvPr/>
            </p:nvSpPr>
            <p:spPr>
              <a:xfrm>
                <a:off x="2957234" y="1500275"/>
                <a:ext cx="34486" cy="49961"/>
              </a:xfrm>
              <a:custGeom>
                <a:avLst/>
                <a:gdLst/>
                <a:ahLst/>
                <a:cxnLst/>
                <a:rect l="l" t="t" r="r" b="b"/>
                <a:pathLst>
                  <a:path w="1317" h="1908" extrusionOk="0">
                    <a:moveTo>
                      <a:pt x="658" y="0"/>
                    </a:moveTo>
                    <a:cubicBezTo>
                      <a:pt x="296" y="0"/>
                      <a:pt x="0" y="296"/>
                      <a:pt x="0" y="658"/>
                    </a:cubicBezTo>
                    <a:lnTo>
                      <a:pt x="0" y="1908"/>
                    </a:lnTo>
                    <a:lnTo>
                      <a:pt x="1317" y="1908"/>
                    </a:lnTo>
                    <a:lnTo>
                      <a:pt x="1317" y="658"/>
                    </a:lnTo>
                    <a:cubicBezTo>
                      <a:pt x="1317" y="296"/>
                      <a:pt x="1021" y="0"/>
                      <a:pt x="658"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6" name="Google Shape;15798;p66">
                <a:extLst>
                  <a:ext uri="{FF2B5EF4-FFF2-40B4-BE49-F238E27FC236}">
                    <a16:creationId xmlns:a16="http://schemas.microsoft.com/office/drawing/2014/main" id="{DD4B7558-BEED-54CB-89AF-03EE41873070}"/>
                  </a:ext>
                </a:extLst>
              </p:cNvPr>
              <p:cNvSpPr/>
              <p:nvPr/>
            </p:nvSpPr>
            <p:spPr>
              <a:xfrm>
                <a:off x="2974463" y="1500275"/>
                <a:ext cx="17256" cy="49961"/>
              </a:xfrm>
              <a:custGeom>
                <a:avLst/>
                <a:gdLst/>
                <a:ahLst/>
                <a:cxnLst/>
                <a:rect l="l" t="t" r="r" b="b"/>
                <a:pathLst>
                  <a:path w="659" h="1908" extrusionOk="0">
                    <a:moveTo>
                      <a:pt x="0" y="0"/>
                    </a:moveTo>
                    <a:lnTo>
                      <a:pt x="0" y="1908"/>
                    </a:lnTo>
                    <a:lnTo>
                      <a:pt x="659" y="1908"/>
                    </a:lnTo>
                    <a:lnTo>
                      <a:pt x="659" y="658"/>
                    </a:lnTo>
                    <a:cubicBezTo>
                      <a:pt x="659" y="296"/>
                      <a:pt x="363" y="0"/>
                      <a:pt x="0" y="0"/>
                    </a:cubicBezTo>
                    <a:close/>
                  </a:path>
                </a:pathLst>
              </a:custGeom>
              <a:grpFill/>
              <a:ln>
                <a:solidFill>
                  <a:schemeClr val="accent3"/>
                </a:soli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sp>
        <p:nvSpPr>
          <p:cNvPr id="2" name="Text Placeholder 1">
            <a:extLst>
              <a:ext uri="{FF2B5EF4-FFF2-40B4-BE49-F238E27FC236}">
                <a16:creationId xmlns:a16="http://schemas.microsoft.com/office/drawing/2014/main" id="{FE4F649D-0D44-E55D-2341-7F3BD2E22DAB}"/>
              </a:ext>
            </a:extLst>
          </p:cNvPr>
          <p:cNvSpPr>
            <a:spLocks noGrp="1"/>
          </p:cNvSpPr>
          <p:nvPr>
            <p:ph type="body" idx="1"/>
          </p:nvPr>
        </p:nvSpPr>
        <p:spPr>
          <a:xfrm>
            <a:off x="407988" y="300615"/>
            <a:ext cx="10009187" cy="356610"/>
          </a:xfrm>
        </p:spPr>
        <p:txBody>
          <a:bodyPr>
            <a:noAutofit/>
          </a:bodyPr>
          <a:lstStyle/>
          <a:p>
            <a:pPr>
              <a:lnSpc>
                <a:spcPct val="100000"/>
              </a:lnSpc>
            </a:pPr>
            <a:r>
              <a:rPr lang="en-US" sz="2200" dirty="0">
                <a:latin typeface="Verdana" panose="020B0604030504040204" pitchFamily="34" charset="0"/>
                <a:ea typeface="Verdana" panose="020B0604030504040204" pitchFamily="34" charset="0"/>
              </a:rPr>
              <a:t>Optimal Active r-ATG Exposure Associated with Minimum Risk of Virus Reactivation</a:t>
            </a:r>
          </a:p>
        </p:txBody>
      </p:sp>
      <p:grpSp>
        <p:nvGrpSpPr>
          <p:cNvPr id="87" name="Group 86">
            <a:extLst>
              <a:ext uri="{FF2B5EF4-FFF2-40B4-BE49-F238E27FC236}">
                <a16:creationId xmlns:a16="http://schemas.microsoft.com/office/drawing/2014/main" id="{2B7D48B3-9C20-008C-7DFA-9F66E6B7773C}"/>
              </a:ext>
            </a:extLst>
          </p:cNvPr>
          <p:cNvGrpSpPr/>
          <p:nvPr/>
        </p:nvGrpSpPr>
        <p:grpSpPr>
          <a:xfrm>
            <a:off x="0" y="6295104"/>
            <a:ext cx="12120726" cy="415498"/>
            <a:chOff x="0" y="6295104"/>
            <a:chExt cx="12120726" cy="415498"/>
          </a:xfrm>
        </p:grpSpPr>
        <p:sp>
          <p:nvSpPr>
            <p:cNvPr id="79" name="TextBox 78">
              <a:extLst>
                <a:ext uri="{FF2B5EF4-FFF2-40B4-BE49-F238E27FC236}">
                  <a16:creationId xmlns:a16="http://schemas.microsoft.com/office/drawing/2014/main" id="{E14F1E3B-8F3E-0F29-9E74-55779E84AF01}"/>
                </a:ext>
              </a:extLst>
            </p:cNvPr>
            <p:cNvSpPr txBox="1"/>
            <p:nvPr/>
          </p:nvSpPr>
          <p:spPr>
            <a:xfrm>
              <a:off x="0" y="6469033"/>
              <a:ext cx="5962651"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Wang H, </a:t>
              </a:r>
              <a:r>
                <a:rPr lang="en-IN" sz="700" i="1" dirty="0">
                  <a:solidFill>
                    <a:schemeClr val="accent2"/>
                  </a:solidFill>
                  <a:latin typeface="Verdana" panose="020B0604030504040204" pitchFamily="34" charset="0"/>
                  <a:ea typeface="Verdana" panose="020B0604030504040204" pitchFamily="34" charset="0"/>
                </a:rPr>
                <a:t>et al., Transplant Cell Ther</a:t>
              </a:r>
              <a:r>
                <a:rPr lang="en-IN" sz="700" dirty="0">
                  <a:solidFill>
                    <a:schemeClr val="accent2"/>
                  </a:solidFill>
                  <a:latin typeface="Verdana" panose="020B0604030504040204" pitchFamily="34" charset="0"/>
                  <a:ea typeface="Verdana" panose="020B0604030504040204" pitchFamily="34" charset="0"/>
                </a:rPr>
                <a:t>. 2022;28(6):332.e1–332.e10.</a:t>
              </a:r>
            </a:p>
          </p:txBody>
        </p:sp>
        <p:sp>
          <p:nvSpPr>
            <p:cNvPr id="80" name="TextBox 79">
              <a:extLst>
                <a:ext uri="{FF2B5EF4-FFF2-40B4-BE49-F238E27FC236}">
                  <a16:creationId xmlns:a16="http://schemas.microsoft.com/office/drawing/2014/main" id="{18B95B9C-9378-5108-FB02-5FBB7FBFB2E1}"/>
                </a:ext>
              </a:extLst>
            </p:cNvPr>
            <p:cNvSpPr txBox="1"/>
            <p:nvPr/>
          </p:nvSpPr>
          <p:spPr>
            <a:xfrm>
              <a:off x="6096000" y="6295104"/>
              <a:ext cx="6024726" cy="415498"/>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aGvHD: Acute graft versus host disease; aHSCT: Allogenic hematopoietic stem cell transplantation; ALC: Absolute lymphocyte count; ; AUC: Area under the curve;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PBSCT: Peripheral blood stem cell transplantation; r-ATG: Rabbit anti-thymocyte globulin; UE: Equivalent units.</a:t>
              </a:r>
            </a:p>
          </p:txBody>
        </p:sp>
      </p:grpSp>
    </p:spTree>
    <p:extLst>
      <p:ext uri="{BB962C8B-B14F-4D97-AF65-F5344CB8AC3E}">
        <p14:creationId xmlns:p14="http://schemas.microsoft.com/office/powerpoint/2010/main" val="257890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down)">
                                      <p:cBhvr>
                                        <p:cTn id="17" dur="500"/>
                                        <p:tgtEl>
                                          <p:spTgt spid="8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up)">
                                      <p:cBhvr>
                                        <p:cTn id="22" dur="500"/>
                                        <p:tgtEl>
                                          <p:spTgt spid="8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down)">
                                      <p:cBhvr>
                                        <p:cTn id="3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0AB3CD-3B04-4C5E-29B6-D17883A794D0}"/>
              </a:ext>
            </a:extLst>
          </p:cNvPr>
          <p:cNvSpPr>
            <a:spLocks noGrp="1"/>
          </p:cNvSpPr>
          <p:nvPr>
            <p:ph type="body" idx="1"/>
          </p:nvPr>
        </p:nvSpPr>
        <p:spPr>
          <a:xfrm>
            <a:off x="407988" y="358676"/>
            <a:ext cx="10009187" cy="389989"/>
          </a:xfrm>
        </p:spPr>
        <p:txBody>
          <a:bodyPr>
            <a:noAutofit/>
          </a:bodyPr>
          <a:lstStyle/>
          <a:p>
            <a:pPr>
              <a:lnSpc>
                <a:spcPct val="100000"/>
              </a:lnSpc>
            </a:pPr>
            <a:r>
              <a:rPr lang="en-US" sz="2200" dirty="0">
                <a:latin typeface="Verdana" panose="020B0604030504040204" pitchFamily="34" charset="0"/>
                <a:ea typeface="Verdana" panose="020B0604030504040204" pitchFamily="34" charset="0"/>
              </a:rPr>
              <a:t>Individualization of r-ATG Dosing and the Way Forward</a:t>
            </a:r>
          </a:p>
        </p:txBody>
      </p:sp>
      <p:grpSp>
        <p:nvGrpSpPr>
          <p:cNvPr id="3" name="Group 2">
            <a:extLst>
              <a:ext uri="{FF2B5EF4-FFF2-40B4-BE49-F238E27FC236}">
                <a16:creationId xmlns:a16="http://schemas.microsoft.com/office/drawing/2014/main" id="{518A2921-672D-6E88-DD04-EB6BB38B9E36}"/>
              </a:ext>
            </a:extLst>
          </p:cNvPr>
          <p:cNvGrpSpPr/>
          <p:nvPr/>
        </p:nvGrpSpPr>
        <p:grpSpPr>
          <a:xfrm>
            <a:off x="5253187" y="1457326"/>
            <a:ext cx="5628980" cy="3807792"/>
            <a:chOff x="5253187" y="1457326"/>
            <a:chExt cx="5628980" cy="3807792"/>
          </a:xfrm>
        </p:grpSpPr>
        <p:grpSp>
          <p:nvGrpSpPr>
            <p:cNvPr id="18" name="Group 17">
              <a:extLst>
                <a:ext uri="{FF2B5EF4-FFF2-40B4-BE49-F238E27FC236}">
                  <a16:creationId xmlns:a16="http://schemas.microsoft.com/office/drawing/2014/main" id="{109A25C4-864A-6FA7-B8DC-B91E6A3B7A81}"/>
                </a:ext>
              </a:extLst>
            </p:cNvPr>
            <p:cNvGrpSpPr/>
            <p:nvPr/>
          </p:nvGrpSpPr>
          <p:grpSpPr>
            <a:xfrm>
              <a:off x="5253187" y="1457326"/>
              <a:ext cx="5628980" cy="3807792"/>
              <a:chOff x="5081872" y="1153327"/>
              <a:chExt cx="6527768" cy="4415789"/>
            </a:xfrm>
          </p:grpSpPr>
          <p:sp>
            <p:nvSpPr>
              <p:cNvPr id="15" name="Freeform: Shape 14">
                <a:extLst>
                  <a:ext uri="{FF2B5EF4-FFF2-40B4-BE49-F238E27FC236}">
                    <a16:creationId xmlns:a16="http://schemas.microsoft.com/office/drawing/2014/main" id="{85A755B2-B246-8900-CEED-B46DAEF49512}"/>
                  </a:ext>
                </a:extLst>
              </p:cNvPr>
              <p:cNvSpPr/>
              <p:nvPr/>
            </p:nvSpPr>
            <p:spPr>
              <a:xfrm>
                <a:off x="10166127" y="1153327"/>
                <a:ext cx="1443513" cy="4415504"/>
              </a:xfrm>
              <a:custGeom>
                <a:avLst/>
                <a:gdLst>
                  <a:gd name="connsiteX0" fmla="*/ 381 w 1443513"/>
                  <a:gd name="connsiteY0" fmla="*/ 4377119 h 4415504"/>
                  <a:gd name="connsiteX1" fmla="*/ 1007173 w 1443513"/>
                  <a:gd name="connsiteY1" fmla="*/ 4340066 h 4415504"/>
                  <a:gd name="connsiteX2" fmla="*/ 1070134 w 1443513"/>
                  <a:gd name="connsiteY2" fmla="*/ 4338638 h 4415504"/>
                  <a:gd name="connsiteX3" fmla="*/ 1077944 w 1443513"/>
                  <a:gd name="connsiteY3" fmla="*/ 4338447 h 4415504"/>
                  <a:gd name="connsiteX4" fmla="*/ 1084898 w 1443513"/>
                  <a:gd name="connsiteY4" fmla="*/ 4337876 h 4415504"/>
                  <a:gd name="connsiteX5" fmla="*/ 1098709 w 1443513"/>
                  <a:gd name="connsiteY5" fmla="*/ 4336828 h 4415504"/>
                  <a:gd name="connsiteX6" fmla="*/ 1105567 w 1443513"/>
                  <a:gd name="connsiteY6" fmla="*/ 4336352 h 4415504"/>
                  <a:gd name="connsiteX7" fmla="*/ 1112330 w 1443513"/>
                  <a:gd name="connsiteY7" fmla="*/ 4335209 h 4415504"/>
                  <a:gd name="connsiteX8" fmla="*/ 1125855 w 1443513"/>
                  <a:gd name="connsiteY8" fmla="*/ 4332828 h 4415504"/>
                  <a:gd name="connsiteX9" fmla="*/ 1226534 w 1443513"/>
                  <a:gd name="connsiteY9" fmla="*/ 4291394 h 4415504"/>
                  <a:gd name="connsiteX10" fmla="*/ 1344930 w 1443513"/>
                  <a:gd name="connsiteY10" fmla="*/ 4115848 h 4415504"/>
                  <a:gd name="connsiteX11" fmla="*/ 1348835 w 1443513"/>
                  <a:gd name="connsiteY11" fmla="*/ 4089178 h 4415504"/>
                  <a:gd name="connsiteX12" fmla="*/ 1350169 w 1443513"/>
                  <a:gd name="connsiteY12" fmla="*/ 4062222 h 4415504"/>
                  <a:gd name="connsiteX13" fmla="*/ 1350264 w 1443513"/>
                  <a:gd name="connsiteY13" fmla="*/ 4047078 h 4415504"/>
                  <a:gd name="connsiteX14" fmla="*/ 1350264 w 1443513"/>
                  <a:gd name="connsiteY14" fmla="*/ 4031361 h 4415504"/>
                  <a:gd name="connsiteX15" fmla="*/ 1349978 w 1443513"/>
                  <a:gd name="connsiteY15" fmla="*/ 3999929 h 4415504"/>
                  <a:gd name="connsiteX16" fmla="*/ 1349121 w 1443513"/>
                  <a:gd name="connsiteY16" fmla="*/ 3874103 h 4415504"/>
                  <a:gd name="connsiteX17" fmla="*/ 1348454 w 1443513"/>
                  <a:gd name="connsiteY17" fmla="*/ 793433 h 4415504"/>
                  <a:gd name="connsiteX18" fmla="*/ 1349026 w 1443513"/>
                  <a:gd name="connsiteY18" fmla="*/ 541687 h 4415504"/>
                  <a:gd name="connsiteX19" fmla="*/ 1349883 w 1443513"/>
                  <a:gd name="connsiteY19" fmla="*/ 415862 h 4415504"/>
                  <a:gd name="connsiteX20" fmla="*/ 1350073 w 1443513"/>
                  <a:gd name="connsiteY20" fmla="*/ 384429 h 4415504"/>
                  <a:gd name="connsiteX21" fmla="*/ 1350073 w 1443513"/>
                  <a:gd name="connsiteY21" fmla="*/ 368713 h 4415504"/>
                  <a:gd name="connsiteX22" fmla="*/ 1350073 w 1443513"/>
                  <a:gd name="connsiteY22" fmla="*/ 353568 h 4415504"/>
                  <a:gd name="connsiteX23" fmla="*/ 1348645 w 1443513"/>
                  <a:gd name="connsiteY23" fmla="*/ 326612 h 4415504"/>
                  <a:gd name="connsiteX24" fmla="*/ 1344739 w 1443513"/>
                  <a:gd name="connsiteY24" fmla="*/ 299942 h 4415504"/>
                  <a:gd name="connsiteX25" fmla="*/ 1226344 w 1443513"/>
                  <a:gd name="connsiteY25" fmla="*/ 124492 h 4415504"/>
                  <a:gd name="connsiteX26" fmla="*/ 1125664 w 1443513"/>
                  <a:gd name="connsiteY26" fmla="*/ 83153 h 4415504"/>
                  <a:gd name="connsiteX27" fmla="*/ 1112139 w 1443513"/>
                  <a:gd name="connsiteY27" fmla="*/ 80772 h 4415504"/>
                  <a:gd name="connsiteX28" fmla="*/ 1105376 w 1443513"/>
                  <a:gd name="connsiteY28" fmla="*/ 79629 h 4415504"/>
                  <a:gd name="connsiteX29" fmla="*/ 1098518 w 1443513"/>
                  <a:gd name="connsiteY29" fmla="*/ 79153 h 4415504"/>
                  <a:gd name="connsiteX30" fmla="*/ 1084707 w 1443513"/>
                  <a:gd name="connsiteY30" fmla="*/ 78105 h 4415504"/>
                  <a:gd name="connsiteX31" fmla="*/ 1077754 w 1443513"/>
                  <a:gd name="connsiteY31" fmla="*/ 77534 h 4415504"/>
                  <a:gd name="connsiteX32" fmla="*/ 1069943 w 1443513"/>
                  <a:gd name="connsiteY32" fmla="*/ 77343 h 4415504"/>
                  <a:gd name="connsiteX33" fmla="*/ 1006983 w 1443513"/>
                  <a:gd name="connsiteY33" fmla="*/ 75914 h 4415504"/>
                  <a:gd name="connsiteX34" fmla="*/ 191 w 1443513"/>
                  <a:gd name="connsiteY34" fmla="*/ 38767 h 4415504"/>
                  <a:gd name="connsiteX35" fmla="*/ 1006983 w 1443513"/>
                  <a:gd name="connsiteY35" fmla="*/ 1619 h 4415504"/>
                  <a:gd name="connsiteX36" fmla="*/ 1069943 w 1443513"/>
                  <a:gd name="connsiteY36" fmla="*/ 191 h 4415504"/>
                  <a:gd name="connsiteX37" fmla="*/ 1077849 w 1443513"/>
                  <a:gd name="connsiteY37" fmla="*/ 0 h 4415504"/>
                  <a:gd name="connsiteX38" fmla="*/ 1086612 w 1443513"/>
                  <a:gd name="connsiteY38" fmla="*/ 191 h 4415504"/>
                  <a:gd name="connsiteX39" fmla="*/ 1104233 w 1443513"/>
                  <a:gd name="connsiteY39" fmla="*/ 762 h 4415504"/>
                  <a:gd name="connsiteX40" fmla="*/ 1113091 w 1443513"/>
                  <a:gd name="connsiteY40" fmla="*/ 1048 h 4415504"/>
                  <a:gd name="connsiteX41" fmla="*/ 1121855 w 1443513"/>
                  <a:gd name="connsiteY41" fmla="*/ 2096 h 4415504"/>
                  <a:gd name="connsiteX42" fmla="*/ 1139381 w 1443513"/>
                  <a:gd name="connsiteY42" fmla="*/ 4382 h 4415504"/>
                  <a:gd name="connsiteX43" fmla="*/ 1271588 w 1443513"/>
                  <a:gd name="connsiteY43" fmla="*/ 53721 h 4415504"/>
                  <a:gd name="connsiteX44" fmla="*/ 1432941 w 1443513"/>
                  <a:gd name="connsiteY44" fmla="*/ 280988 h 4415504"/>
                  <a:gd name="connsiteX45" fmla="*/ 1439037 w 1443513"/>
                  <a:gd name="connsiteY45" fmla="*/ 316421 h 4415504"/>
                  <a:gd name="connsiteX46" fmla="*/ 1441418 w 1443513"/>
                  <a:gd name="connsiteY46" fmla="*/ 352235 h 4415504"/>
                  <a:gd name="connsiteX47" fmla="*/ 1441799 w 1443513"/>
                  <a:gd name="connsiteY47" fmla="*/ 368618 h 4415504"/>
                  <a:gd name="connsiteX48" fmla="*/ 1441799 w 1443513"/>
                  <a:gd name="connsiteY48" fmla="*/ 384334 h 4415504"/>
                  <a:gd name="connsiteX49" fmla="*/ 1442085 w 1443513"/>
                  <a:gd name="connsiteY49" fmla="*/ 415766 h 4415504"/>
                  <a:gd name="connsiteX50" fmla="*/ 1442942 w 1443513"/>
                  <a:gd name="connsiteY50" fmla="*/ 541592 h 4415504"/>
                  <a:gd name="connsiteX51" fmla="*/ 1443514 w 1443513"/>
                  <a:gd name="connsiteY51" fmla="*/ 793337 h 4415504"/>
                  <a:gd name="connsiteX52" fmla="*/ 1442847 w 1443513"/>
                  <a:gd name="connsiteY52" fmla="*/ 3874008 h 4415504"/>
                  <a:gd name="connsiteX53" fmla="*/ 1441990 w 1443513"/>
                  <a:gd name="connsiteY53" fmla="*/ 3999833 h 4415504"/>
                  <a:gd name="connsiteX54" fmla="*/ 1441799 w 1443513"/>
                  <a:gd name="connsiteY54" fmla="*/ 4031266 h 4415504"/>
                  <a:gd name="connsiteX55" fmla="*/ 1441799 w 1443513"/>
                  <a:gd name="connsiteY55" fmla="*/ 4046982 h 4415504"/>
                  <a:gd name="connsiteX56" fmla="*/ 1441323 w 1443513"/>
                  <a:gd name="connsiteY56" fmla="*/ 4063365 h 4415504"/>
                  <a:gd name="connsiteX57" fmla="*/ 1438847 w 1443513"/>
                  <a:gd name="connsiteY57" fmla="*/ 4099179 h 4415504"/>
                  <a:gd name="connsiteX58" fmla="*/ 1432750 w 1443513"/>
                  <a:gd name="connsiteY58" fmla="*/ 4134612 h 4415504"/>
                  <a:gd name="connsiteX59" fmla="*/ 1271397 w 1443513"/>
                  <a:gd name="connsiteY59" fmla="*/ 4361783 h 4415504"/>
                  <a:gd name="connsiteX60" fmla="*/ 1139190 w 1443513"/>
                  <a:gd name="connsiteY60" fmla="*/ 4411123 h 4415504"/>
                  <a:gd name="connsiteX61" fmla="*/ 1121664 w 1443513"/>
                  <a:gd name="connsiteY61" fmla="*/ 4413409 h 4415504"/>
                  <a:gd name="connsiteX62" fmla="*/ 1112901 w 1443513"/>
                  <a:gd name="connsiteY62" fmla="*/ 4414457 h 4415504"/>
                  <a:gd name="connsiteX63" fmla="*/ 1104043 w 1443513"/>
                  <a:gd name="connsiteY63" fmla="*/ 4414742 h 4415504"/>
                  <a:gd name="connsiteX64" fmla="*/ 1086422 w 1443513"/>
                  <a:gd name="connsiteY64" fmla="*/ 4415314 h 4415504"/>
                  <a:gd name="connsiteX65" fmla="*/ 1077659 w 1443513"/>
                  <a:gd name="connsiteY65" fmla="*/ 4415505 h 4415504"/>
                  <a:gd name="connsiteX66" fmla="*/ 1069753 w 1443513"/>
                  <a:gd name="connsiteY66" fmla="*/ 4415314 h 4415504"/>
                  <a:gd name="connsiteX67" fmla="*/ 1006793 w 1443513"/>
                  <a:gd name="connsiteY67" fmla="*/ 4413885 h 4415504"/>
                  <a:gd name="connsiteX68" fmla="*/ 0 w 1443513"/>
                  <a:gd name="connsiteY68" fmla="*/ 4376833 h 441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443513" h="4415504">
                    <a:moveTo>
                      <a:pt x="381" y="4377119"/>
                    </a:moveTo>
                    <a:cubicBezTo>
                      <a:pt x="335947" y="4357402"/>
                      <a:pt x="671608" y="4347115"/>
                      <a:pt x="1007173" y="4340066"/>
                    </a:cubicBezTo>
                    <a:lnTo>
                      <a:pt x="1070134" y="4338638"/>
                    </a:lnTo>
                    <a:lnTo>
                      <a:pt x="1077944" y="4338447"/>
                    </a:lnTo>
                    <a:lnTo>
                      <a:pt x="1084898" y="4337876"/>
                    </a:lnTo>
                    <a:lnTo>
                      <a:pt x="1098709" y="4336828"/>
                    </a:lnTo>
                    <a:lnTo>
                      <a:pt x="1105567" y="4336352"/>
                    </a:lnTo>
                    <a:cubicBezTo>
                      <a:pt x="1107853" y="4336066"/>
                      <a:pt x="1110139" y="4335590"/>
                      <a:pt x="1112330" y="4335209"/>
                    </a:cubicBezTo>
                    <a:lnTo>
                      <a:pt x="1125855" y="4332828"/>
                    </a:lnTo>
                    <a:cubicBezTo>
                      <a:pt x="1161859" y="4325684"/>
                      <a:pt x="1196245" y="4311682"/>
                      <a:pt x="1226534" y="4291394"/>
                    </a:cubicBezTo>
                    <a:cubicBezTo>
                      <a:pt x="1287304" y="4251103"/>
                      <a:pt x="1331119" y="4186619"/>
                      <a:pt x="1344930" y="4115848"/>
                    </a:cubicBezTo>
                    <a:cubicBezTo>
                      <a:pt x="1346645" y="4106990"/>
                      <a:pt x="1347502" y="4098036"/>
                      <a:pt x="1348835" y="4089178"/>
                    </a:cubicBezTo>
                    <a:cubicBezTo>
                      <a:pt x="1349693" y="4080224"/>
                      <a:pt x="1349597" y="4071176"/>
                      <a:pt x="1350169" y="4062222"/>
                    </a:cubicBezTo>
                    <a:cubicBezTo>
                      <a:pt x="1350550" y="4058126"/>
                      <a:pt x="1350169" y="4052221"/>
                      <a:pt x="1350264" y="4047078"/>
                    </a:cubicBezTo>
                    <a:lnTo>
                      <a:pt x="1350264" y="4031361"/>
                    </a:lnTo>
                    <a:cubicBezTo>
                      <a:pt x="1350264" y="4031361"/>
                      <a:pt x="1349978" y="3999929"/>
                      <a:pt x="1349978" y="3999929"/>
                    </a:cubicBezTo>
                    <a:lnTo>
                      <a:pt x="1349121" y="3874103"/>
                    </a:lnTo>
                    <a:lnTo>
                      <a:pt x="1348454" y="793433"/>
                    </a:lnTo>
                    <a:lnTo>
                      <a:pt x="1349026" y="541687"/>
                    </a:lnTo>
                    <a:lnTo>
                      <a:pt x="1349883" y="415862"/>
                    </a:lnTo>
                    <a:lnTo>
                      <a:pt x="1350073" y="384429"/>
                    </a:lnTo>
                    <a:lnTo>
                      <a:pt x="1350073" y="368713"/>
                    </a:lnTo>
                    <a:cubicBezTo>
                      <a:pt x="1350073" y="363665"/>
                      <a:pt x="1350455" y="357759"/>
                      <a:pt x="1350073" y="353568"/>
                    </a:cubicBezTo>
                    <a:cubicBezTo>
                      <a:pt x="1349502" y="344615"/>
                      <a:pt x="1349597" y="335566"/>
                      <a:pt x="1348645" y="326612"/>
                    </a:cubicBezTo>
                    <a:cubicBezTo>
                      <a:pt x="1347216" y="317754"/>
                      <a:pt x="1346359" y="308800"/>
                      <a:pt x="1344739" y="299942"/>
                    </a:cubicBezTo>
                    <a:cubicBezTo>
                      <a:pt x="1331023" y="229172"/>
                      <a:pt x="1287113" y="164783"/>
                      <a:pt x="1226344" y="124492"/>
                    </a:cubicBezTo>
                    <a:cubicBezTo>
                      <a:pt x="1196054" y="104299"/>
                      <a:pt x="1161669" y="90202"/>
                      <a:pt x="1125664" y="83153"/>
                    </a:cubicBezTo>
                    <a:lnTo>
                      <a:pt x="1112139" y="80772"/>
                    </a:lnTo>
                    <a:cubicBezTo>
                      <a:pt x="1109853" y="80391"/>
                      <a:pt x="1107662" y="79915"/>
                      <a:pt x="1105376" y="79629"/>
                    </a:cubicBezTo>
                    <a:lnTo>
                      <a:pt x="1098518" y="79153"/>
                    </a:lnTo>
                    <a:lnTo>
                      <a:pt x="1084707" y="78105"/>
                    </a:lnTo>
                    <a:lnTo>
                      <a:pt x="1077754" y="77534"/>
                    </a:lnTo>
                    <a:lnTo>
                      <a:pt x="1069943" y="77343"/>
                    </a:lnTo>
                    <a:lnTo>
                      <a:pt x="1006983" y="75914"/>
                    </a:lnTo>
                    <a:cubicBezTo>
                      <a:pt x="671417" y="68961"/>
                      <a:pt x="335756" y="58579"/>
                      <a:pt x="191" y="38767"/>
                    </a:cubicBezTo>
                    <a:cubicBezTo>
                      <a:pt x="335756" y="18955"/>
                      <a:pt x="671417" y="8573"/>
                      <a:pt x="1006983" y="1619"/>
                    </a:cubicBezTo>
                    <a:lnTo>
                      <a:pt x="1069943" y="191"/>
                    </a:lnTo>
                    <a:lnTo>
                      <a:pt x="1077849" y="0"/>
                    </a:lnTo>
                    <a:lnTo>
                      <a:pt x="1086612" y="191"/>
                    </a:lnTo>
                    <a:lnTo>
                      <a:pt x="1104233" y="762"/>
                    </a:lnTo>
                    <a:lnTo>
                      <a:pt x="1113091" y="1048"/>
                    </a:lnTo>
                    <a:cubicBezTo>
                      <a:pt x="1116044" y="1238"/>
                      <a:pt x="1118902" y="1715"/>
                      <a:pt x="1121855" y="2096"/>
                    </a:cubicBezTo>
                    <a:lnTo>
                      <a:pt x="1139381" y="4382"/>
                    </a:lnTo>
                    <a:cubicBezTo>
                      <a:pt x="1186053" y="11716"/>
                      <a:pt x="1231297" y="28670"/>
                      <a:pt x="1271588" y="53721"/>
                    </a:cubicBezTo>
                    <a:cubicBezTo>
                      <a:pt x="1352550" y="103442"/>
                      <a:pt x="1412272" y="187166"/>
                      <a:pt x="1432941" y="280988"/>
                    </a:cubicBezTo>
                    <a:cubicBezTo>
                      <a:pt x="1435513" y="292703"/>
                      <a:pt x="1437037" y="304610"/>
                      <a:pt x="1439037" y="316421"/>
                    </a:cubicBezTo>
                    <a:cubicBezTo>
                      <a:pt x="1440466" y="328327"/>
                      <a:pt x="1440656" y="340328"/>
                      <a:pt x="1441418" y="352235"/>
                    </a:cubicBezTo>
                    <a:cubicBezTo>
                      <a:pt x="1441895" y="358521"/>
                      <a:pt x="1441609" y="363188"/>
                      <a:pt x="1441799" y="368618"/>
                    </a:cubicBezTo>
                    <a:lnTo>
                      <a:pt x="1441799" y="384334"/>
                    </a:lnTo>
                    <a:cubicBezTo>
                      <a:pt x="1441799" y="384334"/>
                      <a:pt x="1442085" y="415766"/>
                      <a:pt x="1442085" y="415766"/>
                    </a:cubicBezTo>
                    <a:lnTo>
                      <a:pt x="1442942" y="541592"/>
                    </a:lnTo>
                    <a:lnTo>
                      <a:pt x="1443514" y="793337"/>
                    </a:lnTo>
                    <a:lnTo>
                      <a:pt x="1442847" y="3874008"/>
                    </a:lnTo>
                    <a:lnTo>
                      <a:pt x="1441990" y="3999833"/>
                    </a:lnTo>
                    <a:lnTo>
                      <a:pt x="1441799" y="4031266"/>
                    </a:lnTo>
                    <a:lnTo>
                      <a:pt x="1441799" y="4046982"/>
                    </a:lnTo>
                    <a:cubicBezTo>
                      <a:pt x="1441609" y="4052411"/>
                      <a:pt x="1441799" y="4056983"/>
                      <a:pt x="1441323" y="4063365"/>
                    </a:cubicBezTo>
                    <a:cubicBezTo>
                      <a:pt x="1440561" y="4075271"/>
                      <a:pt x="1440371" y="4087273"/>
                      <a:pt x="1438847" y="4099179"/>
                    </a:cubicBezTo>
                    <a:cubicBezTo>
                      <a:pt x="1436846" y="4110990"/>
                      <a:pt x="1435322" y="4122896"/>
                      <a:pt x="1432750" y="4134612"/>
                    </a:cubicBezTo>
                    <a:cubicBezTo>
                      <a:pt x="1412177" y="4228433"/>
                      <a:pt x="1352359" y="4312063"/>
                      <a:pt x="1271397" y="4361783"/>
                    </a:cubicBezTo>
                    <a:cubicBezTo>
                      <a:pt x="1231106" y="4386834"/>
                      <a:pt x="1185863" y="4403884"/>
                      <a:pt x="1139190" y="4411123"/>
                    </a:cubicBezTo>
                    <a:lnTo>
                      <a:pt x="1121664" y="4413409"/>
                    </a:lnTo>
                    <a:cubicBezTo>
                      <a:pt x="1118711" y="4413790"/>
                      <a:pt x="1115854" y="4414266"/>
                      <a:pt x="1112901" y="4414457"/>
                    </a:cubicBezTo>
                    <a:lnTo>
                      <a:pt x="1104043" y="4414742"/>
                    </a:lnTo>
                    <a:lnTo>
                      <a:pt x="1086422" y="4415314"/>
                    </a:lnTo>
                    <a:lnTo>
                      <a:pt x="1077659" y="4415505"/>
                    </a:lnTo>
                    <a:lnTo>
                      <a:pt x="1069753" y="4415314"/>
                    </a:lnTo>
                    <a:lnTo>
                      <a:pt x="1006793" y="4413885"/>
                    </a:lnTo>
                    <a:cubicBezTo>
                      <a:pt x="671227" y="4406837"/>
                      <a:pt x="335566" y="4396550"/>
                      <a:pt x="0" y="4376833"/>
                    </a:cubicBezTo>
                    <a:close/>
                  </a:path>
                </a:pathLst>
              </a:custGeom>
              <a:gradFill>
                <a:gsLst>
                  <a:gs pos="0">
                    <a:schemeClr val="tx1">
                      <a:lumMod val="20000"/>
                      <a:lumOff val="80000"/>
                    </a:schemeClr>
                  </a:gs>
                  <a:gs pos="100000">
                    <a:schemeClr val="bg2"/>
                  </a:gs>
                </a:gsLst>
                <a:lin ang="8100000" scaled="0"/>
              </a:gradFill>
              <a:ln w="9525"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16" name="Freeform: Shape 15">
                <a:extLst>
                  <a:ext uri="{FF2B5EF4-FFF2-40B4-BE49-F238E27FC236}">
                    <a16:creationId xmlns:a16="http://schemas.microsoft.com/office/drawing/2014/main" id="{7E6AC922-0FBE-0697-5738-A5A2EE0F75C0}"/>
                  </a:ext>
                </a:extLst>
              </p:cNvPr>
              <p:cNvSpPr/>
              <p:nvPr/>
            </p:nvSpPr>
            <p:spPr>
              <a:xfrm>
                <a:off x="5081872" y="1153517"/>
                <a:ext cx="1443323" cy="4415599"/>
              </a:xfrm>
              <a:custGeom>
                <a:avLst/>
                <a:gdLst>
                  <a:gd name="connsiteX0" fmla="*/ 1443133 w 1443323"/>
                  <a:gd name="connsiteY0" fmla="*/ 38481 h 4415599"/>
                  <a:gd name="connsiteX1" fmla="*/ 436340 w 1443323"/>
                  <a:gd name="connsiteY1" fmla="*/ 75533 h 4415599"/>
                  <a:gd name="connsiteX2" fmla="*/ 373380 w 1443323"/>
                  <a:gd name="connsiteY2" fmla="*/ 76962 h 4415599"/>
                  <a:gd name="connsiteX3" fmla="*/ 365570 w 1443323"/>
                  <a:gd name="connsiteY3" fmla="*/ 77153 h 4415599"/>
                  <a:gd name="connsiteX4" fmla="*/ 358616 w 1443323"/>
                  <a:gd name="connsiteY4" fmla="*/ 77724 h 4415599"/>
                  <a:gd name="connsiteX5" fmla="*/ 344805 w 1443323"/>
                  <a:gd name="connsiteY5" fmla="*/ 78772 h 4415599"/>
                  <a:gd name="connsiteX6" fmla="*/ 337947 w 1443323"/>
                  <a:gd name="connsiteY6" fmla="*/ 79248 h 4415599"/>
                  <a:gd name="connsiteX7" fmla="*/ 331184 w 1443323"/>
                  <a:gd name="connsiteY7" fmla="*/ 80391 h 4415599"/>
                  <a:gd name="connsiteX8" fmla="*/ 317659 w 1443323"/>
                  <a:gd name="connsiteY8" fmla="*/ 82772 h 4415599"/>
                  <a:gd name="connsiteX9" fmla="*/ 216980 w 1443323"/>
                  <a:gd name="connsiteY9" fmla="*/ 124206 h 4415599"/>
                  <a:gd name="connsiteX10" fmla="*/ 98584 w 1443323"/>
                  <a:gd name="connsiteY10" fmla="*/ 299752 h 4415599"/>
                  <a:gd name="connsiteX11" fmla="*/ 94679 w 1443323"/>
                  <a:gd name="connsiteY11" fmla="*/ 326422 h 4415599"/>
                  <a:gd name="connsiteX12" fmla="*/ 93345 w 1443323"/>
                  <a:gd name="connsiteY12" fmla="*/ 353378 h 4415599"/>
                  <a:gd name="connsiteX13" fmla="*/ 93250 w 1443323"/>
                  <a:gd name="connsiteY13" fmla="*/ 368522 h 4415599"/>
                  <a:gd name="connsiteX14" fmla="*/ 93250 w 1443323"/>
                  <a:gd name="connsiteY14" fmla="*/ 384239 h 4415599"/>
                  <a:gd name="connsiteX15" fmla="*/ 93536 w 1443323"/>
                  <a:gd name="connsiteY15" fmla="*/ 415671 h 4415599"/>
                  <a:gd name="connsiteX16" fmla="*/ 94393 w 1443323"/>
                  <a:gd name="connsiteY16" fmla="*/ 541496 h 4415599"/>
                  <a:gd name="connsiteX17" fmla="*/ 95060 w 1443323"/>
                  <a:gd name="connsiteY17" fmla="*/ 793242 h 4415599"/>
                  <a:gd name="connsiteX18" fmla="*/ 94488 w 1443323"/>
                  <a:gd name="connsiteY18" fmla="*/ 3873913 h 4415599"/>
                  <a:gd name="connsiteX19" fmla="*/ 93631 w 1443323"/>
                  <a:gd name="connsiteY19" fmla="*/ 3999738 h 4415599"/>
                  <a:gd name="connsiteX20" fmla="*/ 93440 w 1443323"/>
                  <a:gd name="connsiteY20" fmla="*/ 4031171 h 4415599"/>
                  <a:gd name="connsiteX21" fmla="*/ 93440 w 1443323"/>
                  <a:gd name="connsiteY21" fmla="*/ 4046887 h 4415599"/>
                  <a:gd name="connsiteX22" fmla="*/ 93440 w 1443323"/>
                  <a:gd name="connsiteY22" fmla="*/ 4062032 h 4415599"/>
                  <a:gd name="connsiteX23" fmla="*/ 94869 w 1443323"/>
                  <a:gd name="connsiteY23" fmla="*/ 4088987 h 4415599"/>
                  <a:gd name="connsiteX24" fmla="*/ 98774 w 1443323"/>
                  <a:gd name="connsiteY24" fmla="*/ 4115657 h 4415599"/>
                  <a:gd name="connsiteX25" fmla="*/ 217170 w 1443323"/>
                  <a:gd name="connsiteY25" fmla="*/ 4291108 h 4415599"/>
                  <a:gd name="connsiteX26" fmla="*/ 317849 w 1443323"/>
                  <a:gd name="connsiteY26" fmla="*/ 4332446 h 4415599"/>
                  <a:gd name="connsiteX27" fmla="*/ 331375 w 1443323"/>
                  <a:gd name="connsiteY27" fmla="*/ 4334828 h 4415599"/>
                  <a:gd name="connsiteX28" fmla="*/ 338138 w 1443323"/>
                  <a:gd name="connsiteY28" fmla="*/ 4335971 h 4415599"/>
                  <a:gd name="connsiteX29" fmla="*/ 344996 w 1443323"/>
                  <a:gd name="connsiteY29" fmla="*/ 4336447 h 4415599"/>
                  <a:gd name="connsiteX30" fmla="*/ 358807 w 1443323"/>
                  <a:gd name="connsiteY30" fmla="*/ 4337495 h 4415599"/>
                  <a:gd name="connsiteX31" fmla="*/ 365760 w 1443323"/>
                  <a:gd name="connsiteY31" fmla="*/ 4338066 h 4415599"/>
                  <a:gd name="connsiteX32" fmla="*/ 373571 w 1443323"/>
                  <a:gd name="connsiteY32" fmla="*/ 4338257 h 4415599"/>
                  <a:gd name="connsiteX33" fmla="*/ 436531 w 1443323"/>
                  <a:gd name="connsiteY33" fmla="*/ 4339686 h 4415599"/>
                  <a:gd name="connsiteX34" fmla="*/ 1443323 w 1443323"/>
                  <a:gd name="connsiteY34" fmla="*/ 4376833 h 4415599"/>
                  <a:gd name="connsiteX35" fmla="*/ 436531 w 1443323"/>
                  <a:gd name="connsiteY35" fmla="*/ 4413980 h 4415599"/>
                  <a:gd name="connsiteX36" fmla="*/ 373571 w 1443323"/>
                  <a:gd name="connsiteY36" fmla="*/ 4415409 h 4415599"/>
                  <a:gd name="connsiteX37" fmla="*/ 365665 w 1443323"/>
                  <a:gd name="connsiteY37" fmla="*/ 4415600 h 4415599"/>
                  <a:gd name="connsiteX38" fmla="*/ 356902 w 1443323"/>
                  <a:gd name="connsiteY38" fmla="*/ 4415409 h 4415599"/>
                  <a:gd name="connsiteX39" fmla="*/ 339281 w 1443323"/>
                  <a:gd name="connsiteY39" fmla="*/ 4414838 h 4415599"/>
                  <a:gd name="connsiteX40" fmla="*/ 330422 w 1443323"/>
                  <a:gd name="connsiteY40" fmla="*/ 4414552 h 4415599"/>
                  <a:gd name="connsiteX41" fmla="*/ 321659 w 1443323"/>
                  <a:gd name="connsiteY41" fmla="*/ 4413504 h 4415599"/>
                  <a:gd name="connsiteX42" fmla="*/ 304133 w 1443323"/>
                  <a:gd name="connsiteY42" fmla="*/ 4411218 h 4415599"/>
                  <a:gd name="connsiteX43" fmla="*/ 171926 w 1443323"/>
                  <a:gd name="connsiteY43" fmla="*/ 4361879 h 4415599"/>
                  <a:gd name="connsiteX44" fmla="*/ 10573 w 1443323"/>
                  <a:gd name="connsiteY44" fmla="*/ 4134612 h 4415599"/>
                  <a:gd name="connsiteX45" fmla="*/ 4477 w 1443323"/>
                  <a:gd name="connsiteY45" fmla="*/ 4099179 h 4415599"/>
                  <a:gd name="connsiteX46" fmla="*/ 2096 w 1443323"/>
                  <a:gd name="connsiteY46" fmla="*/ 4063365 h 4415599"/>
                  <a:gd name="connsiteX47" fmla="*/ 1715 w 1443323"/>
                  <a:gd name="connsiteY47" fmla="*/ 4046982 h 4415599"/>
                  <a:gd name="connsiteX48" fmla="*/ 1715 w 1443323"/>
                  <a:gd name="connsiteY48" fmla="*/ 4031266 h 4415599"/>
                  <a:gd name="connsiteX49" fmla="*/ 1429 w 1443323"/>
                  <a:gd name="connsiteY49" fmla="*/ 3999833 h 4415599"/>
                  <a:gd name="connsiteX50" fmla="*/ 572 w 1443323"/>
                  <a:gd name="connsiteY50" fmla="*/ 3874008 h 4415599"/>
                  <a:gd name="connsiteX51" fmla="*/ 0 w 1443323"/>
                  <a:gd name="connsiteY51" fmla="*/ 793337 h 4415599"/>
                  <a:gd name="connsiteX52" fmla="*/ 667 w 1443323"/>
                  <a:gd name="connsiteY52" fmla="*/ 541592 h 4415599"/>
                  <a:gd name="connsiteX53" fmla="*/ 1524 w 1443323"/>
                  <a:gd name="connsiteY53" fmla="*/ 415766 h 4415599"/>
                  <a:gd name="connsiteX54" fmla="*/ 1715 w 1443323"/>
                  <a:gd name="connsiteY54" fmla="*/ 384334 h 4415599"/>
                  <a:gd name="connsiteX55" fmla="*/ 1715 w 1443323"/>
                  <a:gd name="connsiteY55" fmla="*/ 368618 h 4415599"/>
                  <a:gd name="connsiteX56" fmla="*/ 2191 w 1443323"/>
                  <a:gd name="connsiteY56" fmla="*/ 352235 h 4415599"/>
                  <a:gd name="connsiteX57" fmla="*/ 4667 w 1443323"/>
                  <a:gd name="connsiteY57" fmla="*/ 316421 h 4415599"/>
                  <a:gd name="connsiteX58" fmla="*/ 10763 w 1443323"/>
                  <a:gd name="connsiteY58" fmla="*/ 280988 h 4415599"/>
                  <a:gd name="connsiteX59" fmla="*/ 171736 w 1443323"/>
                  <a:gd name="connsiteY59" fmla="*/ 53721 h 4415599"/>
                  <a:gd name="connsiteX60" fmla="*/ 303943 w 1443323"/>
                  <a:gd name="connsiteY60" fmla="*/ 4382 h 4415599"/>
                  <a:gd name="connsiteX61" fmla="*/ 321469 w 1443323"/>
                  <a:gd name="connsiteY61" fmla="*/ 2096 h 4415599"/>
                  <a:gd name="connsiteX62" fmla="*/ 330232 w 1443323"/>
                  <a:gd name="connsiteY62" fmla="*/ 1048 h 4415599"/>
                  <a:gd name="connsiteX63" fmla="*/ 339090 w 1443323"/>
                  <a:gd name="connsiteY63" fmla="*/ 762 h 4415599"/>
                  <a:gd name="connsiteX64" fmla="*/ 356711 w 1443323"/>
                  <a:gd name="connsiteY64" fmla="*/ 191 h 4415599"/>
                  <a:gd name="connsiteX65" fmla="*/ 365474 w 1443323"/>
                  <a:gd name="connsiteY65" fmla="*/ 0 h 4415599"/>
                  <a:gd name="connsiteX66" fmla="*/ 373380 w 1443323"/>
                  <a:gd name="connsiteY66" fmla="*/ 191 h 4415599"/>
                  <a:gd name="connsiteX67" fmla="*/ 436340 w 1443323"/>
                  <a:gd name="connsiteY67" fmla="*/ 1619 h 4415599"/>
                  <a:gd name="connsiteX68" fmla="*/ 1443133 w 1443323"/>
                  <a:gd name="connsiteY68" fmla="*/ 38672 h 441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443323" h="4415599">
                    <a:moveTo>
                      <a:pt x="1443133" y="38481"/>
                    </a:moveTo>
                    <a:cubicBezTo>
                      <a:pt x="1107567" y="58198"/>
                      <a:pt x="771906" y="68485"/>
                      <a:pt x="436340" y="75533"/>
                    </a:cubicBezTo>
                    <a:lnTo>
                      <a:pt x="373380" y="76962"/>
                    </a:lnTo>
                    <a:lnTo>
                      <a:pt x="365570" y="77153"/>
                    </a:lnTo>
                    <a:lnTo>
                      <a:pt x="358616" y="77724"/>
                    </a:lnTo>
                    <a:lnTo>
                      <a:pt x="344805" y="78772"/>
                    </a:lnTo>
                    <a:lnTo>
                      <a:pt x="337947" y="79248"/>
                    </a:lnTo>
                    <a:cubicBezTo>
                      <a:pt x="335661" y="79534"/>
                      <a:pt x="333375" y="80010"/>
                      <a:pt x="331184" y="80391"/>
                    </a:cubicBezTo>
                    <a:lnTo>
                      <a:pt x="317659" y="82772"/>
                    </a:lnTo>
                    <a:cubicBezTo>
                      <a:pt x="281654" y="89916"/>
                      <a:pt x="247269" y="103918"/>
                      <a:pt x="216980" y="124206"/>
                    </a:cubicBezTo>
                    <a:cubicBezTo>
                      <a:pt x="156210" y="164497"/>
                      <a:pt x="112395" y="228981"/>
                      <a:pt x="98584" y="299752"/>
                    </a:cubicBezTo>
                    <a:cubicBezTo>
                      <a:pt x="96869" y="308610"/>
                      <a:pt x="96012" y="317564"/>
                      <a:pt x="94679" y="326422"/>
                    </a:cubicBezTo>
                    <a:cubicBezTo>
                      <a:pt x="93821" y="335375"/>
                      <a:pt x="93917" y="344424"/>
                      <a:pt x="93345" y="353378"/>
                    </a:cubicBezTo>
                    <a:cubicBezTo>
                      <a:pt x="92964" y="357473"/>
                      <a:pt x="93345" y="363379"/>
                      <a:pt x="93250" y="368522"/>
                    </a:cubicBezTo>
                    <a:lnTo>
                      <a:pt x="93250" y="384239"/>
                    </a:lnTo>
                    <a:cubicBezTo>
                      <a:pt x="93250" y="384239"/>
                      <a:pt x="93536" y="415671"/>
                      <a:pt x="93536" y="415671"/>
                    </a:cubicBezTo>
                    <a:lnTo>
                      <a:pt x="94393" y="541496"/>
                    </a:lnTo>
                    <a:lnTo>
                      <a:pt x="95060" y="793242"/>
                    </a:lnTo>
                    <a:lnTo>
                      <a:pt x="94488" y="3873913"/>
                    </a:lnTo>
                    <a:lnTo>
                      <a:pt x="93631" y="3999738"/>
                    </a:lnTo>
                    <a:lnTo>
                      <a:pt x="93440" y="4031171"/>
                    </a:lnTo>
                    <a:lnTo>
                      <a:pt x="93440" y="4046887"/>
                    </a:lnTo>
                    <a:cubicBezTo>
                      <a:pt x="93440" y="4051935"/>
                      <a:pt x="93059" y="4057841"/>
                      <a:pt x="93440" y="4062032"/>
                    </a:cubicBezTo>
                    <a:cubicBezTo>
                      <a:pt x="94012" y="4070985"/>
                      <a:pt x="93917" y="4080034"/>
                      <a:pt x="94869" y="4088987"/>
                    </a:cubicBezTo>
                    <a:cubicBezTo>
                      <a:pt x="96298" y="4097846"/>
                      <a:pt x="97155" y="4106799"/>
                      <a:pt x="98774" y="4115657"/>
                    </a:cubicBezTo>
                    <a:cubicBezTo>
                      <a:pt x="112490" y="4186428"/>
                      <a:pt x="156401" y="4250817"/>
                      <a:pt x="217170" y="4291108"/>
                    </a:cubicBezTo>
                    <a:cubicBezTo>
                      <a:pt x="247460" y="4311301"/>
                      <a:pt x="281845" y="4325398"/>
                      <a:pt x="317849" y="4332446"/>
                    </a:cubicBezTo>
                    <a:lnTo>
                      <a:pt x="331375" y="4334828"/>
                    </a:lnTo>
                    <a:cubicBezTo>
                      <a:pt x="333661" y="4335209"/>
                      <a:pt x="335852" y="4335685"/>
                      <a:pt x="338138" y="4335971"/>
                    </a:cubicBezTo>
                    <a:lnTo>
                      <a:pt x="344996" y="4336447"/>
                    </a:lnTo>
                    <a:lnTo>
                      <a:pt x="358807" y="4337495"/>
                    </a:lnTo>
                    <a:lnTo>
                      <a:pt x="365760" y="4338066"/>
                    </a:lnTo>
                    <a:lnTo>
                      <a:pt x="373571" y="4338257"/>
                    </a:lnTo>
                    <a:lnTo>
                      <a:pt x="436531" y="4339686"/>
                    </a:lnTo>
                    <a:cubicBezTo>
                      <a:pt x="772096" y="4346639"/>
                      <a:pt x="1107758" y="4357021"/>
                      <a:pt x="1443323" y="4376833"/>
                    </a:cubicBezTo>
                    <a:cubicBezTo>
                      <a:pt x="1107758" y="4396645"/>
                      <a:pt x="772096" y="4407027"/>
                      <a:pt x="436531" y="4413980"/>
                    </a:cubicBezTo>
                    <a:lnTo>
                      <a:pt x="373571" y="4415409"/>
                    </a:lnTo>
                    <a:lnTo>
                      <a:pt x="365665" y="4415600"/>
                    </a:lnTo>
                    <a:lnTo>
                      <a:pt x="356902" y="4415409"/>
                    </a:lnTo>
                    <a:lnTo>
                      <a:pt x="339281" y="4414838"/>
                    </a:lnTo>
                    <a:lnTo>
                      <a:pt x="330422" y="4414552"/>
                    </a:lnTo>
                    <a:cubicBezTo>
                      <a:pt x="327470" y="4414362"/>
                      <a:pt x="324612" y="4413885"/>
                      <a:pt x="321659" y="4413504"/>
                    </a:cubicBezTo>
                    <a:lnTo>
                      <a:pt x="304133" y="4411218"/>
                    </a:lnTo>
                    <a:cubicBezTo>
                      <a:pt x="257461" y="4403884"/>
                      <a:pt x="212217" y="4386929"/>
                      <a:pt x="171926" y="4361879"/>
                    </a:cubicBezTo>
                    <a:cubicBezTo>
                      <a:pt x="90964" y="4312158"/>
                      <a:pt x="31242" y="4228434"/>
                      <a:pt x="10573" y="4134612"/>
                    </a:cubicBezTo>
                    <a:cubicBezTo>
                      <a:pt x="8001" y="4122896"/>
                      <a:pt x="6477" y="4110990"/>
                      <a:pt x="4477" y="4099179"/>
                    </a:cubicBezTo>
                    <a:cubicBezTo>
                      <a:pt x="3048" y="4087273"/>
                      <a:pt x="2858" y="4075271"/>
                      <a:pt x="2096" y="4063365"/>
                    </a:cubicBezTo>
                    <a:cubicBezTo>
                      <a:pt x="1619" y="4057079"/>
                      <a:pt x="1905" y="4052411"/>
                      <a:pt x="1715" y="4046982"/>
                    </a:cubicBezTo>
                    <a:lnTo>
                      <a:pt x="1715" y="4031266"/>
                    </a:lnTo>
                    <a:cubicBezTo>
                      <a:pt x="1715" y="4031266"/>
                      <a:pt x="1429" y="3999833"/>
                      <a:pt x="1429" y="3999833"/>
                    </a:cubicBezTo>
                    <a:lnTo>
                      <a:pt x="572" y="3874008"/>
                    </a:lnTo>
                    <a:lnTo>
                      <a:pt x="0" y="793337"/>
                    </a:lnTo>
                    <a:lnTo>
                      <a:pt x="667" y="541592"/>
                    </a:lnTo>
                    <a:lnTo>
                      <a:pt x="1524" y="415766"/>
                    </a:lnTo>
                    <a:lnTo>
                      <a:pt x="1715" y="384334"/>
                    </a:lnTo>
                    <a:lnTo>
                      <a:pt x="1715" y="368618"/>
                    </a:lnTo>
                    <a:cubicBezTo>
                      <a:pt x="1905" y="363188"/>
                      <a:pt x="1715" y="358616"/>
                      <a:pt x="2191" y="352235"/>
                    </a:cubicBezTo>
                    <a:cubicBezTo>
                      <a:pt x="2953" y="340328"/>
                      <a:pt x="3143" y="328327"/>
                      <a:pt x="4667" y="316421"/>
                    </a:cubicBezTo>
                    <a:cubicBezTo>
                      <a:pt x="6668" y="304610"/>
                      <a:pt x="8192" y="292703"/>
                      <a:pt x="10763" y="280988"/>
                    </a:cubicBezTo>
                    <a:cubicBezTo>
                      <a:pt x="30956" y="187071"/>
                      <a:pt x="90773" y="103442"/>
                      <a:pt x="171736" y="53721"/>
                    </a:cubicBezTo>
                    <a:cubicBezTo>
                      <a:pt x="212027" y="28766"/>
                      <a:pt x="257270" y="11621"/>
                      <a:pt x="303943" y="4382"/>
                    </a:cubicBezTo>
                    <a:lnTo>
                      <a:pt x="321469" y="2096"/>
                    </a:lnTo>
                    <a:cubicBezTo>
                      <a:pt x="324422" y="1715"/>
                      <a:pt x="327279" y="1238"/>
                      <a:pt x="330232" y="1048"/>
                    </a:cubicBezTo>
                    <a:lnTo>
                      <a:pt x="339090" y="762"/>
                    </a:lnTo>
                    <a:lnTo>
                      <a:pt x="356711" y="191"/>
                    </a:lnTo>
                    <a:lnTo>
                      <a:pt x="365474" y="0"/>
                    </a:lnTo>
                    <a:lnTo>
                      <a:pt x="373380" y="191"/>
                    </a:lnTo>
                    <a:lnTo>
                      <a:pt x="436340" y="1619"/>
                    </a:lnTo>
                    <a:cubicBezTo>
                      <a:pt x="771906" y="8668"/>
                      <a:pt x="1107567" y="18955"/>
                      <a:pt x="1443133" y="38672"/>
                    </a:cubicBezTo>
                    <a:close/>
                  </a:path>
                </a:pathLst>
              </a:custGeom>
              <a:gradFill>
                <a:gsLst>
                  <a:gs pos="0">
                    <a:schemeClr val="tx1">
                      <a:lumMod val="20000"/>
                      <a:lumOff val="80000"/>
                    </a:schemeClr>
                  </a:gs>
                  <a:gs pos="100000">
                    <a:schemeClr val="bg2"/>
                  </a:gs>
                </a:gsLst>
                <a:lin ang="8100000" scaled="0"/>
              </a:gradFill>
              <a:ln w="9525"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17" name="Freeform: Shape 16">
                <a:extLst>
                  <a:ext uri="{FF2B5EF4-FFF2-40B4-BE49-F238E27FC236}">
                    <a16:creationId xmlns:a16="http://schemas.microsoft.com/office/drawing/2014/main" id="{91804A04-6E1E-5487-A326-631713B84134}"/>
                  </a:ext>
                </a:extLst>
              </p:cNvPr>
              <p:cNvSpPr/>
              <p:nvPr/>
            </p:nvSpPr>
            <p:spPr>
              <a:xfrm>
                <a:off x="5296947" y="1323062"/>
                <a:ext cx="6097619" cy="4076319"/>
              </a:xfrm>
              <a:custGeom>
                <a:avLst/>
                <a:gdLst>
                  <a:gd name="connsiteX0" fmla="*/ 5888927 w 6097619"/>
                  <a:gd name="connsiteY0" fmla="*/ 0 h 4076319"/>
                  <a:gd name="connsiteX1" fmla="*/ 6097619 w 6097619"/>
                  <a:gd name="connsiteY1" fmla="*/ 208693 h 4076319"/>
                  <a:gd name="connsiteX2" fmla="*/ 6097619 w 6097619"/>
                  <a:gd name="connsiteY2" fmla="*/ 3867626 h 4076319"/>
                  <a:gd name="connsiteX3" fmla="*/ 5888927 w 6097619"/>
                  <a:gd name="connsiteY3" fmla="*/ 4076319 h 4076319"/>
                  <a:gd name="connsiteX4" fmla="*/ 208693 w 6097619"/>
                  <a:gd name="connsiteY4" fmla="*/ 4076319 h 4076319"/>
                  <a:gd name="connsiteX5" fmla="*/ 0 w 6097619"/>
                  <a:gd name="connsiteY5" fmla="*/ 3867626 h 4076319"/>
                  <a:gd name="connsiteX6" fmla="*/ 0 w 6097619"/>
                  <a:gd name="connsiteY6" fmla="*/ 208693 h 4076319"/>
                  <a:gd name="connsiteX7" fmla="*/ 208693 w 6097619"/>
                  <a:gd name="connsiteY7" fmla="*/ 0 h 4076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7619" h="4076319">
                    <a:moveTo>
                      <a:pt x="5888927" y="0"/>
                    </a:moveTo>
                    <a:cubicBezTo>
                      <a:pt x="6004185" y="0"/>
                      <a:pt x="6097619" y="93435"/>
                      <a:pt x="6097619" y="208693"/>
                    </a:cubicBezTo>
                    <a:lnTo>
                      <a:pt x="6097619" y="3867626"/>
                    </a:lnTo>
                    <a:cubicBezTo>
                      <a:pt x="6097619" y="3982884"/>
                      <a:pt x="6004184" y="4076319"/>
                      <a:pt x="5888927" y="4076319"/>
                    </a:cubicBezTo>
                    <a:lnTo>
                      <a:pt x="208693" y="4076319"/>
                    </a:lnTo>
                    <a:cubicBezTo>
                      <a:pt x="93435" y="4076319"/>
                      <a:pt x="0" y="3982884"/>
                      <a:pt x="0" y="3867626"/>
                    </a:cubicBezTo>
                    <a:lnTo>
                      <a:pt x="0" y="208693"/>
                    </a:lnTo>
                    <a:cubicBezTo>
                      <a:pt x="0" y="93435"/>
                      <a:pt x="93435" y="0"/>
                      <a:pt x="208693" y="0"/>
                    </a:cubicBezTo>
                    <a:close/>
                  </a:path>
                </a:pathLst>
              </a:custGeom>
              <a:gradFill>
                <a:gsLst>
                  <a:gs pos="63000">
                    <a:schemeClr val="accent3"/>
                  </a:gs>
                  <a:gs pos="0">
                    <a:schemeClr val="tx1">
                      <a:lumMod val="20000"/>
                      <a:lumOff val="80000"/>
                    </a:schemeClr>
                  </a:gs>
                  <a:gs pos="100000">
                    <a:schemeClr val="bg2"/>
                  </a:gs>
                </a:gsLst>
                <a:lin ang="8100000" scaled="0"/>
              </a:gradFill>
              <a:ln w="9525"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grpSp>
        <p:sp>
          <p:nvSpPr>
            <p:cNvPr id="6" name="TextBox 5">
              <a:extLst>
                <a:ext uri="{FF2B5EF4-FFF2-40B4-BE49-F238E27FC236}">
                  <a16:creationId xmlns:a16="http://schemas.microsoft.com/office/drawing/2014/main" id="{F592650D-3254-D0EB-0CFC-2A8804E0281B}"/>
                </a:ext>
              </a:extLst>
            </p:cNvPr>
            <p:cNvSpPr txBox="1"/>
            <p:nvPr/>
          </p:nvSpPr>
          <p:spPr>
            <a:xfrm>
              <a:off x="5962650" y="2098381"/>
              <a:ext cx="4382519" cy="2525435"/>
            </a:xfrm>
            <a:prstGeom prst="rect">
              <a:avLst/>
            </a:prstGeom>
            <a:noFill/>
          </p:spPr>
          <p:txBody>
            <a:bodyPr wrap="square">
              <a:spAutoFit/>
            </a:bodyPr>
            <a:lstStyle/>
            <a:p>
              <a:pPr marL="0" marR="0" lvl="0" indent="0" algn="ctr" defTabSz="914400" eaLnBrk="1" fontAlgn="auto" latinLnBrk="0" hangingPunct="1">
                <a:lnSpc>
                  <a:spcPts val="2400"/>
                </a:lnSpc>
                <a:spcBef>
                  <a:spcPts val="0"/>
                </a:spcBef>
                <a:spcAft>
                  <a:spcPts val="0"/>
                </a:spcAft>
                <a:buClrTx/>
                <a:buSzTx/>
                <a:buFontTx/>
                <a:buNone/>
                <a:tabLst/>
                <a:defRPr/>
              </a:pPr>
              <a:r>
                <a:rPr kumimoji="0" lang="en-US" b="1" u="none" strike="noStrike" kern="0" cap="none" spc="0" normalizeH="0" baseline="0" noProof="0" dirty="0">
                  <a:ln>
                    <a:noFill/>
                  </a:ln>
                  <a:effectLst/>
                  <a:uLnTx/>
                  <a:uFillTx/>
                  <a:latin typeface="Verdana" panose="020B0604030504040204" pitchFamily="34" charset="0"/>
                  <a:ea typeface="Verdana" panose="020B0604030504040204" pitchFamily="34" charset="0"/>
                </a:rPr>
                <a:t>Emerging clinical evidences from attempts at individualizing r-ATG dose based on ALC +/- weight guided r-ATG exposure are quite encouraging and lend credence to further evaluation attempts in the form of large scale random clinical trails!</a:t>
              </a:r>
            </a:p>
          </p:txBody>
        </p:sp>
      </p:grpSp>
      <p:sp>
        <p:nvSpPr>
          <p:cNvPr id="10" name="TextBox 9">
            <a:extLst>
              <a:ext uri="{FF2B5EF4-FFF2-40B4-BE49-F238E27FC236}">
                <a16:creationId xmlns:a16="http://schemas.microsoft.com/office/drawing/2014/main" id="{529A1FD0-16C6-F79B-6203-14F391668920}"/>
              </a:ext>
            </a:extLst>
          </p:cNvPr>
          <p:cNvSpPr txBox="1"/>
          <p:nvPr/>
        </p:nvSpPr>
        <p:spPr>
          <a:xfrm>
            <a:off x="6096000" y="6422890"/>
            <a:ext cx="6002020" cy="201194"/>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ALC: Absolute lymphocyte count; ; r-ATG: Rabbit anti-thymocyte globulin.</a:t>
            </a:r>
          </a:p>
        </p:txBody>
      </p:sp>
      <p:pic>
        <p:nvPicPr>
          <p:cNvPr id="22" name="Graphic 21">
            <a:extLst>
              <a:ext uri="{FF2B5EF4-FFF2-40B4-BE49-F238E27FC236}">
                <a16:creationId xmlns:a16="http://schemas.microsoft.com/office/drawing/2014/main" id="{764A3020-5D26-A521-F4AE-00B6330C09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9637" y="1663273"/>
            <a:ext cx="3776663" cy="3455481"/>
          </a:xfrm>
          <a:prstGeom prst="rect">
            <a:avLst/>
          </a:prstGeom>
        </p:spPr>
      </p:pic>
    </p:spTree>
    <p:extLst>
      <p:ext uri="{BB962C8B-B14F-4D97-AF65-F5344CB8AC3E}">
        <p14:creationId xmlns:p14="http://schemas.microsoft.com/office/powerpoint/2010/main" val="311767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82A2B24E-37C1-E93A-5960-63E906787699}"/>
              </a:ext>
            </a:extLst>
          </p:cNvPr>
          <p:cNvGrpSpPr/>
          <p:nvPr/>
        </p:nvGrpSpPr>
        <p:grpSpPr>
          <a:xfrm>
            <a:off x="2631478" y="275962"/>
            <a:ext cx="7322148" cy="6306076"/>
            <a:chOff x="1164023" y="2569500"/>
            <a:chExt cx="1762261" cy="1517718"/>
          </a:xfrm>
        </p:grpSpPr>
        <p:sp>
          <p:nvSpPr>
            <p:cNvPr id="17" name="Freeform: Shape 102">
              <a:extLst>
                <a:ext uri="{FF2B5EF4-FFF2-40B4-BE49-F238E27FC236}">
                  <a16:creationId xmlns:a16="http://schemas.microsoft.com/office/drawing/2014/main" id="{86DEDDA5-8A83-C129-BA59-45AF2D381E75}"/>
                </a:ext>
              </a:extLst>
            </p:cNvPr>
            <p:cNvSpPr/>
            <p:nvPr/>
          </p:nvSpPr>
          <p:spPr>
            <a:xfrm>
              <a:off x="2093039" y="2729906"/>
              <a:ext cx="833245" cy="1197293"/>
            </a:xfrm>
            <a:custGeom>
              <a:avLst/>
              <a:gdLst>
                <a:gd name="connsiteX0" fmla="*/ 658511 w 916570"/>
                <a:gd name="connsiteY0" fmla="*/ 0 h 1317022"/>
                <a:gd name="connsiteX1" fmla="*/ 0 w 916570"/>
                <a:gd name="connsiteY1" fmla="*/ 658511 h 1317022"/>
                <a:gd name="connsiteX2" fmla="*/ 658511 w 916570"/>
                <a:gd name="connsiteY2" fmla="*/ 1317022 h 1317022"/>
                <a:gd name="connsiteX3" fmla="*/ 658511 w 916570"/>
                <a:gd name="connsiteY3" fmla="*/ 225 h 1317022"/>
              </a:gdLst>
              <a:ahLst/>
              <a:cxnLst>
                <a:cxn ang="0">
                  <a:pos x="connsiteX0" y="connsiteY0"/>
                </a:cxn>
                <a:cxn ang="0">
                  <a:pos x="connsiteX1" y="connsiteY1"/>
                </a:cxn>
                <a:cxn ang="0">
                  <a:pos x="connsiteX2" y="connsiteY2"/>
                </a:cxn>
                <a:cxn ang="0">
                  <a:pos x="connsiteX3" y="connsiteY3"/>
                </a:cxn>
              </a:cxnLst>
              <a:rect l="l" t="t" r="r" b="b"/>
              <a:pathLst>
                <a:path w="916570" h="1317022">
                  <a:moveTo>
                    <a:pt x="658511" y="0"/>
                  </a:moveTo>
                  <a:lnTo>
                    <a:pt x="0" y="658511"/>
                  </a:lnTo>
                  <a:lnTo>
                    <a:pt x="658511" y="1317022"/>
                  </a:lnTo>
                  <a:cubicBezTo>
                    <a:pt x="1002590" y="945992"/>
                    <a:pt x="1002590" y="371255"/>
                    <a:pt x="658511" y="225"/>
                  </a:cubicBezTo>
                  <a:close/>
                </a:path>
              </a:pathLst>
            </a:custGeom>
            <a:solidFill>
              <a:schemeClr val="accent5"/>
            </a:solidFill>
            <a:ln w="22456"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18" name="Freeform: Shape 103">
              <a:extLst>
                <a:ext uri="{FF2B5EF4-FFF2-40B4-BE49-F238E27FC236}">
                  <a16:creationId xmlns:a16="http://schemas.microsoft.com/office/drawing/2014/main" id="{26465FC2-9F0C-5948-034E-FE17FC0E4202}"/>
                </a:ext>
              </a:extLst>
            </p:cNvPr>
            <p:cNvSpPr/>
            <p:nvPr/>
          </p:nvSpPr>
          <p:spPr>
            <a:xfrm>
              <a:off x="1164023" y="2729906"/>
              <a:ext cx="833257" cy="1197088"/>
            </a:xfrm>
            <a:custGeom>
              <a:avLst/>
              <a:gdLst>
                <a:gd name="connsiteX0" fmla="*/ 916583 w 916583"/>
                <a:gd name="connsiteY0" fmla="*/ 658511 h 1316797"/>
                <a:gd name="connsiteX1" fmla="*/ 258072 w 916583"/>
                <a:gd name="connsiteY1" fmla="*/ 0 h 1316797"/>
                <a:gd name="connsiteX2" fmla="*/ 74354 w 916583"/>
                <a:gd name="connsiteY2" fmla="*/ 1031113 h 1316797"/>
                <a:gd name="connsiteX3" fmla="*/ 258072 w 916583"/>
                <a:gd name="connsiteY3" fmla="*/ 1316798 h 1316797"/>
                <a:gd name="connsiteX4" fmla="*/ 916583 w 916583"/>
                <a:gd name="connsiteY4" fmla="*/ 658287 h 1316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83" h="1316797">
                  <a:moveTo>
                    <a:pt x="916583" y="658511"/>
                  </a:moveTo>
                  <a:lnTo>
                    <a:pt x="258072" y="0"/>
                  </a:lnTo>
                  <a:cubicBezTo>
                    <a:pt x="-6276" y="285010"/>
                    <a:pt x="-67590" y="690179"/>
                    <a:pt x="74354" y="1031113"/>
                  </a:cubicBezTo>
                  <a:cubicBezTo>
                    <a:pt x="117251" y="1133978"/>
                    <a:pt x="178341" y="1230778"/>
                    <a:pt x="258072" y="1316798"/>
                  </a:cubicBezTo>
                  <a:lnTo>
                    <a:pt x="916583" y="658287"/>
                  </a:lnTo>
                  <a:close/>
                </a:path>
              </a:pathLst>
            </a:custGeom>
            <a:solidFill>
              <a:schemeClr val="bg2">
                <a:lumMod val="20000"/>
                <a:lumOff val="80000"/>
              </a:schemeClr>
            </a:solidFill>
            <a:ln w="22456"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19" name="Freeform: Shape 150">
              <a:extLst>
                <a:ext uri="{FF2B5EF4-FFF2-40B4-BE49-F238E27FC236}">
                  <a16:creationId xmlns:a16="http://schemas.microsoft.com/office/drawing/2014/main" id="{8A2C42D1-4FEB-9849-7519-2AD3FD3E57E2}"/>
                </a:ext>
              </a:extLst>
            </p:cNvPr>
            <p:cNvSpPr/>
            <p:nvPr/>
          </p:nvSpPr>
          <p:spPr>
            <a:xfrm>
              <a:off x="1286391" y="2569500"/>
              <a:ext cx="1517642" cy="1517718"/>
            </a:xfrm>
            <a:custGeom>
              <a:avLst/>
              <a:gdLst>
                <a:gd name="connsiteX0" fmla="*/ 244523 w 1669406"/>
                <a:gd name="connsiteY0" fmla="*/ 244499 h 1669490"/>
                <a:gd name="connsiteX1" fmla="*/ 1424992 w 1669406"/>
                <a:gd name="connsiteY1" fmla="*/ 244499 h 1669490"/>
                <a:gd name="connsiteX2" fmla="*/ 1424992 w 1669406"/>
                <a:gd name="connsiteY2" fmla="*/ 1424968 h 1669490"/>
                <a:gd name="connsiteX3" fmla="*/ 513812 w 1669406"/>
                <a:gd name="connsiteY3" fmla="*/ 1605542 h 1669490"/>
                <a:gd name="connsiteX4" fmla="*/ 244523 w 1669406"/>
                <a:gd name="connsiteY4" fmla="*/ 1424968 h 1669490"/>
                <a:gd name="connsiteX5" fmla="*/ 63949 w 1669406"/>
                <a:gd name="connsiteY5" fmla="*/ 1155679 h 1669490"/>
                <a:gd name="connsiteX6" fmla="*/ 244523 w 1669406"/>
                <a:gd name="connsiteY6" fmla="*/ 244499 h 166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9406" h="1669490">
                  <a:moveTo>
                    <a:pt x="244523" y="244499"/>
                  </a:moveTo>
                  <a:cubicBezTo>
                    <a:pt x="570409" y="-81387"/>
                    <a:pt x="1099105" y="-81612"/>
                    <a:pt x="1424992" y="244499"/>
                  </a:cubicBezTo>
                  <a:cubicBezTo>
                    <a:pt x="1750878" y="570386"/>
                    <a:pt x="1750878" y="1099081"/>
                    <a:pt x="1424992" y="1424968"/>
                  </a:cubicBezTo>
                  <a:cubicBezTo>
                    <a:pt x="1178612" y="1671348"/>
                    <a:pt x="816565" y="1731540"/>
                    <a:pt x="513812" y="1605542"/>
                  </a:cubicBezTo>
                  <a:cubicBezTo>
                    <a:pt x="415888" y="1564890"/>
                    <a:pt x="324254" y="1504699"/>
                    <a:pt x="244523" y="1424968"/>
                  </a:cubicBezTo>
                  <a:cubicBezTo>
                    <a:pt x="164792" y="1345237"/>
                    <a:pt x="104825" y="1253602"/>
                    <a:pt x="63949" y="1155679"/>
                  </a:cubicBezTo>
                  <a:cubicBezTo>
                    <a:pt x="-62049" y="852701"/>
                    <a:pt x="-1858" y="490879"/>
                    <a:pt x="244523" y="244499"/>
                  </a:cubicBezTo>
                  <a:close/>
                </a:path>
              </a:pathLst>
            </a:custGeom>
            <a:solidFill>
              <a:srgbClr val="FFFFFF"/>
            </a:solidFill>
            <a:ln w="22456"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grpSp>
      <p:sp>
        <p:nvSpPr>
          <p:cNvPr id="16" name="Isosceles Triangle 15">
            <a:extLst>
              <a:ext uri="{FF2B5EF4-FFF2-40B4-BE49-F238E27FC236}">
                <a16:creationId xmlns:a16="http://schemas.microsoft.com/office/drawing/2014/main" id="{D310DBF7-F881-CA58-AE8A-29D3FD3A1F76}"/>
              </a:ext>
            </a:extLst>
          </p:cNvPr>
          <p:cNvSpPr/>
          <p:nvPr/>
        </p:nvSpPr>
        <p:spPr>
          <a:xfrm>
            <a:off x="4223366" y="1662778"/>
            <a:ext cx="4121746" cy="2223998"/>
          </a:xfrm>
          <a:prstGeom prst="triangle">
            <a:avLst/>
          </a:prstGeom>
          <a:gradFill>
            <a:gsLst>
              <a:gs pos="0">
                <a:schemeClr val="accent1">
                  <a:lumMod val="0"/>
                  <a:lumOff val="100000"/>
                  <a:alpha val="0"/>
                </a:schemeClr>
              </a:gs>
              <a:gs pos="100000">
                <a:schemeClr val="tx1">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00" dirty="0">
              <a:latin typeface="Verdana" panose="020B0604030504040204" pitchFamily="34" charset="0"/>
              <a:ea typeface="Verdana" panose="020B0604030504040204" pitchFamily="34" charset="0"/>
            </a:endParaRPr>
          </a:p>
        </p:txBody>
      </p:sp>
      <p:grpSp>
        <p:nvGrpSpPr>
          <p:cNvPr id="3" name="Group 2">
            <a:extLst>
              <a:ext uri="{FF2B5EF4-FFF2-40B4-BE49-F238E27FC236}">
                <a16:creationId xmlns:a16="http://schemas.microsoft.com/office/drawing/2014/main" id="{AA7427B9-7165-31ED-D780-5CC2F6744E37}"/>
              </a:ext>
            </a:extLst>
          </p:cNvPr>
          <p:cNvGrpSpPr/>
          <p:nvPr/>
        </p:nvGrpSpPr>
        <p:grpSpPr>
          <a:xfrm>
            <a:off x="3553681" y="3638750"/>
            <a:ext cx="5551362" cy="936022"/>
            <a:chOff x="3553681" y="3638750"/>
            <a:chExt cx="5551362" cy="936022"/>
          </a:xfrm>
        </p:grpSpPr>
        <p:sp>
          <p:nvSpPr>
            <p:cNvPr id="6" name="Freeform: Shape 5">
              <a:extLst>
                <a:ext uri="{FF2B5EF4-FFF2-40B4-BE49-F238E27FC236}">
                  <a16:creationId xmlns:a16="http://schemas.microsoft.com/office/drawing/2014/main" id="{4A78D63C-4D66-28EF-5B24-C91CA6064A66}"/>
                </a:ext>
              </a:extLst>
            </p:cNvPr>
            <p:cNvSpPr/>
            <p:nvPr/>
          </p:nvSpPr>
          <p:spPr>
            <a:xfrm>
              <a:off x="3553681" y="3986145"/>
              <a:ext cx="5551362" cy="588627"/>
            </a:xfrm>
            <a:custGeom>
              <a:avLst/>
              <a:gdLst>
                <a:gd name="connsiteX0" fmla="*/ 5551362 w 5551362"/>
                <a:gd name="connsiteY0" fmla="*/ 294314 h 588627"/>
                <a:gd name="connsiteX1" fmla="*/ 2775681 w 5551362"/>
                <a:gd name="connsiteY1" fmla="*/ 588628 h 588627"/>
                <a:gd name="connsiteX2" fmla="*/ 0 w 5551362"/>
                <a:gd name="connsiteY2" fmla="*/ 294314 h 588627"/>
                <a:gd name="connsiteX3" fmla="*/ 2775681 w 5551362"/>
                <a:gd name="connsiteY3" fmla="*/ 0 h 588627"/>
                <a:gd name="connsiteX4" fmla="*/ 5551362 w 5551362"/>
                <a:gd name="connsiteY4" fmla="*/ 294314 h 58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362" h="588627">
                  <a:moveTo>
                    <a:pt x="5551362" y="294314"/>
                  </a:moveTo>
                  <a:cubicBezTo>
                    <a:pt x="5551362" y="456859"/>
                    <a:pt x="4308647" y="588628"/>
                    <a:pt x="2775681" y="588628"/>
                  </a:cubicBezTo>
                  <a:cubicBezTo>
                    <a:pt x="1242715" y="588628"/>
                    <a:pt x="0" y="456859"/>
                    <a:pt x="0" y="294314"/>
                  </a:cubicBezTo>
                  <a:cubicBezTo>
                    <a:pt x="0" y="131769"/>
                    <a:pt x="1242715" y="0"/>
                    <a:pt x="2775681" y="0"/>
                  </a:cubicBezTo>
                  <a:cubicBezTo>
                    <a:pt x="4308647" y="0"/>
                    <a:pt x="5551362" y="131769"/>
                    <a:pt x="5551362" y="294314"/>
                  </a:cubicBezTo>
                  <a:close/>
                </a:path>
              </a:pathLst>
            </a:custGeom>
            <a:solidFill>
              <a:srgbClr val="C00000">
                <a:alpha val="8000"/>
              </a:srgbClr>
            </a:solidFill>
            <a:ln w="15794"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7" name="Freeform: Shape 6">
              <a:extLst>
                <a:ext uri="{FF2B5EF4-FFF2-40B4-BE49-F238E27FC236}">
                  <a16:creationId xmlns:a16="http://schemas.microsoft.com/office/drawing/2014/main" id="{EF33DA48-D41C-658B-52C8-07D5E0A5B8E2}"/>
                </a:ext>
              </a:extLst>
            </p:cNvPr>
            <p:cNvSpPr/>
            <p:nvPr/>
          </p:nvSpPr>
          <p:spPr>
            <a:xfrm>
              <a:off x="4175168" y="3877456"/>
              <a:ext cx="4234769" cy="581518"/>
            </a:xfrm>
            <a:custGeom>
              <a:avLst/>
              <a:gdLst>
                <a:gd name="connsiteX0" fmla="*/ 0 w 4234769"/>
                <a:gd name="connsiteY0" fmla="*/ 0 h 581518"/>
                <a:gd name="connsiteX1" fmla="*/ 0 w 4234769"/>
                <a:gd name="connsiteY1" fmla="*/ 362403 h 581518"/>
                <a:gd name="connsiteX2" fmla="*/ 2117385 w 4234769"/>
                <a:gd name="connsiteY2" fmla="*/ 581519 h 581518"/>
                <a:gd name="connsiteX3" fmla="*/ 4234770 w 4234769"/>
                <a:gd name="connsiteY3" fmla="*/ 362403 h 581518"/>
                <a:gd name="connsiteX4" fmla="*/ 4234770 w 4234769"/>
                <a:gd name="connsiteY4" fmla="*/ 0 h 581518"/>
                <a:gd name="connsiteX5" fmla="*/ 0 w 4234769"/>
                <a:gd name="connsiteY5" fmla="*/ 0 h 581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4769" h="581518">
                  <a:moveTo>
                    <a:pt x="0" y="0"/>
                  </a:moveTo>
                  <a:lnTo>
                    <a:pt x="0" y="362403"/>
                  </a:lnTo>
                  <a:cubicBezTo>
                    <a:pt x="0" y="483256"/>
                    <a:pt x="948187" y="581519"/>
                    <a:pt x="2117385" y="581519"/>
                  </a:cubicBezTo>
                  <a:cubicBezTo>
                    <a:pt x="3286584" y="581519"/>
                    <a:pt x="4234770" y="483256"/>
                    <a:pt x="4234770" y="362403"/>
                  </a:cubicBezTo>
                  <a:lnTo>
                    <a:pt x="4234770" y="0"/>
                  </a:lnTo>
                  <a:lnTo>
                    <a:pt x="0" y="0"/>
                  </a:lnTo>
                  <a:close/>
                </a:path>
              </a:pathLst>
            </a:custGeom>
            <a:solidFill>
              <a:schemeClr val="tx1">
                <a:lumMod val="40000"/>
                <a:lumOff val="60000"/>
              </a:schemeClr>
            </a:solidFill>
            <a:ln w="15794"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8" name="Freeform: Shape 7">
              <a:extLst>
                <a:ext uri="{FF2B5EF4-FFF2-40B4-BE49-F238E27FC236}">
                  <a16:creationId xmlns:a16="http://schemas.microsoft.com/office/drawing/2014/main" id="{99AB5D3D-6B05-492D-2154-0D8178E33207}"/>
                </a:ext>
              </a:extLst>
            </p:cNvPr>
            <p:cNvSpPr/>
            <p:nvPr/>
          </p:nvSpPr>
          <p:spPr>
            <a:xfrm>
              <a:off x="4175326" y="3638750"/>
              <a:ext cx="4234769" cy="496052"/>
            </a:xfrm>
            <a:custGeom>
              <a:avLst/>
              <a:gdLst>
                <a:gd name="connsiteX0" fmla="*/ 4234612 w 4234769"/>
                <a:gd name="connsiteY0" fmla="*/ 238705 h 496052"/>
                <a:gd name="connsiteX1" fmla="*/ 2117227 w 4234769"/>
                <a:gd name="connsiteY1" fmla="*/ 496052 h 496052"/>
                <a:gd name="connsiteX2" fmla="*/ 0 w 4234769"/>
                <a:gd name="connsiteY2" fmla="*/ 238705 h 496052"/>
                <a:gd name="connsiteX3" fmla="*/ 2117385 w 4234769"/>
                <a:gd name="connsiteY3" fmla="*/ 0 h 496052"/>
                <a:gd name="connsiteX4" fmla="*/ 4234770 w 4234769"/>
                <a:gd name="connsiteY4" fmla="*/ 238705 h 496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4769" h="496052">
                  <a:moveTo>
                    <a:pt x="4234612" y="238705"/>
                  </a:moveTo>
                  <a:cubicBezTo>
                    <a:pt x="4234612" y="370617"/>
                    <a:pt x="3286583" y="496052"/>
                    <a:pt x="2117227" y="496052"/>
                  </a:cubicBezTo>
                  <a:cubicBezTo>
                    <a:pt x="947871" y="496052"/>
                    <a:pt x="0" y="370459"/>
                    <a:pt x="0" y="238705"/>
                  </a:cubicBezTo>
                  <a:cubicBezTo>
                    <a:pt x="0" y="106951"/>
                    <a:pt x="948029" y="0"/>
                    <a:pt x="2117385" y="0"/>
                  </a:cubicBezTo>
                  <a:cubicBezTo>
                    <a:pt x="3286741" y="0"/>
                    <a:pt x="4234770" y="106951"/>
                    <a:pt x="4234770" y="238705"/>
                  </a:cubicBezTo>
                  <a:close/>
                </a:path>
              </a:pathLst>
            </a:custGeom>
            <a:solidFill>
              <a:srgbClr val="C00000">
                <a:alpha val="8000"/>
              </a:srgbClr>
            </a:solidFill>
            <a:ln w="15794"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9" name="Freeform: Shape 8">
              <a:extLst>
                <a:ext uri="{FF2B5EF4-FFF2-40B4-BE49-F238E27FC236}">
                  <a16:creationId xmlns:a16="http://schemas.microsoft.com/office/drawing/2014/main" id="{24DCB87A-64F3-7AED-B096-E7A7A56F341A}"/>
                </a:ext>
              </a:extLst>
            </p:cNvPr>
            <p:cNvSpPr/>
            <p:nvPr/>
          </p:nvSpPr>
          <p:spPr>
            <a:xfrm>
              <a:off x="4175168" y="3638750"/>
              <a:ext cx="4234769" cy="477410"/>
            </a:xfrm>
            <a:custGeom>
              <a:avLst/>
              <a:gdLst>
                <a:gd name="connsiteX0" fmla="*/ 4234770 w 4234769"/>
                <a:gd name="connsiteY0" fmla="*/ 238705 h 477410"/>
                <a:gd name="connsiteX1" fmla="*/ 2117385 w 4234769"/>
                <a:gd name="connsiteY1" fmla="*/ 477411 h 477410"/>
                <a:gd name="connsiteX2" fmla="*/ 0 w 4234769"/>
                <a:gd name="connsiteY2" fmla="*/ 238705 h 477410"/>
                <a:gd name="connsiteX3" fmla="*/ 2117385 w 4234769"/>
                <a:gd name="connsiteY3" fmla="*/ 0 h 477410"/>
                <a:gd name="connsiteX4" fmla="*/ 4234770 w 4234769"/>
                <a:gd name="connsiteY4" fmla="*/ 238705 h 477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4769" h="477410">
                  <a:moveTo>
                    <a:pt x="4234770" y="238705"/>
                  </a:moveTo>
                  <a:cubicBezTo>
                    <a:pt x="4234770" y="370539"/>
                    <a:pt x="3286784" y="477411"/>
                    <a:pt x="2117385" y="477411"/>
                  </a:cubicBezTo>
                  <a:cubicBezTo>
                    <a:pt x="947985" y="477411"/>
                    <a:pt x="0" y="370539"/>
                    <a:pt x="0" y="238705"/>
                  </a:cubicBezTo>
                  <a:cubicBezTo>
                    <a:pt x="0" y="106872"/>
                    <a:pt x="947986" y="0"/>
                    <a:pt x="2117385" y="0"/>
                  </a:cubicBezTo>
                  <a:cubicBezTo>
                    <a:pt x="3286784" y="0"/>
                    <a:pt x="4234770" y="106872"/>
                    <a:pt x="4234770" y="238705"/>
                  </a:cubicBezTo>
                  <a:close/>
                </a:path>
              </a:pathLst>
            </a:custGeom>
            <a:solidFill>
              <a:schemeClr val="tx1">
                <a:lumMod val="20000"/>
                <a:lumOff val="80000"/>
              </a:schemeClr>
            </a:solidFill>
            <a:ln w="15794" cap="flat">
              <a:no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grpSp>
      <p:sp>
        <p:nvSpPr>
          <p:cNvPr id="2" name="Text Placeholder 1">
            <a:extLst>
              <a:ext uri="{FF2B5EF4-FFF2-40B4-BE49-F238E27FC236}">
                <a16:creationId xmlns:a16="http://schemas.microsoft.com/office/drawing/2014/main" id="{A1725746-D945-BA21-B3CA-9DBBACF74A66}"/>
              </a:ext>
            </a:extLst>
          </p:cNvPr>
          <p:cNvSpPr>
            <a:spLocks noGrp="1"/>
          </p:cNvSpPr>
          <p:nvPr>
            <p:ph type="body" idx="1"/>
          </p:nvPr>
        </p:nvSpPr>
        <p:spPr>
          <a:xfrm>
            <a:off x="4175010" y="3358791"/>
            <a:ext cx="4105276" cy="907313"/>
          </a:xfrm>
        </p:spPr>
        <p:txBody>
          <a:bodyPr>
            <a:noAutofit/>
          </a:bodyPr>
          <a:lstStyle/>
          <a:p>
            <a:pPr algn="ctr"/>
            <a:r>
              <a:rPr lang="en-IN" sz="4800" dirty="0">
                <a:latin typeface="Verdana" panose="020B0604030504040204" pitchFamily="34" charset="0"/>
                <a:ea typeface="Verdana" panose="020B0604030504040204" pitchFamily="34" charset="0"/>
              </a:rPr>
              <a:t>Thank you</a:t>
            </a:r>
          </a:p>
        </p:txBody>
      </p:sp>
    </p:spTree>
    <p:extLst>
      <p:ext uri="{BB962C8B-B14F-4D97-AF65-F5344CB8AC3E}">
        <p14:creationId xmlns:p14="http://schemas.microsoft.com/office/powerpoint/2010/main" val="119367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barn(inVertical)">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2000"/>
                                        <p:tgtEl>
                                          <p:spTgt spid="21"/>
                                        </p:tgtEl>
                                      </p:cBhvr>
                                    </p:animEffect>
                                    <p:anim calcmode="lin" valueType="num">
                                      <p:cBhvr>
                                        <p:cTn id="20" dur="2000" fill="hold"/>
                                        <p:tgtEl>
                                          <p:spTgt spid="21"/>
                                        </p:tgtEl>
                                        <p:attrNameLst>
                                          <p:attrName>ppt_w</p:attrName>
                                        </p:attrNameLst>
                                      </p:cBhvr>
                                      <p:tavLst>
                                        <p:tav tm="0" fmla="#ppt_w*sin(2.5*pi*$)">
                                          <p:val>
                                            <p:fltVal val="0"/>
                                          </p:val>
                                        </p:tav>
                                        <p:tav tm="100000">
                                          <p:val>
                                            <p:fltVal val="1"/>
                                          </p:val>
                                        </p:tav>
                                      </p:tavLst>
                                    </p:anim>
                                    <p:anim calcmode="lin" valueType="num">
                                      <p:cBhvr>
                                        <p:cTn id="21" dur="20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A204B71-FB0B-E592-9627-772AE5181EA0}"/>
              </a:ext>
            </a:extLst>
          </p:cNvPr>
          <p:cNvSpPr txBox="1"/>
          <p:nvPr/>
        </p:nvSpPr>
        <p:spPr>
          <a:xfrm>
            <a:off x="300514" y="3271520"/>
            <a:ext cx="11590972" cy="2246769"/>
          </a:xfrm>
          <a:prstGeom prst="rect">
            <a:avLst/>
          </a:prstGeom>
          <a:noFill/>
        </p:spPr>
        <p:txBody>
          <a:bodyPr wrap="square" rtlCol="0">
            <a:spAutoFit/>
          </a:bodyPr>
          <a:lstStyle/>
          <a:p>
            <a:pPr algn="ctr"/>
            <a:r>
              <a:rPr lang="en-US" sz="1000" dirty="0">
                <a:latin typeface="Verdana" panose="020B0604030504040204" pitchFamily="34" charset="0"/>
                <a:ea typeface="Verdana" panose="020B0604030504040204" pitchFamily="34" charset="0"/>
              </a:rPr>
              <a:t>For the use of a registered medical practitioner only.</a:t>
            </a:r>
          </a:p>
          <a:p>
            <a:pPr algn="ctr"/>
            <a:endParaRPr lang="en-US" sz="1000" dirty="0">
              <a:latin typeface="Verdana" panose="020B0604030504040204" pitchFamily="34" charset="0"/>
              <a:ea typeface="Verdana" panose="020B0604030504040204" pitchFamily="34" charset="0"/>
            </a:endParaRPr>
          </a:p>
          <a:p>
            <a:pPr algn="ctr"/>
            <a:r>
              <a:rPr lang="en-US" sz="1000" dirty="0">
                <a:latin typeface="Verdana" panose="020B0604030504040204" pitchFamily="34" charset="0"/>
                <a:ea typeface="Verdana" panose="020B0604030504040204" pitchFamily="34" charset="0"/>
              </a:rPr>
              <a:t>For further information/access to full text articles, please reach out to us at : </a:t>
            </a:r>
            <a:r>
              <a:rPr lang="en-US" sz="1000" dirty="0">
                <a:latin typeface="Verdana" panose="020B0604030504040204" pitchFamily="34" charset="0"/>
                <a:ea typeface="Verdana" panose="020B0604030504040204" pitchFamily="34" charset="0"/>
                <a:hlinkClick r:id="rId2"/>
              </a:rPr>
              <a:t>Dipanjan.Bhattacharjee@sanofi.com</a:t>
            </a:r>
            <a:endParaRPr lang="en-US" sz="1000" dirty="0">
              <a:latin typeface="Verdana" panose="020B0604030504040204" pitchFamily="34" charset="0"/>
              <a:ea typeface="Verdana" panose="020B0604030504040204" pitchFamily="34" charset="0"/>
            </a:endParaRPr>
          </a:p>
          <a:p>
            <a:pPr algn="ctr"/>
            <a:endParaRPr lang="en-US" sz="1000" dirty="0">
              <a:latin typeface="Verdana" panose="020B0604030504040204" pitchFamily="34" charset="0"/>
              <a:ea typeface="Verdana" panose="020B0604030504040204" pitchFamily="34" charset="0"/>
            </a:endParaRPr>
          </a:p>
          <a:p>
            <a:pPr algn="ctr"/>
            <a:r>
              <a:rPr lang="en-US" sz="1000" dirty="0">
                <a:latin typeface="Verdana" panose="020B0604030504040204" pitchFamily="34" charset="0"/>
                <a:ea typeface="Verdana" panose="020B0604030504040204" pitchFamily="34" charset="0"/>
              </a:rPr>
              <a:t>The above information is based on recent scientific updates. </a:t>
            </a:r>
          </a:p>
          <a:p>
            <a:pPr algn="ctr"/>
            <a:r>
              <a:rPr lang="en-US" sz="1000" dirty="0">
                <a:latin typeface="Verdana" panose="020B0604030504040204" pitchFamily="34" charset="0"/>
                <a:ea typeface="Verdana" panose="020B0604030504040204" pitchFamily="34" charset="0"/>
              </a:rPr>
              <a:t>For product-related information, please refer to their respective prescribing information. </a:t>
            </a:r>
          </a:p>
          <a:p>
            <a:pPr algn="ctr"/>
            <a:r>
              <a:rPr lang="en-US" sz="1000" dirty="0">
                <a:latin typeface="Verdana" panose="020B0604030504040204" pitchFamily="34" charset="0"/>
                <a:ea typeface="Verdana" panose="020B0604030504040204" pitchFamily="34" charset="0"/>
              </a:rPr>
              <a:t>For information on Sanofi products, please click on the link below: </a:t>
            </a:r>
          </a:p>
          <a:p>
            <a:pPr algn="ctr"/>
            <a:r>
              <a:rPr lang="en-US" sz="1000" dirty="0">
                <a:latin typeface="Verdana" panose="020B0604030504040204" pitchFamily="34" charset="0"/>
                <a:ea typeface="Verdana" panose="020B0604030504040204" pitchFamily="34" charset="0"/>
                <a:hlinkClick r:id="rId3"/>
              </a:rPr>
              <a:t>https://www.sanofi.in/en/science-and-innovation/for-healthcare-professionals/product-information</a:t>
            </a:r>
            <a:endParaRPr lang="en-US" sz="1000" dirty="0">
              <a:latin typeface="Verdana" panose="020B0604030504040204" pitchFamily="34" charset="0"/>
              <a:ea typeface="Verdana" panose="020B0604030504040204" pitchFamily="34" charset="0"/>
            </a:endParaRPr>
          </a:p>
          <a:p>
            <a:pPr algn="ctr"/>
            <a:endParaRPr lang="en-US" sz="1000" dirty="0">
              <a:latin typeface="Verdana" panose="020B0604030504040204" pitchFamily="34" charset="0"/>
              <a:ea typeface="Verdana" panose="020B0604030504040204" pitchFamily="34" charset="0"/>
            </a:endParaRPr>
          </a:p>
          <a:p>
            <a:pPr algn="ctr"/>
            <a:r>
              <a:rPr lang="en-US" sz="1000" dirty="0">
                <a:latin typeface="Verdana" panose="020B0604030504040204" pitchFamily="34" charset="0"/>
                <a:ea typeface="Verdana" panose="020B0604030504040204" pitchFamily="34" charset="0"/>
              </a:rPr>
              <a:t>For further details, please contact the undersigned:</a:t>
            </a:r>
          </a:p>
          <a:p>
            <a:pPr algn="ctr"/>
            <a:r>
              <a:rPr lang="en-US" sz="1000" dirty="0">
                <a:latin typeface="Verdana" panose="020B0604030504040204" pitchFamily="34" charset="0"/>
                <a:ea typeface="Verdana" panose="020B0604030504040204" pitchFamily="34" charset="0"/>
              </a:rPr>
              <a:t>Sanofi Healthcare India Private Limited, Sanofi House, CTS No. 117-B, L&amp;T Business Park, Saki Vihar Road, Powai 400072, India.</a:t>
            </a:r>
          </a:p>
          <a:p>
            <a:pPr algn="ctr"/>
            <a:endParaRPr lang="en-US" sz="1000" dirty="0">
              <a:latin typeface="Verdana" panose="020B0604030504040204" pitchFamily="34" charset="0"/>
              <a:ea typeface="Verdana" panose="020B0604030504040204" pitchFamily="34" charset="0"/>
            </a:endParaRPr>
          </a:p>
          <a:p>
            <a:pPr algn="ctr"/>
            <a:endParaRPr lang="en-US" sz="1000" dirty="0">
              <a:latin typeface="Verdana" panose="020B0604030504040204" pitchFamily="34" charset="0"/>
              <a:ea typeface="Verdana" panose="020B0604030504040204" pitchFamily="34" charset="0"/>
            </a:endParaRPr>
          </a:p>
          <a:p>
            <a:pPr algn="ctr"/>
            <a:endParaRPr lang="en-IN" sz="1000" dirty="0">
              <a:latin typeface="Verdana" panose="020B0604030504040204" pitchFamily="34" charset="0"/>
              <a:ea typeface="Verdana" panose="020B0604030504040204" pitchFamily="34" charset="0"/>
            </a:endParaRPr>
          </a:p>
        </p:txBody>
      </p:sp>
      <p:pic>
        <p:nvPicPr>
          <p:cNvPr id="2" name="Picture 1" descr="A picture containing accessory, cosmetic&#10;&#10;Description automatically generated">
            <a:extLst>
              <a:ext uri="{FF2B5EF4-FFF2-40B4-BE49-F238E27FC236}">
                <a16:creationId xmlns:a16="http://schemas.microsoft.com/office/drawing/2014/main" id="{7DD9FC1C-5059-83EA-F2CE-13215DE43A09}"/>
              </a:ext>
            </a:extLst>
          </p:cNvPr>
          <p:cNvPicPr>
            <a:picLocks noChangeAspect="1"/>
          </p:cNvPicPr>
          <p:nvPr/>
        </p:nvPicPr>
        <p:blipFill rotWithShape="1">
          <a:blip r:embed="rId4">
            <a:extLst>
              <a:ext uri="{28A0092B-C50C-407E-A947-70E740481C1C}">
                <a14:useLocalDpi xmlns:a14="http://schemas.microsoft.com/office/drawing/2010/main" val="0"/>
              </a:ext>
            </a:extLst>
          </a:blip>
          <a:srcRect l="87676" b="92570"/>
          <a:stretch/>
        </p:blipFill>
        <p:spPr>
          <a:xfrm>
            <a:off x="10516844" y="0"/>
            <a:ext cx="1675156" cy="568171"/>
          </a:xfrm>
          <a:prstGeom prst="rect">
            <a:avLst/>
          </a:prstGeom>
        </p:spPr>
      </p:pic>
    </p:spTree>
    <p:extLst>
      <p:ext uri="{BB962C8B-B14F-4D97-AF65-F5344CB8AC3E}">
        <p14:creationId xmlns:p14="http://schemas.microsoft.com/office/powerpoint/2010/main" val="3414588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CD4EE69-600C-D981-F8FB-85410B424352}"/>
              </a:ext>
            </a:extLst>
          </p:cNvPr>
          <p:cNvSpPr>
            <a:spLocks noGrp="1"/>
          </p:cNvSpPr>
          <p:nvPr>
            <p:ph type="body" idx="1"/>
          </p:nvPr>
        </p:nvSpPr>
        <p:spPr>
          <a:xfrm>
            <a:off x="407988" y="300615"/>
            <a:ext cx="10009187" cy="356610"/>
          </a:xfrm>
        </p:spPr>
        <p:txBody>
          <a:bodyPr>
            <a:noAutofit/>
          </a:bodyPr>
          <a:lstStyle/>
          <a:p>
            <a:r>
              <a:rPr lang="en-IN" sz="2200" dirty="0">
                <a:latin typeface="Verdana" panose="020B0604030504040204" pitchFamily="34" charset="0"/>
                <a:ea typeface="Verdana" panose="020B0604030504040204" pitchFamily="34" charset="0"/>
              </a:rPr>
              <a:t>Table of Contents</a:t>
            </a:r>
          </a:p>
        </p:txBody>
      </p:sp>
      <p:sp>
        <p:nvSpPr>
          <p:cNvPr id="53" name="TextBox 52">
            <a:extLst>
              <a:ext uri="{FF2B5EF4-FFF2-40B4-BE49-F238E27FC236}">
                <a16:creationId xmlns:a16="http://schemas.microsoft.com/office/drawing/2014/main" id="{13B0A781-D86D-156C-EF1F-7711F35C1DF1}"/>
              </a:ext>
            </a:extLst>
          </p:cNvPr>
          <p:cNvSpPr txBox="1"/>
          <p:nvPr/>
        </p:nvSpPr>
        <p:spPr>
          <a:xfrm>
            <a:off x="6096000" y="6440149"/>
            <a:ext cx="6039395"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r-ATG: Rabbit anti-thymocyte globulin.</a:t>
            </a:r>
          </a:p>
        </p:txBody>
      </p:sp>
      <p:grpSp>
        <p:nvGrpSpPr>
          <p:cNvPr id="2" name="Group 1">
            <a:extLst>
              <a:ext uri="{FF2B5EF4-FFF2-40B4-BE49-F238E27FC236}">
                <a16:creationId xmlns:a16="http://schemas.microsoft.com/office/drawing/2014/main" id="{B086F5B5-0096-AA26-9491-EE1540C0BAE9}"/>
              </a:ext>
            </a:extLst>
          </p:cNvPr>
          <p:cNvGrpSpPr/>
          <p:nvPr/>
        </p:nvGrpSpPr>
        <p:grpSpPr>
          <a:xfrm>
            <a:off x="689438" y="1152289"/>
            <a:ext cx="10969743" cy="4687793"/>
            <a:chOff x="689438" y="1152289"/>
            <a:chExt cx="10969743" cy="4687793"/>
          </a:xfrm>
        </p:grpSpPr>
        <p:grpSp>
          <p:nvGrpSpPr>
            <p:cNvPr id="58" name="Group 57">
              <a:extLst>
                <a:ext uri="{FF2B5EF4-FFF2-40B4-BE49-F238E27FC236}">
                  <a16:creationId xmlns:a16="http://schemas.microsoft.com/office/drawing/2014/main" id="{C932B8D2-AFB1-9976-4E32-5F4461AE57B5}"/>
                </a:ext>
              </a:extLst>
            </p:cNvPr>
            <p:cNvGrpSpPr/>
            <p:nvPr/>
          </p:nvGrpSpPr>
          <p:grpSpPr>
            <a:xfrm>
              <a:off x="2017583" y="3155031"/>
              <a:ext cx="1342657" cy="1342728"/>
              <a:chOff x="6998460" y="2099739"/>
              <a:chExt cx="1592916" cy="1593000"/>
            </a:xfrm>
          </p:grpSpPr>
          <p:sp>
            <p:nvSpPr>
              <p:cNvPr id="59" name="Freeform: Shape 21">
                <a:extLst>
                  <a:ext uri="{FF2B5EF4-FFF2-40B4-BE49-F238E27FC236}">
                    <a16:creationId xmlns:a16="http://schemas.microsoft.com/office/drawing/2014/main" id="{BFF71E8B-BEF4-7944-709F-F91061D8899C}"/>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60" name="Freeform: Shape 22">
                <a:extLst>
                  <a:ext uri="{FF2B5EF4-FFF2-40B4-BE49-F238E27FC236}">
                    <a16:creationId xmlns:a16="http://schemas.microsoft.com/office/drawing/2014/main" id="{8CB504A9-CC93-2602-8155-937C72BD1644}"/>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C00000"/>
                  </a:gs>
                  <a:gs pos="0">
                    <a:srgbClr val="FF0000"/>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61" name="Google Shape;77;p16">
              <a:extLst>
                <a:ext uri="{FF2B5EF4-FFF2-40B4-BE49-F238E27FC236}">
                  <a16:creationId xmlns:a16="http://schemas.microsoft.com/office/drawing/2014/main" id="{69FE0484-2939-CBBA-66F7-7FC85852B4D3}"/>
                </a:ext>
              </a:extLst>
            </p:cNvPr>
            <p:cNvCxnSpPr>
              <a:cxnSpLocks/>
            </p:cNvCxnSpPr>
            <p:nvPr/>
          </p:nvCxnSpPr>
          <p:spPr>
            <a:xfrm>
              <a:off x="2688911" y="4315164"/>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grpSp>
          <p:nvGrpSpPr>
            <p:cNvPr id="54" name="Group 53">
              <a:extLst>
                <a:ext uri="{FF2B5EF4-FFF2-40B4-BE49-F238E27FC236}">
                  <a16:creationId xmlns:a16="http://schemas.microsoft.com/office/drawing/2014/main" id="{2A331401-7CE6-D227-A814-9B827143204E}"/>
                </a:ext>
              </a:extLst>
            </p:cNvPr>
            <p:cNvGrpSpPr/>
            <p:nvPr/>
          </p:nvGrpSpPr>
          <p:grpSpPr>
            <a:xfrm>
              <a:off x="753183" y="1152289"/>
              <a:ext cx="1342657" cy="1342728"/>
              <a:chOff x="6998460" y="2099739"/>
              <a:chExt cx="1592916" cy="1593000"/>
            </a:xfrm>
          </p:grpSpPr>
          <p:sp>
            <p:nvSpPr>
              <p:cNvPr id="55" name="Freeform: Shape 21">
                <a:extLst>
                  <a:ext uri="{FF2B5EF4-FFF2-40B4-BE49-F238E27FC236}">
                    <a16:creationId xmlns:a16="http://schemas.microsoft.com/office/drawing/2014/main" id="{0609620D-0EE7-FD0A-A233-4A20003540FA}"/>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56" name="Freeform: Shape 22">
                <a:extLst>
                  <a:ext uri="{FF2B5EF4-FFF2-40B4-BE49-F238E27FC236}">
                    <a16:creationId xmlns:a16="http://schemas.microsoft.com/office/drawing/2014/main" id="{9FEB6801-8B69-B5C0-562C-8DA69979E82E}"/>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7E2050"/>
                  </a:gs>
                  <a:gs pos="0">
                    <a:srgbClr val="99256B"/>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52" name="Google Shape;77;p16">
              <a:extLst>
                <a:ext uri="{FF2B5EF4-FFF2-40B4-BE49-F238E27FC236}">
                  <a16:creationId xmlns:a16="http://schemas.microsoft.com/office/drawing/2014/main" id="{2BA176DE-8AED-A755-EBD3-87E62536EB5D}"/>
                </a:ext>
              </a:extLst>
            </p:cNvPr>
            <p:cNvCxnSpPr>
              <a:cxnSpLocks/>
            </p:cNvCxnSpPr>
            <p:nvPr/>
          </p:nvCxnSpPr>
          <p:spPr>
            <a:xfrm>
              <a:off x="1413153" y="2352042"/>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8" name="Google Shape;91;p16">
              <a:extLst>
                <a:ext uri="{FF2B5EF4-FFF2-40B4-BE49-F238E27FC236}">
                  <a16:creationId xmlns:a16="http://schemas.microsoft.com/office/drawing/2014/main" id="{FAB71336-D6E3-9DC8-1CAF-4E9D838EAD8E}"/>
                </a:ext>
              </a:extLst>
            </p:cNvPr>
            <p:cNvSpPr txBox="1"/>
            <p:nvPr/>
          </p:nvSpPr>
          <p:spPr>
            <a:xfrm>
              <a:off x="689438" y="3041628"/>
              <a:ext cx="1441753" cy="476923"/>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a:solidFill>
                    <a:schemeClr val="accent2"/>
                  </a:solidFill>
                  <a:latin typeface="Verdana" panose="020B0604030504040204" pitchFamily="34" charset="0"/>
                  <a:ea typeface="Verdana" panose="020B0604030504040204" pitchFamily="34" charset="0"/>
                  <a:cs typeface="Roboto"/>
                  <a:sym typeface="Roboto"/>
                </a:rPr>
                <a:t>Current r-ATG dosing strategy and guidelines</a:t>
              </a:r>
              <a:endParaRPr sz="1200" dirty="0">
                <a:solidFill>
                  <a:schemeClr val="accent2"/>
                </a:solidFill>
                <a:latin typeface="Verdana" panose="020B0604030504040204" pitchFamily="34" charset="0"/>
                <a:ea typeface="Verdana" panose="020B0604030504040204" pitchFamily="34" charset="0"/>
                <a:cs typeface="Roboto"/>
                <a:sym typeface="Roboto"/>
              </a:endParaRPr>
            </a:p>
          </p:txBody>
        </p:sp>
        <p:sp>
          <p:nvSpPr>
            <p:cNvPr id="9" name="Google Shape;95;p16">
              <a:extLst>
                <a:ext uri="{FF2B5EF4-FFF2-40B4-BE49-F238E27FC236}">
                  <a16:creationId xmlns:a16="http://schemas.microsoft.com/office/drawing/2014/main" id="{43FCCBE1-ACD2-D4C4-9E37-DC3F968C8B31}"/>
                </a:ext>
              </a:extLst>
            </p:cNvPr>
            <p:cNvSpPr txBox="1"/>
            <p:nvPr/>
          </p:nvSpPr>
          <p:spPr>
            <a:xfrm>
              <a:off x="1526006" y="4980819"/>
              <a:ext cx="2325603" cy="645364"/>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IN" sz="1200" dirty="0">
                  <a:solidFill>
                    <a:schemeClr val="accent2"/>
                  </a:solidFill>
                  <a:latin typeface="Verdana" panose="020B0604030504040204" pitchFamily="34" charset="0"/>
                  <a:ea typeface="Verdana" panose="020B0604030504040204" pitchFamily="34" charset="0"/>
                  <a:cs typeface="Roboto"/>
                  <a:sym typeface="Roboto"/>
                </a:rPr>
                <a:t>Association between r-ATG exposure and CD4</a:t>
              </a:r>
              <a:r>
                <a:rPr lang="en-IN" sz="1200" baseline="30000" dirty="0">
                  <a:solidFill>
                    <a:schemeClr val="accent2"/>
                  </a:solidFill>
                  <a:latin typeface="Verdana" panose="020B0604030504040204" pitchFamily="34" charset="0"/>
                  <a:ea typeface="Verdana" panose="020B0604030504040204" pitchFamily="34" charset="0"/>
                  <a:cs typeface="Roboto"/>
                  <a:sym typeface="Roboto"/>
                </a:rPr>
                <a:t>+</a:t>
              </a:r>
              <a:r>
                <a:rPr lang="en-IN" sz="1200" dirty="0">
                  <a:solidFill>
                    <a:schemeClr val="accent2"/>
                  </a:solidFill>
                  <a:latin typeface="Verdana" panose="020B0604030504040204" pitchFamily="34" charset="0"/>
                  <a:ea typeface="Verdana" panose="020B0604030504040204" pitchFamily="34" charset="0"/>
                  <a:cs typeface="Roboto"/>
                  <a:sym typeface="Roboto"/>
                </a:rPr>
                <a:t> immune reconstitution </a:t>
              </a:r>
              <a:endParaRPr sz="1200" dirty="0">
                <a:solidFill>
                  <a:schemeClr val="accent2"/>
                </a:solidFill>
                <a:latin typeface="Verdana" panose="020B0604030504040204" pitchFamily="34" charset="0"/>
                <a:ea typeface="Verdana" panose="020B0604030504040204" pitchFamily="34" charset="0"/>
                <a:cs typeface="Roboto"/>
                <a:sym typeface="Roboto"/>
              </a:endParaRPr>
            </a:p>
          </p:txBody>
        </p:sp>
        <p:sp>
          <p:nvSpPr>
            <p:cNvPr id="10" name="Google Shape;99;p16">
              <a:extLst>
                <a:ext uri="{FF2B5EF4-FFF2-40B4-BE49-F238E27FC236}">
                  <a16:creationId xmlns:a16="http://schemas.microsoft.com/office/drawing/2014/main" id="{CDA8C08F-0C6F-814E-9E38-104953C932EB}"/>
                </a:ext>
              </a:extLst>
            </p:cNvPr>
            <p:cNvSpPr txBox="1"/>
            <p:nvPr/>
          </p:nvSpPr>
          <p:spPr>
            <a:xfrm>
              <a:off x="3297943" y="2923037"/>
              <a:ext cx="1698481" cy="112001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200" dirty="0">
                  <a:solidFill>
                    <a:schemeClr val="accent2"/>
                  </a:solidFill>
                  <a:latin typeface="Verdana" panose="020B0604030504040204" pitchFamily="34" charset="0"/>
                  <a:ea typeface="Verdana" panose="020B0604030504040204" pitchFamily="34" charset="0"/>
                  <a:cs typeface="Roboto"/>
                  <a:sym typeface="Roboto"/>
                </a:rPr>
                <a:t>Association between r-ATG exposure and the 5-year overall survival outcome</a:t>
              </a:r>
              <a:endParaRPr sz="1200" dirty="0">
                <a:solidFill>
                  <a:schemeClr val="accent2"/>
                </a:solidFill>
                <a:latin typeface="Verdana" panose="020B0604030504040204" pitchFamily="34" charset="0"/>
                <a:ea typeface="Verdana" panose="020B0604030504040204" pitchFamily="34" charset="0"/>
                <a:cs typeface="Roboto"/>
                <a:sym typeface="Roboto"/>
              </a:endParaRPr>
            </a:p>
          </p:txBody>
        </p:sp>
        <p:sp>
          <p:nvSpPr>
            <p:cNvPr id="12" name="Google Shape;103;p16">
              <a:extLst>
                <a:ext uri="{FF2B5EF4-FFF2-40B4-BE49-F238E27FC236}">
                  <a16:creationId xmlns:a16="http://schemas.microsoft.com/office/drawing/2014/main" id="{B5D8A352-40AB-682E-DD6B-152E77D7C5BB}"/>
                </a:ext>
              </a:extLst>
            </p:cNvPr>
            <p:cNvSpPr txBox="1"/>
            <p:nvPr/>
          </p:nvSpPr>
          <p:spPr>
            <a:xfrm>
              <a:off x="4974934" y="4917739"/>
              <a:ext cx="1121066" cy="662973"/>
            </a:xfrm>
            <a:prstGeom prst="rect">
              <a:avLst/>
            </a:prstGeom>
            <a:noFill/>
            <a:ln>
              <a:noFill/>
            </a:ln>
          </p:spPr>
          <p:txBody>
            <a:bodyPr spcFirstLastPara="1" wrap="square" lIns="91425" tIns="91425" rIns="91425" bIns="91425" anchor="t" anchorCtr="0">
              <a:noAutofit/>
            </a:bodyPr>
            <a:lstStyle/>
            <a:p>
              <a:pPr algn="ctr"/>
              <a:r>
                <a:rPr lang="en-US" sz="1200" dirty="0">
                  <a:solidFill>
                    <a:schemeClr val="accent2"/>
                  </a:solidFill>
                  <a:latin typeface="Verdana" panose="020B0604030504040204" pitchFamily="34" charset="0"/>
                  <a:ea typeface="Verdana" panose="020B0604030504040204" pitchFamily="34" charset="0"/>
                  <a:cs typeface="Roboto"/>
                  <a:sym typeface="Roboto"/>
                </a:rPr>
                <a:t>PARACHUTE Study </a:t>
              </a:r>
            </a:p>
          </p:txBody>
        </p:sp>
        <p:sp>
          <p:nvSpPr>
            <p:cNvPr id="14" name="Google Shape;103;p16">
              <a:extLst>
                <a:ext uri="{FF2B5EF4-FFF2-40B4-BE49-F238E27FC236}">
                  <a16:creationId xmlns:a16="http://schemas.microsoft.com/office/drawing/2014/main" id="{B62D6A98-870F-6BF1-8790-3726D87B90E7}"/>
                </a:ext>
              </a:extLst>
            </p:cNvPr>
            <p:cNvSpPr txBox="1"/>
            <p:nvPr/>
          </p:nvSpPr>
          <p:spPr>
            <a:xfrm>
              <a:off x="5963430" y="2869981"/>
              <a:ext cx="1749336" cy="1120012"/>
            </a:xfrm>
            <a:prstGeom prst="rect">
              <a:avLst/>
            </a:prstGeom>
            <a:noFill/>
            <a:ln>
              <a:noFill/>
            </a:ln>
          </p:spPr>
          <p:txBody>
            <a:bodyPr spcFirstLastPara="1" wrap="square" lIns="91425" tIns="91425" rIns="91425" bIns="91425" anchor="t" anchorCtr="0">
              <a:noAutofit/>
            </a:bodyPr>
            <a:lstStyle/>
            <a:p>
              <a:pPr lvl="0" indent="0" algn="ctr">
                <a:spcBef>
                  <a:spcPts val="0"/>
                </a:spcBef>
                <a:spcAft>
                  <a:spcPts val="0"/>
                </a:spcAft>
                <a:buNone/>
              </a:pPr>
              <a:r>
                <a:rPr lang="en-US" sz="1200" dirty="0">
                  <a:solidFill>
                    <a:schemeClr val="accent2"/>
                  </a:solidFill>
                  <a:latin typeface="Verdana" panose="020B0604030504040204" pitchFamily="34" charset="0"/>
                  <a:ea typeface="Verdana" panose="020B0604030504040204" pitchFamily="34" charset="0"/>
                  <a:cs typeface="Roboto"/>
                  <a:sym typeface="Roboto"/>
                </a:rPr>
                <a:t>Retrospective Review of Use of Individualized Dosing of</a:t>
              </a:r>
            </a:p>
            <a:p>
              <a:pPr lvl="0" indent="0" algn="ctr">
                <a:spcBef>
                  <a:spcPts val="0"/>
                </a:spcBef>
                <a:spcAft>
                  <a:spcPts val="0"/>
                </a:spcAft>
                <a:buNone/>
              </a:pPr>
              <a:r>
                <a:rPr lang="en-US" sz="1200" dirty="0">
                  <a:solidFill>
                    <a:schemeClr val="accent2"/>
                  </a:solidFill>
                  <a:latin typeface="Verdana" panose="020B0604030504040204" pitchFamily="34" charset="0"/>
                  <a:ea typeface="Verdana" panose="020B0604030504040204" pitchFamily="34" charset="0"/>
                  <a:cs typeface="Roboto"/>
                  <a:sym typeface="Roboto"/>
                </a:rPr>
                <a:t>r-ATG</a:t>
              </a:r>
            </a:p>
          </p:txBody>
        </p:sp>
        <p:sp>
          <p:nvSpPr>
            <p:cNvPr id="16" name="TextBox 15">
              <a:extLst>
                <a:ext uri="{FF2B5EF4-FFF2-40B4-BE49-F238E27FC236}">
                  <a16:creationId xmlns:a16="http://schemas.microsoft.com/office/drawing/2014/main" id="{09061071-92F2-1B7E-B1CF-DF456482ACAA}"/>
                </a:ext>
              </a:extLst>
            </p:cNvPr>
            <p:cNvSpPr txBox="1"/>
            <p:nvPr/>
          </p:nvSpPr>
          <p:spPr>
            <a:xfrm>
              <a:off x="6848477" y="5009085"/>
              <a:ext cx="2430042" cy="830997"/>
            </a:xfrm>
            <a:prstGeom prst="rect">
              <a:avLst/>
            </a:prstGeom>
            <a:noFill/>
          </p:spPr>
          <p:txBody>
            <a:bodyPr wrap="square">
              <a:spAutoFit/>
            </a:bodyPr>
            <a:lstStyle/>
            <a:p>
              <a:pPr algn="ctr"/>
              <a:r>
                <a:rPr lang="en-US" sz="1200" dirty="0">
                  <a:solidFill>
                    <a:schemeClr val="accent2"/>
                  </a:solidFill>
                  <a:latin typeface="Verdana" panose="020B0604030504040204" pitchFamily="34" charset="0"/>
                  <a:ea typeface="Verdana" panose="020B0604030504040204" pitchFamily="34" charset="0"/>
                  <a:cs typeface="Roboto"/>
                </a:rPr>
                <a:t>Body weight and ALC-based r-ATG Nomogram Dosing in Patients with Inborn Errors of Metabolism</a:t>
              </a:r>
            </a:p>
          </p:txBody>
        </p:sp>
        <p:sp>
          <p:nvSpPr>
            <p:cNvPr id="17" name="TextBox 16">
              <a:extLst>
                <a:ext uri="{FF2B5EF4-FFF2-40B4-BE49-F238E27FC236}">
                  <a16:creationId xmlns:a16="http://schemas.microsoft.com/office/drawing/2014/main" id="{DA38C008-AFFE-0B33-A3EF-D2C732E3E639}"/>
                </a:ext>
              </a:extLst>
            </p:cNvPr>
            <p:cNvSpPr txBox="1"/>
            <p:nvPr/>
          </p:nvSpPr>
          <p:spPr>
            <a:xfrm>
              <a:off x="8574677" y="2964796"/>
              <a:ext cx="1773284" cy="1015663"/>
            </a:xfrm>
            <a:prstGeom prst="rect">
              <a:avLst/>
            </a:prstGeom>
            <a:noFill/>
          </p:spPr>
          <p:txBody>
            <a:bodyPr wrap="square">
              <a:spAutoFit/>
            </a:bodyPr>
            <a:lstStyle/>
            <a:p>
              <a:pPr algn="ctr"/>
              <a:r>
                <a:rPr lang="en-US" sz="1200" dirty="0">
                  <a:solidFill>
                    <a:schemeClr val="accent2"/>
                  </a:solidFill>
                  <a:latin typeface="Verdana" panose="020B0604030504040204" pitchFamily="34" charset="0"/>
                  <a:ea typeface="Verdana" panose="020B0604030504040204" pitchFamily="34" charset="0"/>
                  <a:cs typeface="Roboto"/>
                </a:rPr>
                <a:t>Optimal Active </a:t>
              </a:r>
              <a:br>
                <a:rPr lang="en-US" sz="1200" dirty="0">
                  <a:solidFill>
                    <a:schemeClr val="accent2"/>
                  </a:solidFill>
                  <a:latin typeface="Verdana" panose="020B0604030504040204" pitchFamily="34" charset="0"/>
                  <a:ea typeface="Verdana" panose="020B0604030504040204" pitchFamily="34" charset="0"/>
                  <a:cs typeface="Roboto"/>
                </a:rPr>
              </a:br>
              <a:r>
                <a:rPr lang="en-US" sz="1200" dirty="0">
                  <a:solidFill>
                    <a:schemeClr val="accent2"/>
                  </a:solidFill>
                  <a:latin typeface="Verdana" panose="020B0604030504040204" pitchFamily="34" charset="0"/>
                  <a:ea typeface="Verdana" panose="020B0604030504040204" pitchFamily="34" charset="0"/>
                  <a:cs typeface="Roboto"/>
                </a:rPr>
                <a:t>r-ATG Exposure Associated with Minimum Risk of Virus Reactivation</a:t>
              </a:r>
            </a:p>
          </p:txBody>
        </p:sp>
        <p:sp>
          <p:nvSpPr>
            <p:cNvPr id="18" name="TextBox 17">
              <a:extLst>
                <a:ext uri="{FF2B5EF4-FFF2-40B4-BE49-F238E27FC236}">
                  <a16:creationId xmlns:a16="http://schemas.microsoft.com/office/drawing/2014/main" id="{3CE509FF-1187-BDFF-88A8-93925657C59A}"/>
                </a:ext>
              </a:extLst>
            </p:cNvPr>
            <p:cNvSpPr txBox="1"/>
            <p:nvPr/>
          </p:nvSpPr>
          <p:spPr>
            <a:xfrm>
              <a:off x="10101436" y="4867060"/>
              <a:ext cx="1557745" cy="830997"/>
            </a:xfrm>
            <a:prstGeom prst="rect">
              <a:avLst/>
            </a:prstGeom>
            <a:noFill/>
          </p:spPr>
          <p:txBody>
            <a:bodyPr wrap="square">
              <a:spAutoFit/>
            </a:bodyPr>
            <a:lstStyle/>
            <a:p>
              <a:pPr algn="ctr"/>
              <a:r>
                <a:rPr lang="en-US" sz="1200" dirty="0">
                  <a:solidFill>
                    <a:schemeClr val="accent2"/>
                  </a:solidFill>
                  <a:latin typeface="Verdana" panose="020B0604030504040204" pitchFamily="34" charset="0"/>
                  <a:ea typeface="Verdana" panose="020B0604030504040204" pitchFamily="34" charset="0"/>
                  <a:cs typeface="Roboto"/>
                </a:rPr>
                <a:t>Individualization of r-ATG Dosing and the Way Forward</a:t>
              </a:r>
            </a:p>
          </p:txBody>
        </p:sp>
        <p:sp>
          <p:nvSpPr>
            <p:cNvPr id="57" name="Google Shape;797;p35">
              <a:extLst>
                <a:ext uri="{FF2B5EF4-FFF2-40B4-BE49-F238E27FC236}">
                  <a16:creationId xmlns:a16="http://schemas.microsoft.com/office/drawing/2014/main" id="{7E889D47-D51E-8F69-9393-591E640CCFFB}"/>
                </a:ext>
              </a:extLst>
            </p:cNvPr>
            <p:cNvSpPr txBox="1">
              <a:spLocks/>
            </p:cNvSpPr>
            <p:nvPr/>
          </p:nvSpPr>
          <p:spPr>
            <a:xfrm>
              <a:off x="903633" y="1346148"/>
              <a:ext cx="1088815" cy="842746"/>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01</a:t>
              </a:r>
            </a:p>
          </p:txBody>
        </p:sp>
        <p:sp>
          <p:nvSpPr>
            <p:cNvPr id="62" name="Google Shape;797;p35">
              <a:extLst>
                <a:ext uri="{FF2B5EF4-FFF2-40B4-BE49-F238E27FC236}">
                  <a16:creationId xmlns:a16="http://schemas.microsoft.com/office/drawing/2014/main" id="{42D625D6-B02D-90E8-672B-8AC762144E01}"/>
                </a:ext>
              </a:extLst>
            </p:cNvPr>
            <p:cNvSpPr txBox="1">
              <a:spLocks/>
            </p:cNvSpPr>
            <p:nvPr/>
          </p:nvSpPr>
          <p:spPr>
            <a:xfrm>
              <a:off x="2144401" y="3457575"/>
              <a:ext cx="1088815" cy="72219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02</a:t>
              </a:r>
            </a:p>
          </p:txBody>
        </p:sp>
        <p:grpSp>
          <p:nvGrpSpPr>
            <p:cNvPr id="63" name="Group 62">
              <a:extLst>
                <a:ext uri="{FF2B5EF4-FFF2-40B4-BE49-F238E27FC236}">
                  <a16:creationId xmlns:a16="http://schemas.microsoft.com/office/drawing/2014/main" id="{ECC70A2E-2386-ED35-C04F-CF3075743678}"/>
                </a:ext>
              </a:extLst>
            </p:cNvPr>
            <p:cNvGrpSpPr/>
            <p:nvPr/>
          </p:nvGrpSpPr>
          <p:grpSpPr>
            <a:xfrm>
              <a:off x="3449419" y="1152289"/>
              <a:ext cx="1342657" cy="1342728"/>
              <a:chOff x="6998460" y="2099739"/>
              <a:chExt cx="1592916" cy="1593000"/>
            </a:xfrm>
          </p:grpSpPr>
          <p:sp>
            <p:nvSpPr>
              <p:cNvPr id="64" name="Freeform: Shape 21">
                <a:extLst>
                  <a:ext uri="{FF2B5EF4-FFF2-40B4-BE49-F238E27FC236}">
                    <a16:creationId xmlns:a16="http://schemas.microsoft.com/office/drawing/2014/main" id="{76D57FB6-AE2D-5C11-67EF-A9EF6AAE202A}"/>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65" name="Freeform: Shape 22">
                <a:extLst>
                  <a:ext uri="{FF2B5EF4-FFF2-40B4-BE49-F238E27FC236}">
                    <a16:creationId xmlns:a16="http://schemas.microsoft.com/office/drawing/2014/main" id="{61601E76-477B-8192-C6FA-CA3F26C19B99}"/>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7E2050"/>
                  </a:gs>
                  <a:gs pos="0">
                    <a:srgbClr val="99256B"/>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66" name="Google Shape;77;p16">
              <a:extLst>
                <a:ext uri="{FF2B5EF4-FFF2-40B4-BE49-F238E27FC236}">
                  <a16:creationId xmlns:a16="http://schemas.microsoft.com/office/drawing/2014/main" id="{B6E10DEE-445D-A417-8407-C726BD5F7662}"/>
                </a:ext>
              </a:extLst>
            </p:cNvPr>
            <p:cNvCxnSpPr>
              <a:cxnSpLocks/>
            </p:cNvCxnSpPr>
            <p:nvPr/>
          </p:nvCxnSpPr>
          <p:spPr>
            <a:xfrm>
              <a:off x="4109389" y="2352042"/>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67" name="Google Shape;797;p35">
              <a:extLst>
                <a:ext uri="{FF2B5EF4-FFF2-40B4-BE49-F238E27FC236}">
                  <a16:creationId xmlns:a16="http://schemas.microsoft.com/office/drawing/2014/main" id="{6384AD71-EBB9-A7BC-822D-7B48D7528236}"/>
                </a:ext>
              </a:extLst>
            </p:cNvPr>
            <p:cNvSpPr txBox="1">
              <a:spLocks/>
            </p:cNvSpPr>
            <p:nvPr/>
          </p:nvSpPr>
          <p:spPr>
            <a:xfrm>
              <a:off x="3685292" y="1485900"/>
              <a:ext cx="877184" cy="61473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03</a:t>
              </a:r>
            </a:p>
          </p:txBody>
        </p:sp>
        <p:grpSp>
          <p:nvGrpSpPr>
            <p:cNvPr id="68" name="Group 67">
              <a:extLst>
                <a:ext uri="{FF2B5EF4-FFF2-40B4-BE49-F238E27FC236}">
                  <a16:creationId xmlns:a16="http://schemas.microsoft.com/office/drawing/2014/main" id="{E7C76C29-BA1E-F812-A716-52AEAE6F95F1}"/>
                </a:ext>
              </a:extLst>
            </p:cNvPr>
            <p:cNvGrpSpPr/>
            <p:nvPr/>
          </p:nvGrpSpPr>
          <p:grpSpPr>
            <a:xfrm>
              <a:off x="4884608" y="3155031"/>
              <a:ext cx="1342657" cy="1342728"/>
              <a:chOff x="6998460" y="2099739"/>
              <a:chExt cx="1592916" cy="1593000"/>
            </a:xfrm>
          </p:grpSpPr>
          <p:sp>
            <p:nvSpPr>
              <p:cNvPr id="69" name="Freeform: Shape 21">
                <a:extLst>
                  <a:ext uri="{FF2B5EF4-FFF2-40B4-BE49-F238E27FC236}">
                    <a16:creationId xmlns:a16="http://schemas.microsoft.com/office/drawing/2014/main" id="{A21D07D6-2630-B770-4AF4-D682B291AC2F}"/>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70" name="Freeform: Shape 22">
                <a:extLst>
                  <a:ext uri="{FF2B5EF4-FFF2-40B4-BE49-F238E27FC236}">
                    <a16:creationId xmlns:a16="http://schemas.microsoft.com/office/drawing/2014/main" id="{B6C1C286-E986-83A7-9B2C-A07450165900}"/>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C00000"/>
                  </a:gs>
                  <a:gs pos="0">
                    <a:srgbClr val="FF0000"/>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71" name="Google Shape;77;p16">
              <a:extLst>
                <a:ext uri="{FF2B5EF4-FFF2-40B4-BE49-F238E27FC236}">
                  <a16:creationId xmlns:a16="http://schemas.microsoft.com/office/drawing/2014/main" id="{A17A7DDF-7A3D-22DB-B10B-96309943A1D5}"/>
                </a:ext>
              </a:extLst>
            </p:cNvPr>
            <p:cNvCxnSpPr>
              <a:cxnSpLocks/>
            </p:cNvCxnSpPr>
            <p:nvPr/>
          </p:nvCxnSpPr>
          <p:spPr>
            <a:xfrm>
              <a:off x="5555936" y="4315164"/>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72" name="Google Shape;797;p35">
              <a:extLst>
                <a:ext uri="{FF2B5EF4-FFF2-40B4-BE49-F238E27FC236}">
                  <a16:creationId xmlns:a16="http://schemas.microsoft.com/office/drawing/2014/main" id="{E85AFA95-450B-A412-0BA9-770D86D2C6B7}"/>
                </a:ext>
              </a:extLst>
            </p:cNvPr>
            <p:cNvSpPr txBox="1">
              <a:spLocks/>
            </p:cNvSpPr>
            <p:nvPr/>
          </p:nvSpPr>
          <p:spPr>
            <a:xfrm>
              <a:off x="5129967" y="3552825"/>
              <a:ext cx="851734" cy="53169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04</a:t>
              </a:r>
            </a:p>
          </p:txBody>
        </p:sp>
        <p:grpSp>
          <p:nvGrpSpPr>
            <p:cNvPr id="78" name="Group 77">
              <a:extLst>
                <a:ext uri="{FF2B5EF4-FFF2-40B4-BE49-F238E27FC236}">
                  <a16:creationId xmlns:a16="http://schemas.microsoft.com/office/drawing/2014/main" id="{64DD3991-E82C-E030-C915-41A047EA2E30}"/>
                </a:ext>
              </a:extLst>
            </p:cNvPr>
            <p:cNvGrpSpPr/>
            <p:nvPr/>
          </p:nvGrpSpPr>
          <p:grpSpPr>
            <a:xfrm>
              <a:off x="6189605" y="1152289"/>
              <a:ext cx="1342657" cy="1342728"/>
              <a:chOff x="6998460" y="2099739"/>
              <a:chExt cx="1592916" cy="1593000"/>
            </a:xfrm>
          </p:grpSpPr>
          <p:sp>
            <p:nvSpPr>
              <p:cNvPr id="79" name="Freeform: Shape 21">
                <a:extLst>
                  <a:ext uri="{FF2B5EF4-FFF2-40B4-BE49-F238E27FC236}">
                    <a16:creationId xmlns:a16="http://schemas.microsoft.com/office/drawing/2014/main" id="{770DF6D4-CE4B-4F11-1C58-8CA6A5BA97CC}"/>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80" name="Freeform: Shape 22">
                <a:extLst>
                  <a:ext uri="{FF2B5EF4-FFF2-40B4-BE49-F238E27FC236}">
                    <a16:creationId xmlns:a16="http://schemas.microsoft.com/office/drawing/2014/main" id="{C73F001C-9E06-D523-BF21-E0DB7D3E8D2B}"/>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7E2050"/>
                  </a:gs>
                  <a:gs pos="0">
                    <a:srgbClr val="99256B"/>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81" name="Google Shape;77;p16">
              <a:extLst>
                <a:ext uri="{FF2B5EF4-FFF2-40B4-BE49-F238E27FC236}">
                  <a16:creationId xmlns:a16="http://schemas.microsoft.com/office/drawing/2014/main" id="{350CBD66-8F1D-2ECE-E8E8-28FAF2AAECCF}"/>
                </a:ext>
              </a:extLst>
            </p:cNvPr>
            <p:cNvCxnSpPr>
              <a:cxnSpLocks/>
            </p:cNvCxnSpPr>
            <p:nvPr/>
          </p:nvCxnSpPr>
          <p:spPr>
            <a:xfrm>
              <a:off x="6849575" y="2352042"/>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82" name="Google Shape;797;p35">
              <a:extLst>
                <a:ext uri="{FF2B5EF4-FFF2-40B4-BE49-F238E27FC236}">
                  <a16:creationId xmlns:a16="http://schemas.microsoft.com/office/drawing/2014/main" id="{38B29704-83FB-1277-CB12-811655299DC9}"/>
                </a:ext>
              </a:extLst>
            </p:cNvPr>
            <p:cNvSpPr txBox="1">
              <a:spLocks/>
            </p:cNvSpPr>
            <p:nvPr/>
          </p:nvSpPr>
          <p:spPr>
            <a:xfrm>
              <a:off x="6425478" y="1485900"/>
              <a:ext cx="877184" cy="61473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05</a:t>
              </a:r>
            </a:p>
          </p:txBody>
        </p:sp>
        <p:grpSp>
          <p:nvGrpSpPr>
            <p:cNvPr id="83" name="Group 82">
              <a:extLst>
                <a:ext uri="{FF2B5EF4-FFF2-40B4-BE49-F238E27FC236}">
                  <a16:creationId xmlns:a16="http://schemas.microsoft.com/office/drawing/2014/main" id="{587B7378-1B9D-9140-9126-5EC2F3CFBA8A}"/>
                </a:ext>
              </a:extLst>
            </p:cNvPr>
            <p:cNvGrpSpPr/>
            <p:nvPr/>
          </p:nvGrpSpPr>
          <p:grpSpPr>
            <a:xfrm>
              <a:off x="7389683" y="3155031"/>
              <a:ext cx="1342657" cy="1342728"/>
              <a:chOff x="6998460" y="2099739"/>
              <a:chExt cx="1592916" cy="1593000"/>
            </a:xfrm>
          </p:grpSpPr>
          <p:sp>
            <p:nvSpPr>
              <p:cNvPr id="84" name="Freeform: Shape 21">
                <a:extLst>
                  <a:ext uri="{FF2B5EF4-FFF2-40B4-BE49-F238E27FC236}">
                    <a16:creationId xmlns:a16="http://schemas.microsoft.com/office/drawing/2014/main" id="{CA926BE1-5930-35A8-C068-5E84FE00CB07}"/>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85" name="Freeform: Shape 22">
                <a:extLst>
                  <a:ext uri="{FF2B5EF4-FFF2-40B4-BE49-F238E27FC236}">
                    <a16:creationId xmlns:a16="http://schemas.microsoft.com/office/drawing/2014/main" id="{FD1BFAF1-FB66-2046-DF06-E8D6FCAD5815}"/>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C00000"/>
                  </a:gs>
                  <a:gs pos="0">
                    <a:srgbClr val="FF0000"/>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86" name="Google Shape;77;p16">
              <a:extLst>
                <a:ext uri="{FF2B5EF4-FFF2-40B4-BE49-F238E27FC236}">
                  <a16:creationId xmlns:a16="http://schemas.microsoft.com/office/drawing/2014/main" id="{AA702998-0D17-D706-2D2D-20655C651F9A}"/>
                </a:ext>
              </a:extLst>
            </p:cNvPr>
            <p:cNvCxnSpPr>
              <a:cxnSpLocks/>
            </p:cNvCxnSpPr>
            <p:nvPr/>
          </p:nvCxnSpPr>
          <p:spPr>
            <a:xfrm>
              <a:off x="8061011" y="4315164"/>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87" name="Google Shape;797;p35">
              <a:extLst>
                <a:ext uri="{FF2B5EF4-FFF2-40B4-BE49-F238E27FC236}">
                  <a16:creationId xmlns:a16="http://schemas.microsoft.com/office/drawing/2014/main" id="{0B7264C5-6F42-06A8-FB69-565E339E501C}"/>
                </a:ext>
              </a:extLst>
            </p:cNvPr>
            <p:cNvSpPr txBox="1">
              <a:spLocks/>
            </p:cNvSpPr>
            <p:nvPr/>
          </p:nvSpPr>
          <p:spPr>
            <a:xfrm>
              <a:off x="7635042" y="3552825"/>
              <a:ext cx="851734" cy="53169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06</a:t>
              </a:r>
            </a:p>
          </p:txBody>
        </p:sp>
        <p:grpSp>
          <p:nvGrpSpPr>
            <p:cNvPr id="88" name="Group 87">
              <a:extLst>
                <a:ext uri="{FF2B5EF4-FFF2-40B4-BE49-F238E27FC236}">
                  <a16:creationId xmlns:a16="http://schemas.microsoft.com/office/drawing/2014/main" id="{8CE1A368-C8D9-E4A9-FF39-78BF64E768CC}"/>
                </a:ext>
              </a:extLst>
            </p:cNvPr>
            <p:cNvGrpSpPr/>
            <p:nvPr/>
          </p:nvGrpSpPr>
          <p:grpSpPr>
            <a:xfrm>
              <a:off x="8713730" y="1152289"/>
              <a:ext cx="1342657" cy="1342728"/>
              <a:chOff x="6998460" y="2099739"/>
              <a:chExt cx="1592916" cy="1593000"/>
            </a:xfrm>
          </p:grpSpPr>
          <p:sp>
            <p:nvSpPr>
              <p:cNvPr id="89" name="Freeform: Shape 21">
                <a:extLst>
                  <a:ext uri="{FF2B5EF4-FFF2-40B4-BE49-F238E27FC236}">
                    <a16:creationId xmlns:a16="http://schemas.microsoft.com/office/drawing/2014/main" id="{5ABFD028-53D5-25D6-A4AC-ADED0E327063}"/>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90" name="Freeform: Shape 22">
                <a:extLst>
                  <a:ext uri="{FF2B5EF4-FFF2-40B4-BE49-F238E27FC236}">
                    <a16:creationId xmlns:a16="http://schemas.microsoft.com/office/drawing/2014/main" id="{C4A3D2D3-5635-E9AF-7A83-19DEDE71C1B6}"/>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7E2050"/>
                  </a:gs>
                  <a:gs pos="0">
                    <a:srgbClr val="99256B"/>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91" name="Google Shape;77;p16">
              <a:extLst>
                <a:ext uri="{FF2B5EF4-FFF2-40B4-BE49-F238E27FC236}">
                  <a16:creationId xmlns:a16="http://schemas.microsoft.com/office/drawing/2014/main" id="{38397A99-CCDF-717E-B3EE-1D785DB6F56D}"/>
                </a:ext>
              </a:extLst>
            </p:cNvPr>
            <p:cNvCxnSpPr>
              <a:cxnSpLocks/>
            </p:cNvCxnSpPr>
            <p:nvPr/>
          </p:nvCxnSpPr>
          <p:spPr>
            <a:xfrm>
              <a:off x="9373700" y="2352042"/>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92" name="Google Shape;797;p35">
              <a:extLst>
                <a:ext uri="{FF2B5EF4-FFF2-40B4-BE49-F238E27FC236}">
                  <a16:creationId xmlns:a16="http://schemas.microsoft.com/office/drawing/2014/main" id="{CC7CEF1E-6EEF-C2C5-BE6F-4BC23B5D8A17}"/>
                </a:ext>
              </a:extLst>
            </p:cNvPr>
            <p:cNvSpPr txBox="1">
              <a:spLocks/>
            </p:cNvSpPr>
            <p:nvPr/>
          </p:nvSpPr>
          <p:spPr>
            <a:xfrm>
              <a:off x="8949603" y="1485900"/>
              <a:ext cx="877184" cy="61473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07</a:t>
              </a:r>
            </a:p>
          </p:txBody>
        </p:sp>
        <p:grpSp>
          <p:nvGrpSpPr>
            <p:cNvPr id="93" name="Group 92">
              <a:extLst>
                <a:ext uri="{FF2B5EF4-FFF2-40B4-BE49-F238E27FC236}">
                  <a16:creationId xmlns:a16="http://schemas.microsoft.com/office/drawing/2014/main" id="{0797F059-B1E0-9D0B-7A3A-C86C89C2EE65}"/>
                </a:ext>
              </a:extLst>
            </p:cNvPr>
            <p:cNvGrpSpPr/>
            <p:nvPr/>
          </p:nvGrpSpPr>
          <p:grpSpPr>
            <a:xfrm>
              <a:off x="10209083" y="3155031"/>
              <a:ext cx="1342657" cy="1342728"/>
              <a:chOff x="6998460" y="2099739"/>
              <a:chExt cx="1592916" cy="1593000"/>
            </a:xfrm>
          </p:grpSpPr>
          <p:sp>
            <p:nvSpPr>
              <p:cNvPr id="94" name="Freeform: Shape 21">
                <a:extLst>
                  <a:ext uri="{FF2B5EF4-FFF2-40B4-BE49-F238E27FC236}">
                    <a16:creationId xmlns:a16="http://schemas.microsoft.com/office/drawing/2014/main" id="{38F139E9-92AD-C873-8DB1-1FD59E21E4A3}"/>
                  </a:ext>
                </a:extLst>
              </p:cNvPr>
              <p:cNvSpPr/>
              <p:nvPr/>
            </p:nvSpPr>
            <p:spPr>
              <a:xfrm>
                <a:off x="6998460" y="2099739"/>
                <a:ext cx="1592916" cy="1593000"/>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solidFill>
                <a:srgbClr val="F3F3F3"/>
              </a:soli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95" name="Freeform: Shape 22">
                <a:extLst>
                  <a:ext uri="{FF2B5EF4-FFF2-40B4-BE49-F238E27FC236}">
                    <a16:creationId xmlns:a16="http://schemas.microsoft.com/office/drawing/2014/main" id="{6FEE64AB-0049-91E5-5380-E49845EE601E}"/>
                  </a:ext>
                </a:extLst>
              </p:cNvPr>
              <p:cNvSpPr/>
              <p:nvPr/>
            </p:nvSpPr>
            <p:spPr>
              <a:xfrm rot="21530400">
                <a:off x="7205509" y="2293105"/>
                <a:ext cx="1187941" cy="1187941"/>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accent5">
                      <a:lumMod val="50000"/>
                    </a:schemeClr>
                  </a:gs>
                  <a:gs pos="54000">
                    <a:srgbClr val="C00000"/>
                  </a:gs>
                  <a:gs pos="0">
                    <a:srgbClr val="FF0000"/>
                  </a:gs>
                </a:gsLst>
                <a:path path="circle">
                  <a:fillToRect l="50000" t="50000" r="50000" b="50000"/>
                </a:path>
                <a:tileRect/>
              </a:gradFill>
              <a:ln w="25400" cap="flat">
                <a:solidFill>
                  <a:schemeClr val="bg1"/>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cxnSp>
          <p:nvCxnSpPr>
            <p:cNvPr id="96" name="Google Shape;77;p16">
              <a:extLst>
                <a:ext uri="{FF2B5EF4-FFF2-40B4-BE49-F238E27FC236}">
                  <a16:creationId xmlns:a16="http://schemas.microsoft.com/office/drawing/2014/main" id="{1A00D9E9-9331-2730-8145-A0E279B6E63E}"/>
                </a:ext>
              </a:extLst>
            </p:cNvPr>
            <p:cNvCxnSpPr>
              <a:cxnSpLocks/>
            </p:cNvCxnSpPr>
            <p:nvPr/>
          </p:nvCxnSpPr>
          <p:spPr>
            <a:xfrm>
              <a:off x="10880411" y="4315164"/>
              <a:ext cx="0" cy="530258"/>
            </a:xfrm>
            <a:prstGeom prst="straightConnector1">
              <a:avLst/>
            </a:prstGeom>
            <a:noFill/>
            <a:ln w="19050" cap="flat" cmpd="sng">
              <a:solidFill>
                <a:schemeClr val="accent1">
                  <a:lumMod val="75000"/>
                </a:schemeClr>
              </a:solidFill>
              <a:prstDash val="solid"/>
              <a:round/>
              <a:headEnd type="none" w="med" len="med"/>
              <a:tailEnd type="oval" w="med" len="med"/>
            </a:ln>
          </p:spPr>
        </p:cxnSp>
        <p:sp>
          <p:nvSpPr>
            <p:cNvPr id="97" name="Google Shape;797;p35">
              <a:extLst>
                <a:ext uri="{FF2B5EF4-FFF2-40B4-BE49-F238E27FC236}">
                  <a16:creationId xmlns:a16="http://schemas.microsoft.com/office/drawing/2014/main" id="{D552EFC3-E54E-6FDE-59EA-39A6F0CA5FE7}"/>
                </a:ext>
              </a:extLst>
            </p:cNvPr>
            <p:cNvSpPr txBox="1">
              <a:spLocks/>
            </p:cNvSpPr>
            <p:nvPr/>
          </p:nvSpPr>
          <p:spPr>
            <a:xfrm>
              <a:off x="10454442" y="3552825"/>
              <a:ext cx="851734" cy="531692"/>
            </a:xfrm>
            <a:prstGeom prst="rect">
              <a:avLst/>
            </a:prstGeom>
          </p:spPr>
          <p:txBody>
            <a:bodyPr spcFirstLastPara="1" wrap="square" lIns="91425" tIns="91425" rIns="91425" bIns="91425" anchor="ctr" anchorCtr="0">
              <a:noAutofit/>
            </a:bodyPr>
            <a:lstStyle>
              <a:lvl1pPr>
                <a:defRPr>
                  <a:latin typeface="+mj-lt"/>
                  <a:ea typeface="+mj-ea"/>
                  <a:cs typeface="+mj-cs"/>
                </a:defRPr>
              </a:lvl1pPr>
            </a:lstStyle>
            <a:p>
              <a:pPr algn="ctr" rtl="0"/>
              <a:r>
                <a:rPr lang="en" sz="3200" b="1" dirty="0">
                  <a:solidFill>
                    <a:schemeClr val="accent1"/>
                  </a:solidFill>
                  <a:latin typeface="Verdana" panose="020B0604030504040204" pitchFamily="34" charset="0"/>
                  <a:ea typeface="Verdana" panose="020B0604030504040204" pitchFamily="34" charset="0"/>
                </a:rPr>
                <a:t>08</a:t>
              </a:r>
            </a:p>
          </p:txBody>
        </p:sp>
      </p:grpSp>
    </p:spTree>
    <p:extLst>
      <p:ext uri="{BB962C8B-B14F-4D97-AF65-F5344CB8AC3E}">
        <p14:creationId xmlns:p14="http://schemas.microsoft.com/office/powerpoint/2010/main" val="38473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784E2A9-8582-B5F2-B1BC-98F89379585A}"/>
              </a:ext>
            </a:extLst>
          </p:cNvPr>
          <p:cNvGrpSpPr/>
          <p:nvPr/>
        </p:nvGrpSpPr>
        <p:grpSpPr>
          <a:xfrm>
            <a:off x="50412" y="6386713"/>
            <a:ext cx="12091176" cy="307777"/>
            <a:chOff x="50412" y="6386713"/>
            <a:chExt cx="12091176" cy="307777"/>
          </a:xfrm>
        </p:grpSpPr>
        <p:sp>
          <p:nvSpPr>
            <p:cNvPr id="6" name="TextBox 5">
              <a:extLst>
                <a:ext uri="{FF2B5EF4-FFF2-40B4-BE49-F238E27FC236}">
                  <a16:creationId xmlns:a16="http://schemas.microsoft.com/office/drawing/2014/main" id="{F81AD648-2DC4-FEA1-06C3-F9E633445E40}"/>
                </a:ext>
              </a:extLst>
            </p:cNvPr>
            <p:cNvSpPr txBox="1"/>
            <p:nvPr/>
          </p:nvSpPr>
          <p:spPr>
            <a:xfrm>
              <a:off x="50412" y="6450507"/>
              <a:ext cx="6045588" cy="200055"/>
            </a:xfrm>
            <a:prstGeom prst="rect">
              <a:avLst/>
            </a:prstGeom>
            <a:noFill/>
          </p:spPr>
          <p:txBody>
            <a:bodyPr wrap="square">
              <a:spAutoFit/>
            </a:bodyPr>
            <a:lstStyle/>
            <a:p>
              <a:r>
                <a:rPr lang="en-IN" sz="700" dirty="0">
                  <a:solidFill>
                    <a:schemeClr val="accent4">
                      <a:lumMod val="10000"/>
                    </a:schemeClr>
                  </a:solidFill>
                  <a:latin typeface="Verdana" panose="020B0604030504040204" pitchFamily="34" charset="0"/>
                  <a:ea typeface="Verdana" panose="020B0604030504040204" pitchFamily="34" charset="0"/>
                </a:rPr>
                <a:t>Admiraal R, </a:t>
              </a:r>
              <a:r>
                <a:rPr lang="en-IN" sz="700" i="1" dirty="0">
                  <a:solidFill>
                    <a:schemeClr val="accent4">
                      <a:lumMod val="10000"/>
                    </a:schemeClr>
                  </a:solidFill>
                  <a:latin typeface="Verdana" panose="020B0604030504040204" pitchFamily="34" charset="0"/>
                  <a:ea typeface="Verdana" panose="020B0604030504040204" pitchFamily="34" charset="0"/>
                </a:rPr>
                <a:t>et al. Lancet Haematol. </a:t>
              </a:r>
              <a:r>
                <a:rPr lang="en-IN" sz="700" dirty="0">
                  <a:solidFill>
                    <a:schemeClr val="accent4">
                      <a:lumMod val="10000"/>
                    </a:schemeClr>
                  </a:solidFill>
                  <a:latin typeface="Verdana" panose="020B0604030504040204" pitchFamily="34" charset="0"/>
                  <a:ea typeface="Verdana" panose="020B0604030504040204" pitchFamily="34" charset="0"/>
                </a:rPr>
                <a:t>2017;4(4):e183–e191.</a:t>
              </a:r>
            </a:p>
          </p:txBody>
        </p:sp>
        <p:sp>
          <p:nvSpPr>
            <p:cNvPr id="8" name="TextBox 7">
              <a:extLst>
                <a:ext uri="{FF2B5EF4-FFF2-40B4-BE49-F238E27FC236}">
                  <a16:creationId xmlns:a16="http://schemas.microsoft.com/office/drawing/2014/main" id="{1EF8F482-5013-5B61-6CB6-830F14C23C35}"/>
                </a:ext>
              </a:extLst>
            </p:cNvPr>
            <p:cNvSpPr txBox="1"/>
            <p:nvPr/>
          </p:nvSpPr>
          <p:spPr>
            <a:xfrm>
              <a:off x="6096000" y="6386713"/>
              <a:ext cx="6045588" cy="307777"/>
            </a:xfrm>
            <a:prstGeom prst="rect">
              <a:avLst/>
            </a:prstGeom>
            <a:noFill/>
          </p:spPr>
          <p:txBody>
            <a:bodyPr wrap="square">
              <a:spAutoFit/>
            </a:bodyPr>
            <a:lstStyle/>
            <a:p>
              <a:pPr algn="r"/>
              <a:r>
                <a:rPr lang="en-IN" sz="700" dirty="0">
                  <a:solidFill>
                    <a:schemeClr val="accent4">
                      <a:lumMod val="10000"/>
                    </a:schemeClr>
                  </a:solidFill>
                  <a:latin typeface="Verdana" panose="020B0604030504040204" pitchFamily="34" charset="0"/>
                  <a:ea typeface="Verdana" panose="020B0604030504040204" pitchFamily="34" charset="0"/>
                </a:rPr>
                <a:t>aHSCT: Allogenic hematopoietic stem cell transplantation; GvHD: Graft versus host disease; r-ATG: Rabbit anti-thymocyte globulin.</a:t>
              </a:r>
            </a:p>
          </p:txBody>
        </p:sp>
      </p:grpSp>
      <p:grpSp>
        <p:nvGrpSpPr>
          <p:cNvPr id="9" name="Group 8">
            <a:extLst>
              <a:ext uri="{FF2B5EF4-FFF2-40B4-BE49-F238E27FC236}">
                <a16:creationId xmlns:a16="http://schemas.microsoft.com/office/drawing/2014/main" id="{E7CB5B47-B4DE-4797-D2BB-B73811D30975}"/>
              </a:ext>
            </a:extLst>
          </p:cNvPr>
          <p:cNvGrpSpPr/>
          <p:nvPr/>
        </p:nvGrpSpPr>
        <p:grpSpPr>
          <a:xfrm>
            <a:off x="1490363" y="1606680"/>
            <a:ext cx="2620256" cy="2129883"/>
            <a:chOff x="1084022" y="1317052"/>
            <a:chExt cx="2620256" cy="2129883"/>
          </a:xfrm>
        </p:grpSpPr>
        <p:pic>
          <p:nvPicPr>
            <p:cNvPr id="10" name="Picture 2">
              <a:extLst>
                <a:ext uri="{FF2B5EF4-FFF2-40B4-BE49-F238E27FC236}">
                  <a16:creationId xmlns:a16="http://schemas.microsoft.com/office/drawing/2014/main" id="{15BC11F8-A75E-AF3A-FD0F-6AE0482CB279}"/>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3114" b="82872" l="67688" r="94438">
                          <a14:foregroundMark x1="67813" y1="64879" x2="69500" y2="71972"/>
                          <a14:foregroundMark x1="69500" y1="71972" x2="77750" y2="81834"/>
                          <a14:foregroundMark x1="77750" y1="81834" x2="83563" y2="83824"/>
                          <a14:foregroundMark x1="83563" y1="83824" x2="88438" y2="80623"/>
                          <a14:foregroundMark x1="88438" y1="80623" x2="94625" y2="67561"/>
                          <a14:foregroundMark x1="94625" y1="67561" x2="91375" y2="58997"/>
                          <a14:foregroundMark x1="91375" y1="58997" x2="87375" y2="53547"/>
                          <a14:foregroundMark x1="87375" y1="53547" x2="80813" y2="52249"/>
                          <a14:foregroundMark x1="80813" y1="52249" x2="75750" y2="54325"/>
                          <a14:foregroundMark x1="75750" y1="54325" x2="67688" y2="65052"/>
                          <a14:foregroundMark x1="92063" y1="62457" x2="94438" y2="69637"/>
                          <a14:foregroundMark x1="94438" y1="69637" x2="92438" y2="73529"/>
                          <a14:foregroundMark x1="86563" y1="81834" x2="89313" y2="79066"/>
                          <a14:foregroundMark x1="81688" y1="82872" x2="84438" y2="82872"/>
                          <a14:foregroundMark x1="79438" y1="53114" x2="84313" y2="53460"/>
                          <a14:foregroundMark x1="71063" y1="73702" x2="68188" y2="67215"/>
                          <a14:foregroundMark x1="68188" y1="67215" x2="68563" y2="65571"/>
                          <a14:foregroundMark x1="70938" y1="74048" x2="68813" y2="71799"/>
                          <a14:foregroundMark x1="70563" y1="74048" x2="68313" y2="72491"/>
                        </a14:backgroundRemoval>
                      </a14:imgEffect>
                    </a14:imgLayer>
                  </a14:imgProps>
                </a:ext>
                <a:ext uri="{28A0092B-C50C-407E-A947-70E740481C1C}">
                  <a14:useLocalDpi xmlns:a14="http://schemas.microsoft.com/office/drawing/2010/main" val="0"/>
                </a:ext>
              </a:extLst>
            </a:blip>
            <a:srcRect l="68610" t="52521" r="5074" b="16423"/>
            <a:stretch/>
          </p:blipFill>
          <p:spPr bwMode="auto">
            <a:xfrm rot="19570626">
              <a:off x="1206405" y="1317052"/>
              <a:ext cx="2497873" cy="212988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7B59E7A-EDC5-B9D2-B699-8EC2F0EDB3D8}"/>
                </a:ext>
              </a:extLst>
            </p:cNvPr>
            <p:cNvSpPr txBox="1"/>
            <p:nvPr/>
          </p:nvSpPr>
          <p:spPr>
            <a:xfrm rot="19537295">
              <a:off x="1084022" y="2104994"/>
              <a:ext cx="2555713" cy="553998"/>
            </a:xfrm>
            <a:prstGeom prst="rect">
              <a:avLst/>
            </a:prstGeom>
            <a:noFill/>
          </p:spPr>
          <p:txBody>
            <a:bodyPr wrap="square" rtlCol="0">
              <a:spAutoFit/>
            </a:bodyPr>
            <a:lstStyle/>
            <a:p>
              <a:pPr algn="ctr"/>
              <a:r>
                <a:rPr lang="en-US" sz="3000" b="1" dirty="0">
                  <a:solidFill>
                    <a:schemeClr val="accent3"/>
                  </a:solidFill>
                  <a:latin typeface="Verdana" panose="020B0604030504040204" pitchFamily="34" charset="0"/>
                  <a:ea typeface="Verdana" panose="020B0604030504040204" pitchFamily="34" charset="0"/>
                </a:rPr>
                <a:t>Prevention</a:t>
              </a:r>
              <a:endParaRPr lang="en-IN" sz="3000" b="1" dirty="0">
                <a:solidFill>
                  <a:schemeClr val="accent3"/>
                </a:solidFill>
                <a:latin typeface="Verdana" panose="020B0604030504040204" pitchFamily="34" charset="0"/>
                <a:ea typeface="Verdana" panose="020B0604030504040204" pitchFamily="34" charset="0"/>
              </a:endParaRPr>
            </a:p>
          </p:txBody>
        </p:sp>
      </p:grpSp>
      <p:grpSp>
        <p:nvGrpSpPr>
          <p:cNvPr id="3" name="Group 2">
            <a:extLst>
              <a:ext uri="{FF2B5EF4-FFF2-40B4-BE49-F238E27FC236}">
                <a16:creationId xmlns:a16="http://schemas.microsoft.com/office/drawing/2014/main" id="{338AA194-2E70-FE95-E146-C108261176FB}"/>
              </a:ext>
            </a:extLst>
          </p:cNvPr>
          <p:cNvGrpSpPr/>
          <p:nvPr/>
        </p:nvGrpSpPr>
        <p:grpSpPr>
          <a:xfrm>
            <a:off x="5629275" y="1323975"/>
            <a:ext cx="5081466" cy="4288694"/>
            <a:chOff x="5629275" y="1323975"/>
            <a:chExt cx="5081466" cy="4288694"/>
          </a:xfrm>
        </p:grpSpPr>
        <p:sp>
          <p:nvSpPr>
            <p:cNvPr id="12" name="Rectangle 11">
              <a:extLst>
                <a:ext uri="{FF2B5EF4-FFF2-40B4-BE49-F238E27FC236}">
                  <a16:creationId xmlns:a16="http://schemas.microsoft.com/office/drawing/2014/main" id="{F1CF1870-1BCF-D7A8-9752-62608F594CC2}"/>
                </a:ext>
              </a:extLst>
            </p:cNvPr>
            <p:cNvSpPr>
              <a:spLocks/>
            </p:cNvSpPr>
            <p:nvPr/>
          </p:nvSpPr>
          <p:spPr>
            <a:xfrm>
              <a:off x="5629275" y="1323975"/>
              <a:ext cx="5081466" cy="4288694"/>
            </a:xfrm>
            <a:prstGeom prst="rect">
              <a:avLst/>
            </a:prstGeom>
            <a:noFill/>
            <a:ln w="28575">
              <a:solidFill>
                <a:srgbClr val="A70709"/>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13" name="Rectangle 12">
              <a:extLst>
                <a:ext uri="{FF2B5EF4-FFF2-40B4-BE49-F238E27FC236}">
                  <a16:creationId xmlns:a16="http://schemas.microsoft.com/office/drawing/2014/main" id="{636475F0-68D9-6AC1-EE72-0DB0E0D7E945}"/>
                </a:ext>
              </a:extLst>
            </p:cNvPr>
            <p:cNvSpPr/>
            <p:nvPr/>
          </p:nvSpPr>
          <p:spPr>
            <a:xfrm>
              <a:off x="5834743" y="1519202"/>
              <a:ext cx="4636644" cy="3819596"/>
            </a:xfrm>
            <a:prstGeom prst="rect">
              <a:avLst/>
            </a:prstGeom>
            <a:gradFill>
              <a:gsLst>
                <a:gs pos="0">
                  <a:schemeClr val="accent1">
                    <a:lumMod val="5000"/>
                    <a:lumOff val="95000"/>
                  </a:schemeClr>
                </a:gs>
                <a:gs pos="67000">
                  <a:schemeClr val="tx2">
                    <a:lumMod val="20000"/>
                    <a:lumOff val="80000"/>
                  </a:schemeClr>
                </a:gs>
                <a:gs pos="100000">
                  <a:schemeClr val="accent1">
                    <a:lumMod val="30000"/>
                    <a:lumOff val="70000"/>
                  </a:schemeClr>
                </a:gs>
              </a:gsLst>
              <a:lin ang="5400000" scaled="1"/>
            </a:gradFill>
            <a:ln w="25400">
              <a:gradFill>
                <a:gsLst>
                  <a:gs pos="0">
                    <a:schemeClr val="tx2">
                      <a:lumMod val="42000"/>
                      <a:lumOff val="58000"/>
                    </a:schemeClr>
                  </a:gs>
                  <a:gs pos="68000">
                    <a:schemeClr val="accent3">
                      <a:lumMod val="20000"/>
                      <a:lumOff val="80000"/>
                    </a:schemeClr>
                  </a:gs>
                  <a:gs pos="100000">
                    <a:schemeClr val="bg2">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14" name="TextBox 13">
              <a:extLst>
                <a:ext uri="{FF2B5EF4-FFF2-40B4-BE49-F238E27FC236}">
                  <a16:creationId xmlns:a16="http://schemas.microsoft.com/office/drawing/2014/main" id="{F8E89FB2-3685-6059-793C-98AC44C57CF7}"/>
                </a:ext>
              </a:extLst>
            </p:cNvPr>
            <p:cNvSpPr txBox="1"/>
            <p:nvPr/>
          </p:nvSpPr>
          <p:spPr>
            <a:xfrm>
              <a:off x="6148689" y="1720840"/>
              <a:ext cx="4048122" cy="3416320"/>
            </a:xfrm>
            <a:prstGeom prst="rect">
              <a:avLst/>
            </a:prstGeom>
            <a:noFill/>
          </p:spPr>
          <p:txBody>
            <a:bodyPr wrap="square" rtlCol="0">
              <a:spAutoFit/>
            </a:bodyPr>
            <a:lstStyle/>
            <a:p>
              <a:pPr algn="ctr"/>
              <a:r>
                <a:rPr lang="en-US" sz="2400" dirty="0">
                  <a:solidFill>
                    <a:schemeClr val="accent2"/>
                  </a:solidFill>
                  <a:latin typeface="Verdana" panose="020B0604030504040204" pitchFamily="34" charset="0"/>
                  <a:ea typeface="Verdana" panose="020B0604030504040204" pitchFamily="34" charset="0"/>
                </a:rPr>
                <a:t>r-ATG, </a:t>
              </a:r>
              <a:r>
                <a:rPr lang="en-US" sz="2400" b="1" dirty="0">
                  <a:latin typeface="Verdana" panose="020B0604030504040204" pitchFamily="34" charset="0"/>
                  <a:ea typeface="Verdana" panose="020B0604030504040204" pitchFamily="34" charset="0"/>
                </a:rPr>
                <a:t>a potent </a:t>
              </a:r>
              <a:br>
                <a:rPr lang="en-US" sz="2400" b="1" dirty="0">
                  <a:latin typeface="Verdana" panose="020B0604030504040204" pitchFamily="34" charset="0"/>
                  <a:ea typeface="Verdana" panose="020B0604030504040204" pitchFamily="34" charset="0"/>
                </a:rPr>
              </a:br>
              <a:r>
                <a:rPr lang="en-US" sz="2400" b="1" dirty="0">
                  <a:latin typeface="Verdana" panose="020B0604030504040204" pitchFamily="34" charset="0"/>
                  <a:ea typeface="Verdana" panose="020B0604030504040204" pitchFamily="34" charset="0"/>
                </a:rPr>
                <a:t>T-lymphocyte depleting agent, </a:t>
              </a:r>
              <a:r>
                <a:rPr lang="en-US" sz="2400" dirty="0">
                  <a:solidFill>
                    <a:schemeClr val="accent2"/>
                  </a:solidFill>
                  <a:latin typeface="Verdana" panose="020B0604030504040204" pitchFamily="34" charset="0"/>
                  <a:ea typeface="Verdana" panose="020B0604030504040204" pitchFamily="34" charset="0"/>
                </a:rPr>
                <a:t>is now an integral part of many aHSCT protocols due to its role in preventing GvHD, a deadly complication of aHSCT</a:t>
              </a:r>
            </a:p>
          </p:txBody>
        </p:sp>
      </p:grpSp>
      <p:grpSp>
        <p:nvGrpSpPr>
          <p:cNvPr id="2" name="Group 1">
            <a:extLst>
              <a:ext uri="{FF2B5EF4-FFF2-40B4-BE49-F238E27FC236}">
                <a16:creationId xmlns:a16="http://schemas.microsoft.com/office/drawing/2014/main" id="{0C807489-171C-D872-4254-DE50CC5B9C5D}"/>
              </a:ext>
            </a:extLst>
          </p:cNvPr>
          <p:cNvGrpSpPr/>
          <p:nvPr/>
        </p:nvGrpSpPr>
        <p:grpSpPr>
          <a:xfrm>
            <a:off x="2607765" y="2515887"/>
            <a:ext cx="2338576" cy="2338576"/>
            <a:chOff x="2607765" y="2515887"/>
            <a:chExt cx="2338576" cy="2338576"/>
          </a:xfrm>
        </p:grpSpPr>
        <p:sp>
          <p:nvSpPr>
            <p:cNvPr id="19" name="Teardrop 18">
              <a:extLst>
                <a:ext uri="{FF2B5EF4-FFF2-40B4-BE49-F238E27FC236}">
                  <a16:creationId xmlns:a16="http://schemas.microsoft.com/office/drawing/2014/main" id="{1F96F911-71A4-D9BD-A981-B00DCA6D0752}"/>
                </a:ext>
              </a:extLst>
            </p:cNvPr>
            <p:cNvSpPr/>
            <p:nvPr/>
          </p:nvSpPr>
          <p:spPr>
            <a:xfrm rot="2700000">
              <a:off x="2607765" y="2515887"/>
              <a:ext cx="2338576" cy="2338576"/>
            </a:xfrm>
            <a:prstGeom prst="teardrop">
              <a:avLst>
                <a:gd name="adj" fmla="val 100000"/>
              </a:avLst>
            </a:prstGeom>
            <a:gradFill rotWithShape="0">
              <a:gsLst>
                <a:gs pos="100000">
                  <a:schemeClr val="tx1">
                    <a:lumMod val="20000"/>
                    <a:lumOff val="80000"/>
                  </a:schemeClr>
                </a:gs>
                <a:gs pos="0">
                  <a:schemeClr val="tx1">
                    <a:lumMod val="40000"/>
                    <a:lumOff val="60000"/>
                  </a:schemeClr>
                </a:gs>
                <a:gs pos="57000">
                  <a:schemeClr val="tx1">
                    <a:lumMod val="60000"/>
                    <a:lumOff val="40000"/>
                  </a:schemeClr>
                </a:gs>
              </a:gsLst>
              <a:lin ang="0" scaled="0"/>
            </a:gradFill>
            <a:ln w="25400" cap="flat" cmpd="sng" algn="ctr">
              <a:solidFill>
                <a:sysClr val="window" lastClr="FFFFFF">
                  <a:hueOff val="0"/>
                  <a:satOff val="0"/>
                  <a:lumOff val="0"/>
                  <a:alphaOff val="0"/>
                </a:sysClr>
              </a:solidFill>
              <a:prstDash val="solid"/>
            </a:ln>
            <a:effectLst/>
          </p:spPr>
        </p:sp>
        <p:grpSp>
          <p:nvGrpSpPr>
            <p:cNvPr id="23" name="Group 22">
              <a:extLst>
                <a:ext uri="{FF2B5EF4-FFF2-40B4-BE49-F238E27FC236}">
                  <a16:creationId xmlns:a16="http://schemas.microsoft.com/office/drawing/2014/main" id="{5A494747-869D-0A1C-36E1-68F6C06B45B8}"/>
                </a:ext>
              </a:extLst>
            </p:cNvPr>
            <p:cNvGrpSpPr/>
            <p:nvPr/>
          </p:nvGrpSpPr>
          <p:grpSpPr>
            <a:xfrm>
              <a:off x="2698850" y="2591282"/>
              <a:ext cx="2188552" cy="2188318"/>
              <a:chOff x="2122892" y="3871203"/>
              <a:chExt cx="1896658" cy="1896456"/>
            </a:xfrm>
          </p:grpSpPr>
          <p:sp>
            <p:nvSpPr>
              <p:cNvPr id="21" name="Oval 20">
                <a:extLst>
                  <a:ext uri="{FF2B5EF4-FFF2-40B4-BE49-F238E27FC236}">
                    <a16:creationId xmlns:a16="http://schemas.microsoft.com/office/drawing/2014/main" id="{4ADFEE3F-8B20-4E40-B711-950B8FA8F723}"/>
                  </a:ext>
                </a:extLst>
              </p:cNvPr>
              <p:cNvSpPr/>
              <p:nvPr/>
            </p:nvSpPr>
            <p:spPr>
              <a:xfrm>
                <a:off x="2122892" y="3871203"/>
                <a:ext cx="1896658" cy="1896456"/>
              </a:xfrm>
              <a:prstGeom prst="ellipse">
                <a:avLst/>
              </a:prstGeom>
              <a:solidFill>
                <a:sysClr val="window" lastClr="FFFFFF">
                  <a:alpha val="90000"/>
                  <a:hueOff val="0"/>
                  <a:satOff val="0"/>
                  <a:lumOff val="0"/>
                  <a:alphaOff val="0"/>
                </a:sysClr>
              </a:solidFill>
              <a:ln w="25400" cap="flat" cmpd="sng" algn="ctr">
                <a:solidFill>
                  <a:schemeClr val="bg2">
                    <a:lumMod val="75000"/>
                  </a:schemeClr>
                </a:solidFill>
                <a:prstDash val="solid"/>
              </a:ln>
              <a:effectLst/>
            </p:spPr>
          </p:sp>
          <p:sp>
            <p:nvSpPr>
              <p:cNvPr id="22" name="Oval 5">
                <a:extLst>
                  <a:ext uri="{FF2B5EF4-FFF2-40B4-BE49-F238E27FC236}">
                    <a16:creationId xmlns:a16="http://schemas.microsoft.com/office/drawing/2014/main" id="{ED83387E-9238-5936-3AD2-65832A63E298}"/>
                  </a:ext>
                </a:extLst>
              </p:cNvPr>
              <p:cNvSpPr txBox="1"/>
              <p:nvPr/>
            </p:nvSpPr>
            <p:spPr>
              <a:xfrm>
                <a:off x="2218263" y="4385760"/>
                <a:ext cx="1673769" cy="924256"/>
              </a:xfrm>
              <a:prstGeom prst="rect">
                <a:avLst/>
              </a:prstGeom>
              <a:noFill/>
              <a:ln>
                <a:noFill/>
              </a:ln>
              <a:effectLst/>
            </p:spPr>
            <p:txBody>
              <a:bodyPr spcFirstLastPara="0" vert="horz" wrap="square" lIns="25400" tIns="25400" rIns="25400" bIns="25400" numCol="1" spcCol="1270" anchor="ctr" anchorCtr="0">
                <a:noAutofit/>
              </a:bodyPr>
              <a:lstStyle/>
              <a:p>
                <a:pPr marL="0" marR="0" lvl="0" indent="0" algn="ctr" defTabSz="889000" eaLnBrk="1" fontAlgn="auto" latinLnBrk="0" hangingPunct="1">
                  <a:lnSpc>
                    <a:spcPct val="90000"/>
                  </a:lnSpc>
                  <a:spcBef>
                    <a:spcPct val="0"/>
                  </a:spcBef>
                  <a:spcAft>
                    <a:spcPct val="35000"/>
                  </a:spcAft>
                  <a:buClrTx/>
                  <a:buSzTx/>
                  <a:buFontTx/>
                  <a:buNone/>
                  <a:tabLst/>
                  <a:defRPr/>
                </a:pPr>
                <a:r>
                  <a:rPr kumimoji="0" lang="en-US" sz="4000" b="1" i="0" u="none" strike="noStrike" kern="1200" cap="none" spc="0" normalizeH="0" baseline="0" noProof="0" dirty="0">
                    <a:ln>
                      <a:noFill/>
                    </a:ln>
                    <a:solidFill>
                      <a:srgbClr val="881B5C">
                        <a:lumMod val="75000"/>
                      </a:srgbClr>
                    </a:solidFill>
                    <a:effectLst/>
                    <a:uLnTx/>
                    <a:uFillTx/>
                    <a:latin typeface="Verdana" panose="020B0604030504040204" pitchFamily="34" charset="0"/>
                    <a:ea typeface="Verdana" panose="020B0604030504040204" pitchFamily="34" charset="0"/>
                  </a:rPr>
                  <a:t>GvHD</a:t>
                </a:r>
              </a:p>
            </p:txBody>
          </p:sp>
        </p:grpSp>
      </p:grpSp>
    </p:spTree>
    <p:extLst>
      <p:ext uri="{BB962C8B-B14F-4D97-AF65-F5344CB8AC3E}">
        <p14:creationId xmlns:p14="http://schemas.microsoft.com/office/powerpoint/2010/main" val="5477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AD9214-F226-9E59-B5C5-839739155189}"/>
              </a:ext>
            </a:extLst>
          </p:cNvPr>
          <p:cNvSpPr>
            <a:spLocks noGrp="1"/>
          </p:cNvSpPr>
          <p:nvPr>
            <p:ph type="body" idx="1"/>
          </p:nvPr>
        </p:nvSpPr>
        <p:spPr>
          <a:xfrm>
            <a:off x="407988" y="307095"/>
            <a:ext cx="10045701" cy="350130"/>
          </a:xfrm>
        </p:spPr>
        <p:txBody>
          <a:bodyPr>
            <a:noAutofit/>
          </a:bodyPr>
          <a:lstStyle/>
          <a:p>
            <a:r>
              <a:rPr lang="en-IN" sz="2200" dirty="0">
                <a:latin typeface="Verdana" panose="020B0604030504040204" pitchFamily="34" charset="0"/>
                <a:ea typeface="Verdana" panose="020B0604030504040204" pitchFamily="34" charset="0"/>
              </a:rPr>
              <a:t>Current r-ATG Dosing Strategy</a:t>
            </a:r>
          </a:p>
        </p:txBody>
      </p:sp>
      <p:grpSp>
        <p:nvGrpSpPr>
          <p:cNvPr id="3" name="Group 2">
            <a:extLst>
              <a:ext uri="{FF2B5EF4-FFF2-40B4-BE49-F238E27FC236}">
                <a16:creationId xmlns:a16="http://schemas.microsoft.com/office/drawing/2014/main" id="{730F654B-4D30-B0BF-7551-73B71E9FFA91}"/>
              </a:ext>
            </a:extLst>
          </p:cNvPr>
          <p:cNvGrpSpPr/>
          <p:nvPr/>
        </p:nvGrpSpPr>
        <p:grpSpPr>
          <a:xfrm>
            <a:off x="1219483" y="999473"/>
            <a:ext cx="9344548" cy="1888526"/>
            <a:chOff x="1219483" y="999473"/>
            <a:chExt cx="9344548" cy="1888526"/>
          </a:xfrm>
        </p:grpSpPr>
        <p:grpSp>
          <p:nvGrpSpPr>
            <p:cNvPr id="35" name="Group 34">
              <a:extLst>
                <a:ext uri="{FF2B5EF4-FFF2-40B4-BE49-F238E27FC236}">
                  <a16:creationId xmlns:a16="http://schemas.microsoft.com/office/drawing/2014/main" id="{2035FE7A-47A8-494E-21D4-D8114B4F4120}"/>
                </a:ext>
              </a:extLst>
            </p:cNvPr>
            <p:cNvGrpSpPr/>
            <p:nvPr/>
          </p:nvGrpSpPr>
          <p:grpSpPr>
            <a:xfrm>
              <a:off x="1219483" y="999473"/>
              <a:ext cx="9344548" cy="1888526"/>
              <a:chOff x="933733" y="1080285"/>
              <a:chExt cx="9344548" cy="1888526"/>
            </a:xfrm>
          </p:grpSpPr>
          <p:grpSp>
            <p:nvGrpSpPr>
              <p:cNvPr id="33" name="Group 32">
                <a:extLst>
                  <a:ext uri="{FF2B5EF4-FFF2-40B4-BE49-F238E27FC236}">
                    <a16:creationId xmlns:a16="http://schemas.microsoft.com/office/drawing/2014/main" id="{FBA14455-9434-DDCC-192A-3E44B34EF038}"/>
                  </a:ext>
                </a:extLst>
              </p:cNvPr>
              <p:cNvGrpSpPr/>
              <p:nvPr/>
            </p:nvGrpSpPr>
            <p:grpSpPr>
              <a:xfrm>
                <a:off x="1421978" y="1304924"/>
                <a:ext cx="8856303" cy="1371371"/>
                <a:chOff x="1421978" y="1304924"/>
                <a:chExt cx="8856303" cy="1371371"/>
              </a:xfrm>
            </p:grpSpPr>
            <p:sp>
              <p:nvSpPr>
                <p:cNvPr id="28" name="Freeform: Shape 10">
                  <a:extLst>
                    <a:ext uri="{FF2B5EF4-FFF2-40B4-BE49-F238E27FC236}">
                      <a16:creationId xmlns:a16="http://schemas.microsoft.com/office/drawing/2014/main" id="{9FF6392D-7F6E-88D3-B21A-FA2362C11F7C}"/>
                    </a:ext>
                  </a:extLst>
                </p:cNvPr>
                <p:cNvSpPr/>
                <p:nvPr/>
              </p:nvSpPr>
              <p:spPr>
                <a:xfrm rot="16200000">
                  <a:off x="5164444" y="-2437542"/>
                  <a:ext cx="1371371" cy="8856303"/>
                </a:xfrm>
                <a:custGeom>
                  <a:avLst/>
                  <a:gdLst>
                    <a:gd name="connsiteX0" fmla="*/ 418563 w 1187752"/>
                    <a:gd name="connsiteY0" fmla="*/ 0 h 9395481"/>
                    <a:gd name="connsiteX1" fmla="*/ 769375 w 1187752"/>
                    <a:gd name="connsiteY1" fmla="*/ 0 h 9395481"/>
                    <a:gd name="connsiteX2" fmla="*/ 1187753 w 1187752"/>
                    <a:gd name="connsiteY2" fmla="*/ 418377 h 9395481"/>
                    <a:gd name="connsiteX3" fmla="*/ 1187753 w 1187752"/>
                    <a:gd name="connsiteY3" fmla="*/ 9147871 h 9395481"/>
                    <a:gd name="connsiteX4" fmla="*/ 940142 w 1187752"/>
                    <a:gd name="connsiteY4" fmla="*/ 9395482 h 9395481"/>
                    <a:gd name="connsiteX5" fmla="*/ 247611 w 1187752"/>
                    <a:gd name="connsiteY5" fmla="*/ 9395482 h 9395481"/>
                    <a:gd name="connsiteX6" fmla="*/ 0 w 1187752"/>
                    <a:gd name="connsiteY6" fmla="*/ 9147871 h 9395481"/>
                    <a:gd name="connsiteX7" fmla="*/ 0 w 1187752"/>
                    <a:gd name="connsiteY7" fmla="*/ 418563 h 9395481"/>
                    <a:gd name="connsiteX8" fmla="*/ 418377 w 1187752"/>
                    <a:gd name="connsiteY8" fmla="*/ 186 h 939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7752" h="9395481">
                      <a:moveTo>
                        <a:pt x="418563" y="0"/>
                      </a:moveTo>
                      <a:lnTo>
                        <a:pt x="769375" y="0"/>
                      </a:lnTo>
                      <a:cubicBezTo>
                        <a:pt x="1000281" y="0"/>
                        <a:pt x="1187753" y="187472"/>
                        <a:pt x="1187753" y="418377"/>
                      </a:cubicBezTo>
                      <a:lnTo>
                        <a:pt x="1187753" y="9147871"/>
                      </a:lnTo>
                      <a:cubicBezTo>
                        <a:pt x="1187753" y="9284484"/>
                        <a:pt x="1076754" y="9395482"/>
                        <a:pt x="940142" y="9395482"/>
                      </a:cubicBezTo>
                      <a:lnTo>
                        <a:pt x="247611" y="9395482"/>
                      </a:lnTo>
                      <a:cubicBezTo>
                        <a:pt x="110998" y="9395482"/>
                        <a:pt x="0" y="9284484"/>
                        <a:pt x="0" y="9147871"/>
                      </a:cubicBezTo>
                      <a:lnTo>
                        <a:pt x="0" y="418563"/>
                      </a:lnTo>
                      <a:cubicBezTo>
                        <a:pt x="0" y="187657"/>
                        <a:pt x="187472" y="186"/>
                        <a:pt x="418377" y="186"/>
                      </a:cubicBezTo>
                      <a:close/>
                    </a:path>
                  </a:pathLst>
                </a:custGeom>
                <a:gradFill>
                  <a:gsLst>
                    <a:gs pos="43000">
                      <a:schemeClr val="accent4">
                        <a:lumMod val="60000"/>
                        <a:lumOff val="40000"/>
                      </a:schemeClr>
                    </a:gs>
                    <a:gs pos="0">
                      <a:schemeClr val="accent5"/>
                    </a:gs>
                    <a:gs pos="100000">
                      <a:schemeClr val="tx1">
                        <a:lumMod val="40000"/>
                        <a:lumOff val="60000"/>
                        <a:alpha val="41000"/>
                      </a:schemeClr>
                    </a:gs>
                  </a:gsLst>
                  <a:lin ang="8100000" scaled="1"/>
                </a:gradFill>
                <a:ln w="18546" cap="flat">
                  <a:noFill/>
                  <a:prstDash val="solid"/>
                  <a:miter/>
                </a:ln>
                <a:effectLst>
                  <a:outerShdw blurRad="88900" dist="76200" algn="l" rotWithShape="0">
                    <a:prstClr val="black">
                      <a:alpha val="15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29" name="Freeform: Shape 11">
                  <a:extLst>
                    <a:ext uri="{FF2B5EF4-FFF2-40B4-BE49-F238E27FC236}">
                      <a16:creationId xmlns:a16="http://schemas.microsoft.com/office/drawing/2014/main" id="{AFE5638C-6868-F668-6F3A-37369D6C31F0}"/>
                    </a:ext>
                  </a:extLst>
                </p:cNvPr>
                <p:cNvSpPr/>
                <p:nvPr/>
              </p:nvSpPr>
              <p:spPr>
                <a:xfrm>
                  <a:off x="2058690" y="1418639"/>
                  <a:ext cx="8101687" cy="1150441"/>
                </a:xfrm>
                <a:custGeom>
                  <a:avLst/>
                  <a:gdLst>
                    <a:gd name="connsiteX0" fmla="*/ 8693293 w 8846054"/>
                    <a:gd name="connsiteY0" fmla="*/ 1021071 h 1021070"/>
                    <a:gd name="connsiteX1" fmla="*/ 14849 w 8846054"/>
                    <a:gd name="connsiteY1" fmla="*/ 1021071 h 1021070"/>
                    <a:gd name="connsiteX2" fmla="*/ 0 w 8846054"/>
                    <a:gd name="connsiteY2" fmla="*/ 1006221 h 1021070"/>
                    <a:gd name="connsiteX3" fmla="*/ 14849 w 8846054"/>
                    <a:gd name="connsiteY3" fmla="*/ 991372 h 1021070"/>
                    <a:gd name="connsiteX4" fmla="*/ 8693108 w 8846054"/>
                    <a:gd name="connsiteY4" fmla="*/ 991372 h 1021070"/>
                    <a:gd name="connsiteX5" fmla="*/ 8816171 w 8846054"/>
                    <a:gd name="connsiteY5" fmla="*/ 868309 h 1021070"/>
                    <a:gd name="connsiteX6" fmla="*/ 8816171 w 8846054"/>
                    <a:gd name="connsiteY6" fmla="*/ 152762 h 1021070"/>
                    <a:gd name="connsiteX7" fmla="*/ 8693108 w 8846054"/>
                    <a:gd name="connsiteY7" fmla="*/ 29699 h 1021070"/>
                    <a:gd name="connsiteX8" fmla="*/ 115638 w 8846054"/>
                    <a:gd name="connsiteY8" fmla="*/ 29699 h 1021070"/>
                    <a:gd name="connsiteX9" fmla="*/ 100789 w 8846054"/>
                    <a:gd name="connsiteY9" fmla="*/ 14849 h 1021070"/>
                    <a:gd name="connsiteX10" fmla="*/ 115638 w 8846054"/>
                    <a:gd name="connsiteY10" fmla="*/ 0 h 1021070"/>
                    <a:gd name="connsiteX11" fmla="*/ 8693293 w 8846054"/>
                    <a:gd name="connsiteY11" fmla="*/ 0 h 1021070"/>
                    <a:gd name="connsiteX12" fmla="*/ 8846054 w 8846054"/>
                    <a:gd name="connsiteY12" fmla="*/ 152762 h 1021070"/>
                    <a:gd name="connsiteX13" fmla="*/ 8846054 w 8846054"/>
                    <a:gd name="connsiteY13" fmla="*/ 868309 h 1021070"/>
                    <a:gd name="connsiteX14" fmla="*/ 8693293 w 8846054"/>
                    <a:gd name="connsiteY14" fmla="*/ 1021071 h 102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46054" h="1021070">
                      <a:moveTo>
                        <a:pt x="8693293" y="1021071"/>
                      </a:moveTo>
                      <a:lnTo>
                        <a:pt x="14849" y="1021071"/>
                      </a:lnTo>
                      <a:cubicBezTo>
                        <a:pt x="6682" y="1021071"/>
                        <a:pt x="0" y="1014389"/>
                        <a:pt x="0" y="1006221"/>
                      </a:cubicBezTo>
                      <a:cubicBezTo>
                        <a:pt x="0" y="998054"/>
                        <a:pt x="6682" y="991372"/>
                        <a:pt x="14849" y="991372"/>
                      </a:cubicBezTo>
                      <a:lnTo>
                        <a:pt x="8693108" y="991372"/>
                      </a:lnTo>
                      <a:cubicBezTo>
                        <a:pt x="8760858" y="991372"/>
                        <a:pt x="8816171" y="936244"/>
                        <a:pt x="8816171" y="868309"/>
                      </a:cubicBezTo>
                      <a:lnTo>
                        <a:pt x="8816171" y="152762"/>
                      </a:lnTo>
                      <a:cubicBezTo>
                        <a:pt x="8816171" y="85012"/>
                        <a:pt x="8761042" y="29699"/>
                        <a:pt x="8693108" y="29699"/>
                      </a:cubicBezTo>
                      <a:lnTo>
                        <a:pt x="115638" y="29699"/>
                      </a:lnTo>
                      <a:cubicBezTo>
                        <a:pt x="107471" y="29699"/>
                        <a:pt x="100789" y="23016"/>
                        <a:pt x="100789" y="14849"/>
                      </a:cubicBezTo>
                      <a:cubicBezTo>
                        <a:pt x="100789" y="6682"/>
                        <a:pt x="107471" y="0"/>
                        <a:pt x="115638" y="0"/>
                      </a:cubicBezTo>
                      <a:lnTo>
                        <a:pt x="8693293" y="0"/>
                      </a:lnTo>
                      <a:cubicBezTo>
                        <a:pt x="8777562" y="0"/>
                        <a:pt x="8846054" y="68492"/>
                        <a:pt x="8846054" y="152762"/>
                      </a:cubicBezTo>
                      <a:lnTo>
                        <a:pt x="8846054" y="868309"/>
                      </a:lnTo>
                      <a:cubicBezTo>
                        <a:pt x="8846054" y="952579"/>
                        <a:pt x="8777562" y="1021071"/>
                        <a:pt x="8693293" y="1021071"/>
                      </a:cubicBezTo>
                      <a:close/>
                    </a:path>
                  </a:pathLst>
                </a:custGeom>
                <a:solidFill>
                  <a:srgbClr val="FFFFFF"/>
                </a:solidFill>
                <a:ln w="254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N" dirty="0">
                    <a:latin typeface="Verdana" panose="020B0604030504040204" pitchFamily="34" charset="0"/>
                    <a:ea typeface="Verdana" panose="020B0604030504040204" pitchFamily="34" charset="0"/>
                  </a:endParaRPr>
                </a:p>
              </p:txBody>
            </p:sp>
          </p:grpSp>
          <p:grpSp>
            <p:nvGrpSpPr>
              <p:cNvPr id="34" name="Group 33">
                <a:extLst>
                  <a:ext uri="{FF2B5EF4-FFF2-40B4-BE49-F238E27FC236}">
                    <a16:creationId xmlns:a16="http://schemas.microsoft.com/office/drawing/2014/main" id="{54CA59F7-20A3-E2A2-1547-1EAE98D389F0}"/>
                  </a:ext>
                </a:extLst>
              </p:cNvPr>
              <p:cNvGrpSpPr/>
              <p:nvPr/>
            </p:nvGrpSpPr>
            <p:grpSpPr>
              <a:xfrm>
                <a:off x="933733" y="1080285"/>
                <a:ext cx="1888428" cy="1888526"/>
                <a:chOff x="933733" y="1080285"/>
                <a:chExt cx="1888428" cy="1888526"/>
              </a:xfrm>
            </p:grpSpPr>
            <p:sp>
              <p:nvSpPr>
                <p:cNvPr id="31" name="Freeform: Shape 21">
                  <a:extLst>
                    <a:ext uri="{FF2B5EF4-FFF2-40B4-BE49-F238E27FC236}">
                      <a16:creationId xmlns:a16="http://schemas.microsoft.com/office/drawing/2014/main" id="{1974782F-AA35-7724-9833-0B27D6BC6F82}"/>
                    </a:ext>
                  </a:extLst>
                </p:cNvPr>
                <p:cNvSpPr/>
                <p:nvPr/>
              </p:nvSpPr>
              <p:spPr>
                <a:xfrm>
                  <a:off x="933733" y="1080285"/>
                  <a:ext cx="1888428" cy="1888526"/>
                </a:xfrm>
                <a:custGeom>
                  <a:avLst/>
                  <a:gdLst>
                    <a:gd name="connsiteX0" fmla="*/ 591245 w 1187823"/>
                    <a:gd name="connsiteY0" fmla="*/ 1187883 h 1187889"/>
                    <a:gd name="connsiteX1" fmla="*/ 6 w 1187823"/>
                    <a:gd name="connsiteY1" fmla="*/ 591245 h 1187889"/>
                    <a:gd name="connsiteX2" fmla="*/ 596644 w 1187823"/>
                    <a:gd name="connsiteY2" fmla="*/ 6 h 1187889"/>
                    <a:gd name="connsiteX3" fmla="*/ 1187818 w 1187823"/>
                    <a:gd name="connsiteY3" fmla="*/ 596645 h 1187889"/>
                    <a:gd name="connsiteX4" fmla="*/ 591180 w 1187823"/>
                    <a:gd name="connsiteY4" fmla="*/ 1187883 h 1187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823" h="1187889">
                      <a:moveTo>
                        <a:pt x="591245" y="1187883"/>
                      </a:moveTo>
                      <a:cubicBezTo>
                        <a:pt x="263748" y="1186387"/>
                        <a:pt x="-1490" y="918742"/>
                        <a:pt x="6" y="591245"/>
                      </a:cubicBezTo>
                      <a:cubicBezTo>
                        <a:pt x="1503" y="263748"/>
                        <a:pt x="269147" y="-1490"/>
                        <a:pt x="596644" y="6"/>
                      </a:cubicBezTo>
                      <a:cubicBezTo>
                        <a:pt x="924141" y="1503"/>
                        <a:pt x="1189314" y="269147"/>
                        <a:pt x="1187818" y="596645"/>
                      </a:cubicBezTo>
                      <a:cubicBezTo>
                        <a:pt x="1186321" y="924142"/>
                        <a:pt x="918677" y="1189379"/>
                        <a:pt x="591180" y="1187883"/>
                      </a:cubicBezTo>
                      <a:close/>
                    </a:path>
                  </a:pathLst>
                </a:custGeom>
                <a:gradFill>
                  <a:gsLst>
                    <a:gs pos="100000">
                      <a:schemeClr val="tx1">
                        <a:lumMod val="20000"/>
                        <a:lumOff val="80000"/>
                      </a:schemeClr>
                    </a:gs>
                    <a:gs pos="54000">
                      <a:schemeClr val="accent3"/>
                    </a:gs>
                    <a:gs pos="0">
                      <a:schemeClr val="tx1">
                        <a:lumMod val="60000"/>
                        <a:lumOff val="40000"/>
                        <a:alpha val="32000"/>
                      </a:schemeClr>
                    </a:gs>
                  </a:gsLst>
                  <a:lin ang="2700000" scaled="1"/>
                </a:gradFill>
                <a:ln w="25400" cap="flat">
                  <a:noFill/>
                  <a:prstDash val="solid"/>
                  <a:miter/>
                </a:ln>
                <a:effectLst/>
              </p:spPr>
              <p:txBody>
                <a:bodyPr rtlCol="0" anchor="ctr"/>
                <a:lstStyle/>
                <a:p>
                  <a:endParaRPr lang="en-IN" dirty="0">
                    <a:latin typeface="Verdana" panose="020B0604030504040204" pitchFamily="34" charset="0"/>
                    <a:ea typeface="Verdana" panose="020B0604030504040204" pitchFamily="34" charset="0"/>
                  </a:endParaRPr>
                </a:p>
              </p:txBody>
            </p:sp>
            <p:sp>
              <p:nvSpPr>
                <p:cNvPr id="32" name="Freeform: Shape 22">
                  <a:extLst>
                    <a:ext uri="{FF2B5EF4-FFF2-40B4-BE49-F238E27FC236}">
                      <a16:creationId xmlns:a16="http://schemas.microsoft.com/office/drawing/2014/main" id="{F91AE18B-9745-3B16-32C5-CB7DA9E329EE}"/>
                    </a:ext>
                  </a:extLst>
                </p:cNvPr>
                <p:cNvSpPr/>
                <p:nvPr/>
              </p:nvSpPr>
              <p:spPr>
                <a:xfrm rot="21530400">
                  <a:off x="1179193" y="1309523"/>
                  <a:ext cx="1408324" cy="1408322"/>
                </a:xfrm>
                <a:custGeom>
                  <a:avLst/>
                  <a:gdLst>
                    <a:gd name="connsiteX0" fmla="*/ 1187942 w 1187941"/>
                    <a:gd name="connsiteY0" fmla="*/ 593971 h 1187941"/>
                    <a:gd name="connsiteX1" fmla="*/ 593971 w 1187941"/>
                    <a:gd name="connsiteY1" fmla="*/ 1187942 h 1187941"/>
                    <a:gd name="connsiteX2" fmla="*/ 0 w 1187941"/>
                    <a:gd name="connsiteY2" fmla="*/ 593971 h 1187941"/>
                    <a:gd name="connsiteX3" fmla="*/ 593971 w 1187941"/>
                    <a:gd name="connsiteY3" fmla="*/ 0 h 1187941"/>
                    <a:gd name="connsiteX4" fmla="*/ 1187942 w 1187941"/>
                    <a:gd name="connsiteY4" fmla="*/ 593971 h 1187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941" h="1187941">
                      <a:moveTo>
                        <a:pt x="1187942" y="593971"/>
                      </a:moveTo>
                      <a:cubicBezTo>
                        <a:pt x="1187942" y="922012"/>
                        <a:pt x="922012" y="1187942"/>
                        <a:pt x="593971" y="1187942"/>
                      </a:cubicBezTo>
                      <a:cubicBezTo>
                        <a:pt x="265930" y="1187942"/>
                        <a:pt x="0" y="922012"/>
                        <a:pt x="0" y="593971"/>
                      </a:cubicBezTo>
                      <a:cubicBezTo>
                        <a:pt x="0" y="265930"/>
                        <a:pt x="265930" y="0"/>
                        <a:pt x="593971" y="0"/>
                      </a:cubicBezTo>
                      <a:cubicBezTo>
                        <a:pt x="922012" y="0"/>
                        <a:pt x="1187942" y="265930"/>
                        <a:pt x="1187942" y="593971"/>
                      </a:cubicBezTo>
                      <a:close/>
                    </a:path>
                  </a:pathLst>
                </a:custGeom>
                <a:gradFill flip="none" rotWithShape="1">
                  <a:gsLst>
                    <a:gs pos="100000">
                      <a:schemeClr val="tx1">
                        <a:lumMod val="20000"/>
                        <a:lumOff val="80000"/>
                      </a:schemeClr>
                    </a:gs>
                    <a:gs pos="54000">
                      <a:schemeClr val="accent3"/>
                    </a:gs>
                    <a:gs pos="0">
                      <a:schemeClr val="tx1">
                        <a:lumMod val="60000"/>
                        <a:lumOff val="40000"/>
                        <a:alpha val="32000"/>
                      </a:schemeClr>
                    </a:gs>
                  </a:gsLst>
                  <a:lin ang="2700000" scaled="1"/>
                  <a:tileRect/>
                </a:gradFill>
                <a:ln w="25400" cap="flat">
                  <a:solidFill>
                    <a:schemeClr val="accent3"/>
                  </a:solidFill>
                  <a:prstDash val="solid"/>
                  <a:miter/>
                </a:ln>
                <a:effectLst>
                  <a:outerShdw blurRad="114300" dist="38100" dir="2700000" algn="tl" rotWithShape="0">
                    <a:prstClr val="black">
                      <a:alpha val="20000"/>
                    </a:prstClr>
                  </a:outerShdw>
                </a:effectLst>
              </p:spPr>
              <p:txBody>
                <a:bodyPr rtlCol="0" anchor="ctr"/>
                <a:lstStyle/>
                <a:p>
                  <a:endParaRPr lang="en-IN" dirty="0">
                    <a:latin typeface="Verdana" panose="020B0604030504040204" pitchFamily="34" charset="0"/>
                    <a:ea typeface="Verdana" panose="020B0604030504040204" pitchFamily="34" charset="0"/>
                  </a:endParaRPr>
                </a:p>
              </p:txBody>
            </p:sp>
          </p:grpSp>
        </p:grpSp>
        <p:sp>
          <p:nvSpPr>
            <p:cNvPr id="9" name="TextBox 8">
              <a:extLst>
                <a:ext uri="{FF2B5EF4-FFF2-40B4-BE49-F238E27FC236}">
                  <a16:creationId xmlns:a16="http://schemas.microsoft.com/office/drawing/2014/main" id="{31F7772E-65F0-3AC6-6394-A78155B3EC10}"/>
                </a:ext>
              </a:extLst>
            </p:cNvPr>
            <p:cNvSpPr txBox="1"/>
            <p:nvPr/>
          </p:nvSpPr>
          <p:spPr>
            <a:xfrm>
              <a:off x="3458364" y="1626853"/>
              <a:ext cx="6485736"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Did you know, the current weight-based r-ATG dosing is empiric at its best and has significant limitations?</a:t>
              </a:r>
              <a:r>
                <a:rPr kumimoji="0" lang="en-US"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rPr>
                <a:t>1</a:t>
              </a:r>
              <a:endParaRPr kumimoji="0" lang="en-IN"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0410C2BD-1C63-2E50-0B12-90563F6AD056}"/>
                </a:ext>
              </a:extLst>
            </p:cNvPr>
            <p:cNvPicPr>
              <a:picLocks noChangeAspect="1"/>
            </p:cNvPicPr>
            <p:nvPr/>
          </p:nvPicPr>
          <p:blipFill>
            <a:blip r:embed="rId3">
              <a:duotone>
                <a:prstClr val="black"/>
                <a:srgbClr val="7A00E6">
                  <a:tint val="45000"/>
                  <a:satMod val="400000"/>
                </a:srgbClr>
              </a:duotone>
            </a:blip>
            <a:stretch>
              <a:fillRect/>
            </a:stretch>
          </p:blipFill>
          <p:spPr>
            <a:xfrm>
              <a:off x="1707727" y="1687413"/>
              <a:ext cx="587606" cy="774573"/>
            </a:xfrm>
            <a:prstGeom prst="rect">
              <a:avLst/>
            </a:prstGeom>
          </p:spPr>
        </p:pic>
        <p:pic>
          <p:nvPicPr>
            <p:cNvPr id="7" name="Picture 6">
              <a:extLst>
                <a:ext uri="{FF2B5EF4-FFF2-40B4-BE49-F238E27FC236}">
                  <a16:creationId xmlns:a16="http://schemas.microsoft.com/office/drawing/2014/main" id="{D826CF7B-3C8C-CFAF-87D3-A54467450E30}"/>
                </a:ext>
              </a:extLst>
            </p:cNvPr>
            <p:cNvPicPr>
              <a:picLocks noChangeAspect="1"/>
            </p:cNvPicPr>
            <p:nvPr/>
          </p:nvPicPr>
          <p:blipFill rotWithShape="1">
            <a:blip r:embed="rId4">
              <a:duotone>
                <a:srgbClr val="7A00E6">
                  <a:shade val="45000"/>
                  <a:satMod val="135000"/>
                </a:srgbClr>
                <a:prstClr val="white"/>
              </a:duotone>
              <a:extLst>
                <a:ext uri="{BEBA8EAE-BF5A-486C-A8C5-ECC9F3942E4B}">
                  <a14:imgProps xmlns:a14="http://schemas.microsoft.com/office/drawing/2010/main">
                    <a14:imgLayer r:embed="rId5">
                      <a14:imgEffect>
                        <a14:backgroundRemoval t="19800" b="73400" l="20700" r="79600">
                          <a14:foregroundMark x1="21800" y1="33500" x2="23000" y2="68400"/>
                          <a14:foregroundMark x1="23000" y1="68400" x2="24800" y2="75500"/>
                          <a14:foregroundMark x1="24800" y1="75500" x2="69300" y2="77400"/>
                          <a14:foregroundMark x1="69300" y1="77400" x2="76500" y2="75000"/>
                          <a14:foregroundMark x1="76500" y1="75000" x2="79600" y2="35000"/>
                          <a14:foregroundMark x1="79600" y1="35000" x2="75100" y2="29500"/>
                          <a14:foregroundMark x1="75100" y1="29500" x2="50200" y2="23000"/>
                          <a14:foregroundMark x1="50200" y1="23000" x2="41900" y2="23900"/>
                          <a14:foregroundMark x1="41900" y1="23900" x2="25500" y2="29900"/>
                          <a14:foregroundMark x1="25500" y1="29900" x2="20900" y2="34000"/>
                        </a14:backgroundRemoval>
                      </a14:imgEffect>
                    </a14:imgLayer>
                  </a14:imgProps>
                </a:ext>
              </a:extLst>
            </a:blip>
            <a:srcRect l="13470" t="13171" r="14011" b="19837"/>
            <a:stretch/>
          </p:blipFill>
          <p:spPr>
            <a:xfrm>
              <a:off x="1993987" y="1270189"/>
              <a:ext cx="646772" cy="597466"/>
            </a:xfrm>
            <a:prstGeom prst="rect">
              <a:avLst/>
            </a:prstGeom>
          </p:spPr>
        </p:pic>
      </p:grpSp>
      <p:grpSp>
        <p:nvGrpSpPr>
          <p:cNvPr id="4" name="Group 3">
            <a:extLst>
              <a:ext uri="{FF2B5EF4-FFF2-40B4-BE49-F238E27FC236}">
                <a16:creationId xmlns:a16="http://schemas.microsoft.com/office/drawing/2014/main" id="{1908FFD5-2E8D-3A14-8476-83BB281466E9}"/>
              </a:ext>
            </a:extLst>
          </p:cNvPr>
          <p:cNvGrpSpPr/>
          <p:nvPr/>
        </p:nvGrpSpPr>
        <p:grpSpPr>
          <a:xfrm>
            <a:off x="1219483" y="3014363"/>
            <a:ext cx="9984960" cy="538470"/>
            <a:chOff x="1219483" y="3014363"/>
            <a:chExt cx="9984960" cy="538470"/>
          </a:xfrm>
        </p:grpSpPr>
        <p:sp>
          <p:nvSpPr>
            <p:cNvPr id="16" name="TextBox 15">
              <a:extLst>
                <a:ext uri="{FF2B5EF4-FFF2-40B4-BE49-F238E27FC236}">
                  <a16:creationId xmlns:a16="http://schemas.microsoft.com/office/drawing/2014/main" id="{2AE9257D-2C4C-E451-8477-BC9776F1D872}"/>
                </a:ext>
              </a:extLst>
            </p:cNvPr>
            <p:cNvSpPr txBox="1"/>
            <p:nvPr/>
          </p:nvSpPr>
          <p:spPr>
            <a:xfrm>
              <a:off x="2990089" y="3129169"/>
              <a:ext cx="591560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ED6C4E">
                      <a:lumMod val="75000"/>
                    </a:srgbClr>
                  </a:solidFill>
                  <a:effectLst/>
                  <a:uLnTx/>
                  <a:uFillTx/>
                  <a:latin typeface="Verdana" panose="020B0604030504040204" pitchFamily="34" charset="0"/>
                  <a:ea typeface="Verdana" panose="020B0604030504040204" pitchFamily="34" charset="0"/>
                </a:rPr>
                <a:t>Challenges related to the strategy</a:t>
              </a:r>
              <a:r>
                <a:rPr kumimoji="0" lang="en-US" b="1" i="0" u="none" strike="noStrike" kern="0" cap="none" spc="0" normalizeH="0" baseline="30000" noProof="0" dirty="0">
                  <a:ln>
                    <a:noFill/>
                  </a:ln>
                  <a:solidFill>
                    <a:srgbClr val="ED6C4E">
                      <a:lumMod val="75000"/>
                    </a:srgbClr>
                  </a:solidFill>
                  <a:effectLst/>
                  <a:uLnTx/>
                  <a:uFillTx/>
                  <a:latin typeface="Verdana" panose="020B0604030504040204" pitchFamily="34" charset="0"/>
                  <a:ea typeface="Verdana" panose="020B0604030504040204" pitchFamily="34" charset="0"/>
                </a:rPr>
                <a:t>1–5</a:t>
              </a:r>
              <a:endParaRPr kumimoji="0" lang="en-IN" b="1" i="0" u="none" strike="noStrike" kern="0" cap="none" spc="0" normalizeH="0" baseline="0" noProof="0" dirty="0">
                <a:ln>
                  <a:noFill/>
                </a:ln>
                <a:solidFill>
                  <a:srgbClr val="ED6C4E">
                    <a:lumMod val="75000"/>
                  </a:srgbClr>
                </a:solidFill>
                <a:effectLst/>
                <a:uLnTx/>
                <a:uFillTx/>
                <a:latin typeface="Verdana" panose="020B0604030504040204" pitchFamily="34" charset="0"/>
                <a:ea typeface="Verdana" panose="020B0604030504040204" pitchFamily="34" charset="0"/>
              </a:endParaRPr>
            </a:p>
          </p:txBody>
        </p:sp>
        <p:sp>
          <p:nvSpPr>
            <p:cNvPr id="36" name="Rectangle 35">
              <a:extLst>
                <a:ext uri="{FF2B5EF4-FFF2-40B4-BE49-F238E27FC236}">
                  <a16:creationId xmlns:a16="http://schemas.microsoft.com/office/drawing/2014/main" id="{2ED1449C-C21D-13F6-75D6-40AF06AC8160}"/>
                </a:ext>
              </a:extLst>
            </p:cNvPr>
            <p:cNvSpPr>
              <a:spLocks/>
            </p:cNvSpPr>
            <p:nvPr/>
          </p:nvSpPr>
          <p:spPr>
            <a:xfrm>
              <a:off x="1219483" y="3014363"/>
              <a:ext cx="9984960" cy="538470"/>
            </a:xfrm>
            <a:prstGeom prst="rect">
              <a:avLst/>
            </a:prstGeom>
            <a:noFill/>
            <a:ln w="28575">
              <a:solidFill>
                <a:schemeClr val="accent3"/>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grpSp>
      <p:grpSp>
        <p:nvGrpSpPr>
          <p:cNvPr id="10" name="Group 9">
            <a:extLst>
              <a:ext uri="{FF2B5EF4-FFF2-40B4-BE49-F238E27FC236}">
                <a16:creationId xmlns:a16="http://schemas.microsoft.com/office/drawing/2014/main" id="{F9826AD7-252F-CC55-9C99-F09ACB67EEE0}"/>
              </a:ext>
            </a:extLst>
          </p:cNvPr>
          <p:cNvGrpSpPr/>
          <p:nvPr/>
        </p:nvGrpSpPr>
        <p:grpSpPr>
          <a:xfrm>
            <a:off x="109626" y="6253590"/>
            <a:ext cx="12082374" cy="434484"/>
            <a:chOff x="109626" y="6253590"/>
            <a:chExt cx="12082374" cy="434484"/>
          </a:xfrm>
        </p:grpSpPr>
        <p:sp>
          <p:nvSpPr>
            <p:cNvPr id="24" name="TextBox 23">
              <a:extLst>
                <a:ext uri="{FF2B5EF4-FFF2-40B4-BE49-F238E27FC236}">
                  <a16:creationId xmlns:a16="http://schemas.microsoft.com/office/drawing/2014/main" id="{24FBF36E-5B6D-6BD5-3A8A-93B0AA04BE66}"/>
                </a:ext>
              </a:extLst>
            </p:cNvPr>
            <p:cNvSpPr txBox="1"/>
            <p:nvPr/>
          </p:nvSpPr>
          <p:spPr>
            <a:xfrm>
              <a:off x="109626" y="6253590"/>
              <a:ext cx="5986374" cy="415498"/>
            </a:xfrm>
            <a:prstGeom prst="rect">
              <a:avLst/>
            </a:prstGeom>
            <a:noFill/>
          </p:spPr>
          <p:txBody>
            <a:bodyPr wrap="square">
              <a:spAutoFit/>
            </a:bodyPr>
            <a:lstStyle/>
            <a:p>
              <a:pPr>
                <a:defRPr/>
              </a:pPr>
              <a:r>
                <a:rPr lang="en-IN" sz="700" b="1" dirty="0">
                  <a:solidFill>
                    <a:schemeClr val="accent4">
                      <a:lumMod val="10000"/>
                    </a:schemeClr>
                  </a:solidFill>
                  <a:latin typeface="Verdana" panose="020B0604030504040204" pitchFamily="34" charset="0"/>
                  <a:ea typeface="Verdana" panose="020B0604030504040204" pitchFamily="34" charset="0"/>
                </a:rPr>
                <a:t>1. </a:t>
              </a:r>
              <a:r>
                <a:rPr lang="en-IN" sz="700" dirty="0">
                  <a:solidFill>
                    <a:schemeClr val="accent4">
                      <a:lumMod val="10000"/>
                    </a:schemeClr>
                  </a:solidFill>
                  <a:latin typeface="Verdana" panose="020B0604030504040204" pitchFamily="34" charset="0"/>
                  <a:ea typeface="Verdana" panose="020B0604030504040204" pitchFamily="34" charset="0"/>
                </a:rPr>
                <a:t>Admiraal R, </a:t>
              </a:r>
              <a:r>
                <a:rPr lang="en-IN" sz="700" i="1" dirty="0">
                  <a:solidFill>
                    <a:schemeClr val="accent4">
                      <a:lumMod val="10000"/>
                    </a:schemeClr>
                  </a:solidFill>
                  <a:latin typeface="Verdana" panose="020B0604030504040204" pitchFamily="34" charset="0"/>
                  <a:ea typeface="Verdana" panose="020B0604030504040204" pitchFamily="34" charset="0"/>
                </a:rPr>
                <a:t>et al. Lancet Haematol. </a:t>
              </a:r>
              <a:r>
                <a:rPr lang="en-IN" sz="700" dirty="0">
                  <a:solidFill>
                    <a:schemeClr val="accent4">
                      <a:lumMod val="10000"/>
                    </a:schemeClr>
                  </a:solidFill>
                  <a:latin typeface="Verdana" panose="020B0604030504040204" pitchFamily="34" charset="0"/>
                  <a:ea typeface="Verdana" panose="020B0604030504040204" pitchFamily="34" charset="0"/>
                </a:rPr>
                <a:t>2017;4(4):e183–e191; </a:t>
              </a:r>
              <a:r>
                <a:rPr lang="en-IN" sz="700" b="1" dirty="0">
                  <a:solidFill>
                    <a:schemeClr val="accent4">
                      <a:lumMod val="10000"/>
                    </a:schemeClr>
                  </a:solidFill>
                  <a:latin typeface="Verdana" panose="020B0604030504040204" pitchFamily="34" charset="0"/>
                  <a:ea typeface="Verdana" panose="020B0604030504040204" pitchFamily="34" charset="0"/>
                </a:rPr>
                <a:t>2. </a:t>
              </a:r>
              <a:r>
                <a:rPr lang="en-IN" sz="700" dirty="0">
                  <a:solidFill>
                    <a:schemeClr val="accent4">
                      <a:lumMod val="10000"/>
                    </a:schemeClr>
                  </a:solidFill>
                  <a:latin typeface="Verdana" panose="020B0604030504040204" pitchFamily="34" charset="0"/>
                  <a:ea typeface="Verdana" panose="020B0604030504040204" pitchFamily="34" charset="0"/>
                </a:rPr>
                <a:t>Lindemans CA</a:t>
              </a:r>
              <a:r>
                <a:rPr lang="en-IN" sz="700" i="1" dirty="0">
                  <a:solidFill>
                    <a:schemeClr val="accent4">
                      <a:lumMod val="10000"/>
                    </a:schemeClr>
                  </a:solidFill>
                  <a:latin typeface="Verdana" panose="020B0604030504040204" pitchFamily="34" charset="0"/>
                  <a:ea typeface="Verdana" panose="020B0604030504040204" pitchFamily="34" charset="0"/>
                </a:rPr>
                <a:t>, et al. Blood</a:t>
              </a:r>
              <a:r>
                <a:rPr lang="en-IN" sz="700" dirty="0">
                  <a:solidFill>
                    <a:schemeClr val="accent4">
                      <a:lumMod val="10000"/>
                    </a:schemeClr>
                  </a:solidFill>
                  <a:latin typeface="Verdana" panose="020B0604030504040204" pitchFamily="34" charset="0"/>
                  <a:ea typeface="Verdana" panose="020B0604030504040204" pitchFamily="34" charset="0"/>
                </a:rPr>
                <a:t>. 2014;123:126–132. </a:t>
              </a:r>
              <a:r>
                <a:rPr lang="en-IN" sz="700" b="1" dirty="0">
                  <a:solidFill>
                    <a:schemeClr val="accent4">
                      <a:lumMod val="10000"/>
                    </a:schemeClr>
                  </a:solidFill>
                  <a:latin typeface="Verdana" panose="020B0604030504040204" pitchFamily="34" charset="0"/>
                  <a:ea typeface="Verdana" panose="020B0604030504040204" pitchFamily="34" charset="0"/>
                </a:rPr>
                <a:t>3. </a:t>
              </a:r>
              <a:r>
                <a:rPr lang="en-IN" sz="700" dirty="0">
                  <a:solidFill>
                    <a:schemeClr val="accent4">
                      <a:lumMod val="10000"/>
                    </a:schemeClr>
                  </a:solidFill>
                  <a:latin typeface="Verdana" panose="020B0604030504040204" pitchFamily="34" charset="0"/>
                  <a:ea typeface="Verdana" panose="020B0604030504040204" pitchFamily="34" charset="0"/>
                </a:rPr>
                <a:t>Kröger N, </a:t>
              </a:r>
              <a:r>
                <a:rPr lang="en-IN" sz="700" i="1" dirty="0">
                  <a:solidFill>
                    <a:schemeClr val="accent4">
                      <a:lumMod val="10000"/>
                    </a:schemeClr>
                  </a:solidFill>
                  <a:latin typeface="Verdana" panose="020B0604030504040204" pitchFamily="34" charset="0"/>
                  <a:ea typeface="Verdana" panose="020B0604030504040204" pitchFamily="34" charset="0"/>
                </a:rPr>
                <a:t>et al.</a:t>
              </a:r>
              <a:r>
                <a:rPr lang="en-IN" sz="700" dirty="0">
                  <a:solidFill>
                    <a:schemeClr val="accent4">
                      <a:lumMod val="10000"/>
                    </a:schemeClr>
                  </a:solidFill>
                  <a:latin typeface="Verdana" panose="020B0604030504040204" pitchFamily="34" charset="0"/>
                  <a:ea typeface="Verdana" panose="020B0604030504040204" pitchFamily="34" charset="0"/>
                </a:rPr>
                <a:t> </a:t>
              </a:r>
              <a:r>
                <a:rPr lang="en-IN" sz="700" i="1" dirty="0">
                  <a:solidFill>
                    <a:schemeClr val="accent4">
                      <a:lumMod val="10000"/>
                    </a:schemeClr>
                  </a:solidFill>
                  <a:latin typeface="Verdana" panose="020B0604030504040204" pitchFamily="34" charset="0"/>
                  <a:ea typeface="Verdana" panose="020B0604030504040204" pitchFamily="34" charset="0"/>
                </a:rPr>
                <a:t>N Engl J Med</a:t>
              </a:r>
              <a:r>
                <a:rPr lang="en-IN" sz="700" dirty="0">
                  <a:solidFill>
                    <a:schemeClr val="accent4">
                      <a:lumMod val="10000"/>
                    </a:schemeClr>
                  </a:solidFill>
                  <a:latin typeface="Verdana" panose="020B0604030504040204" pitchFamily="34" charset="0"/>
                  <a:ea typeface="Verdana" panose="020B0604030504040204" pitchFamily="34" charset="0"/>
                </a:rPr>
                <a:t>. 2016;374:43–53. </a:t>
              </a:r>
              <a:r>
                <a:rPr lang="en-IN" sz="700" b="1" dirty="0">
                  <a:solidFill>
                    <a:schemeClr val="accent4">
                      <a:lumMod val="10000"/>
                    </a:schemeClr>
                  </a:solidFill>
                  <a:latin typeface="Verdana" panose="020B0604030504040204" pitchFamily="34" charset="0"/>
                  <a:ea typeface="Verdana" panose="020B0604030504040204" pitchFamily="34" charset="0"/>
                </a:rPr>
                <a:t>4. </a:t>
              </a:r>
              <a:r>
                <a:rPr lang="en-IN" sz="700" dirty="0">
                  <a:solidFill>
                    <a:schemeClr val="accent4">
                      <a:lumMod val="10000"/>
                    </a:schemeClr>
                  </a:solidFill>
                  <a:latin typeface="Verdana" panose="020B0604030504040204" pitchFamily="34" charset="0"/>
                  <a:ea typeface="Verdana" panose="020B0604030504040204" pitchFamily="34" charset="0"/>
                </a:rPr>
                <a:t>Bartelink IH</a:t>
              </a:r>
              <a:r>
                <a:rPr lang="en-IN" sz="700" i="1" dirty="0">
                  <a:solidFill>
                    <a:schemeClr val="accent4">
                      <a:lumMod val="10000"/>
                    </a:schemeClr>
                  </a:solidFill>
                  <a:latin typeface="Verdana" panose="020B0604030504040204" pitchFamily="34" charset="0"/>
                  <a:ea typeface="Verdana" panose="020B0604030504040204" pitchFamily="34" charset="0"/>
                </a:rPr>
                <a:t>, et al. Biol Blood Marrow Transplant</a:t>
              </a:r>
              <a:r>
                <a:rPr lang="en-IN" sz="700" dirty="0">
                  <a:solidFill>
                    <a:schemeClr val="accent4">
                      <a:lumMod val="10000"/>
                    </a:schemeClr>
                  </a:solidFill>
                  <a:latin typeface="Verdana" panose="020B0604030504040204" pitchFamily="34" charset="0"/>
                  <a:ea typeface="Verdana" panose="020B0604030504040204" pitchFamily="34" charset="0"/>
                </a:rPr>
                <a:t>. 2013;19:305–313. </a:t>
              </a:r>
              <a:r>
                <a:rPr lang="en-IN" sz="700" b="1" dirty="0">
                  <a:solidFill>
                    <a:schemeClr val="accent4">
                      <a:lumMod val="10000"/>
                    </a:schemeClr>
                  </a:solidFill>
                  <a:latin typeface="Verdana" panose="020B0604030504040204" pitchFamily="34" charset="0"/>
                  <a:ea typeface="Verdana" panose="020B0604030504040204" pitchFamily="34" charset="0"/>
                </a:rPr>
                <a:t>5. </a:t>
              </a:r>
              <a:r>
                <a:rPr lang="en-IN" sz="700" dirty="0">
                  <a:solidFill>
                    <a:schemeClr val="accent4">
                      <a:lumMod val="10000"/>
                    </a:schemeClr>
                  </a:solidFill>
                  <a:latin typeface="Verdana" panose="020B0604030504040204" pitchFamily="34" charset="0"/>
                  <a:ea typeface="Verdana" panose="020B0604030504040204" pitchFamily="34" charset="0"/>
                </a:rPr>
                <a:t>Bosch M, </a:t>
              </a:r>
              <a:r>
                <a:rPr lang="en-IN" sz="700" i="1" dirty="0">
                  <a:solidFill>
                    <a:schemeClr val="accent4">
                      <a:lumMod val="10000"/>
                    </a:schemeClr>
                  </a:solidFill>
                  <a:latin typeface="Verdana" panose="020B0604030504040204" pitchFamily="34" charset="0"/>
                  <a:ea typeface="Verdana" panose="020B0604030504040204" pitchFamily="34" charset="0"/>
                </a:rPr>
                <a:t>et al. Cytotherapy</a:t>
              </a:r>
              <a:r>
                <a:rPr lang="en-IN" sz="700" dirty="0">
                  <a:solidFill>
                    <a:schemeClr val="accent4">
                      <a:lumMod val="10000"/>
                    </a:schemeClr>
                  </a:solidFill>
                  <a:latin typeface="Verdana" panose="020B0604030504040204" pitchFamily="34" charset="0"/>
                  <a:ea typeface="Verdana" panose="020B0604030504040204" pitchFamily="34" charset="0"/>
                </a:rPr>
                <a:t>. 2012;14:1258–1275.</a:t>
              </a:r>
            </a:p>
          </p:txBody>
        </p:sp>
        <p:sp>
          <p:nvSpPr>
            <p:cNvPr id="25" name="TextBox 24">
              <a:extLst>
                <a:ext uri="{FF2B5EF4-FFF2-40B4-BE49-F238E27FC236}">
                  <a16:creationId xmlns:a16="http://schemas.microsoft.com/office/drawing/2014/main" id="{B1AA3A48-AE71-92C7-FCA5-02CC7A43585B}"/>
                </a:ext>
              </a:extLst>
            </p:cNvPr>
            <p:cNvSpPr txBox="1"/>
            <p:nvPr/>
          </p:nvSpPr>
          <p:spPr>
            <a:xfrm>
              <a:off x="6096000" y="6488019"/>
              <a:ext cx="6096000" cy="200055"/>
            </a:xfrm>
            <a:prstGeom prst="rect">
              <a:avLst/>
            </a:prstGeom>
            <a:noFill/>
          </p:spPr>
          <p:txBody>
            <a:bodyPr wrap="square">
              <a:spAutoFit/>
            </a:bodyPr>
            <a:lstStyle/>
            <a:p>
              <a:pPr algn="r"/>
              <a:r>
                <a:rPr lang="en-IN" sz="700" dirty="0">
                  <a:solidFill>
                    <a:schemeClr val="accent4">
                      <a:lumMod val="10000"/>
                    </a:schemeClr>
                  </a:solidFill>
                  <a:latin typeface="Verdana" panose="020B0604030504040204" pitchFamily="34" charset="0"/>
                  <a:ea typeface="Verdana" panose="020B0604030504040204" pitchFamily="34" charset="0"/>
                </a:rPr>
                <a:t>r-ATG: Rabbit anti-thymocyte globulin.</a:t>
              </a:r>
            </a:p>
          </p:txBody>
        </p:sp>
      </p:grpSp>
      <p:grpSp>
        <p:nvGrpSpPr>
          <p:cNvPr id="8" name="Group 7">
            <a:extLst>
              <a:ext uri="{FF2B5EF4-FFF2-40B4-BE49-F238E27FC236}">
                <a16:creationId xmlns:a16="http://schemas.microsoft.com/office/drawing/2014/main" id="{5D6A2863-82FF-3C51-28AF-39021D70A8A7}"/>
              </a:ext>
            </a:extLst>
          </p:cNvPr>
          <p:cNvGrpSpPr/>
          <p:nvPr/>
        </p:nvGrpSpPr>
        <p:grpSpPr>
          <a:xfrm>
            <a:off x="2675180" y="3721688"/>
            <a:ext cx="7770946" cy="2153962"/>
            <a:chOff x="2675180" y="3721688"/>
            <a:chExt cx="7770946" cy="2153962"/>
          </a:xfrm>
        </p:grpSpPr>
        <p:sp>
          <p:nvSpPr>
            <p:cNvPr id="39" name="Rectangle: Rounded Corners 38">
              <a:extLst>
                <a:ext uri="{FF2B5EF4-FFF2-40B4-BE49-F238E27FC236}">
                  <a16:creationId xmlns:a16="http://schemas.microsoft.com/office/drawing/2014/main" id="{F80FFC84-2C81-1C8D-8425-1A6682C1B4C8}"/>
                </a:ext>
              </a:extLst>
            </p:cNvPr>
            <p:cNvSpPr/>
            <p:nvPr/>
          </p:nvSpPr>
          <p:spPr>
            <a:xfrm>
              <a:off x="4483478" y="4041245"/>
              <a:ext cx="5962648" cy="1728639"/>
            </a:xfrm>
            <a:prstGeom prst="roundRect">
              <a:avLst>
                <a:gd name="adj" fmla="val 6749"/>
              </a:avLst>
            </a:prstGeom>
            <a:noFill/>
            <a:ln w="31750">
              <a:gradFill>
                <a:gsLst>
                  <a:gs pos="0">
                    <a:schemeClr val="accent3"/>
                  </a:gs>
                  <a:gs pos="74000">
                    <a:schemeClr val="accent1">
                      <a:lumMod val="45000"/>
                      <a:lumOff val="55000"/>
                    </a:schemeClr>
                  </a:gs>
                  <a:gs pos="100000">
                    <a:schemeClr val="tx1">
                      <a:lumMod val="20000"/>
                      <a:lumOff val="8000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22" name="Google Shape;1362;p49">
              <a:extLst>
                <a:ext uri="{FF2B5EF4-FFF2-40B4-BE49-F238E27FC236}">
                  <a16:creationId xmlns:a16="http://schemas.microsoft.com/office/drawing/2014/main" id="{CE518763-D2CC-DB43-ACA2-23400DD410FD}"/>
                </a:ext>
              </a:extLst>
            </p:cNvPr>
            <p:cNvSpPr/>
            <p:nvPr/>
          </p:nvSpPr>
          <p:spPr>
            <a:xfrm rot="18881608" flipH="1">
              <a:off x="2644100" y="3752768"/>
              <a:ext cx="2153962" cy="2091802"/>
            </a:xfrm>
            <a:custGeom>
              <a:avLst/>
              <a:gdLst/>
              <a:ahLst/>
              <a:cxnLst/>
              <a:rect l="l" t="t" r="r" b="b"/>
              <a:pathLst>
                <a:path w="77949" h="77935" extrusionOk="0">
                  <a:moveTo>
                    <a:pt x="38984" y="0"/>
                  </a:moveTo>
                  <a:cubicBezTo>
                    <a:pt x="17462" y="0"/>
                    <a:pt x="11" y="17444"/>
                    <a:pt x="11" y="38965"/>
                  </a:cubicBezTo>
                  <a:cubicBezTo>
                    <a:pt x="0" y="47299"/>
                    <a:pt x="2671" y="55413"/>
                    <a:pt x="7633" y="62109"/>
                  </a:cubicBezTo>
                  <a:lnTo>
                    <a:pt x="5831" y="68828"/>
                  </a:lnTo>
                  <a:lnTo>
                    <a:pt x="3686" y="76834"/>
                  </a:lnTo>
                  <a:lnTo>
                    <a:pt x="3686" y="76834"/>
                  </a:lnTo>
                  <a:lnTo>
                    <a:pt x="11691" y="74688"/>
                  </a:lnTo>
                  <a:lnTo>
                    <a:pt x="19365" y="72633"/>
                  </a:lnTo>
                  <a:cubicBezTo>
                    <a:pt x="25303" y="76106"/>
                    <a:pt x="32059" y="77934"/>
                    <a:pt x="38938" y="77934"/>
                  </a:cubicBezTo>
                  <a:cubicBezTo>
                    <a:pt x="38952" y="77934"/>
                    <a:pt x="38966" y="77934"/>
                    <a:pt x="38980" y="77934"/>
                  </a:cubicBezTo>
                  <a:cubicBezTo>
                    <a:pt x="60501" y="77934"/>
                    <a:pt x="77949" y="60486"/>
                    <a:pt x="77949" y="38965"/>
                  </a:cubicBezTo>
                  <a:cubicBezTo>
                    <a:pt x="77949" y="17444"/>
                    <a:pt x="60501" y="0"/>
                    <a:pt x="38984" y="0"/>
                  </a:cubicBezTo>
                  <a:close/>
                </a:path>
              </a:pathLst>
            </a:custGeom>
            <a:gradFill>
              <a:gsLst>
                <a:gs pos="100000">
                  <a:schemeClr val="tx1">
                    <a:lumMod val="20000"/>
                    <a:lumOff val="80000"/>
                  </a:schemeClr>
                </a:gs>
                <a:gs pos="54000">
                  <a:schemeClr val="accent3"/>
                </a:gs>
                <a:gs pos="0">
                  <a:schemeClr val="tx1">
                    <a:lumMod val="60000"/>
                    <a:lumOff val="40000"/>
                    <a:alpha val="32000"/>
                  </a:schemeClr>
                </a:gs>
              </a:gsLst>
              <a:lin ang="2700000" scaled="1"/>
            </a:gradFill>
            <a:ln w="44450">
              <a:gradFill>
                <a:gsLst>
                  <a:gs pos="0">
                    <a:schemeClr val="tx1">
                      <a:lumMod val="20000"/>
                      <a:lumOff val="80000"/>
                    </a:schemeClr>
                  </a:gs>
                  <a:gs pos="65000">
                    <a:schemeClr val="accent1">
                      <a:lumMod val="45000"/>
                      <a:lumOff val="55000"/>
                    </a:schemeClr>
                  </a:gs>
                  <a:gs pos="100000">
                    <a:schemeClr val="tx1">
                      <a:lumMod val="40000"/>
                      <a:lumOff val="60000"/>
                    </a:schemeClr>
                  </a:gs>
                </a:gsLst>
                <a:lin ang="5400000" scaled="1"/>
              </a:gra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TextBox 16">
              <a:extLst>
                <a:ext uri="{FF2B5EF4-FFF2-40B4-BE49-F238E27FC236}">
                  <a16:creationId xmlns:a16="http://schemas.microsoft.com/office/drawing/2014/main" id="{3719C763-9FB4-4912-C0E9-FB964917E3E5}"/>
                </a:ext>
              </a:extLst>
            </p:cNvPr>
            <p:cNvSpPr txBox="1"/>
            <p:nvPr/>
          </p:nvSpPr>
          <p:spPr>
            <a:xfrm>
              <a:off x="5251421" y="4190700"/>
              <a:ext cx="5194705" cy="1150571"/>
            </a:xfrm>
            <a:prstGeom prst="rect">
              <a:avLst/>
            </a:prstGeom>
            <a:noFill/>
          </p:spPr>
          <p:txBody>
            <a:bodyPr wrap="square">
              <a:spAutoFit/>
            </a:bodyPr>
            <a:lstStyle/>
            <a:p>
              <a:pPr marL="285750" marR="0" lvl="0" indent="-285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Poor T cell reconstitution</a:t>
              </a:r>
            </a:p>
            <a:p>
              <a:pPr marL="285750" marR="0" lvl="0" indent="-285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Reduced graft versus leukemia effect </a:t>
              </a:r>
            </a:p>
            <a:p>
              <a:pPr marL="285750" marR="0" lvl="0" indent="-285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Increased relapse and non-relapse mortality</a:t>
              </a:r>
            </a:p>
          </p:txBody>
        </p:sp>
        <p:pic>
          <p:nvPicPr>
            <p:cNvPr id="38" name="Graphic 37">
              <a:extLst>
                <a:ext uri="{FF2B5EF4-FFF2-40B4-BE49-F238E27FC236}">
                  <a16:creationId xmlns:a16="http://schemas.microsoft.com/office/drawing/2014/main" id="{B507AF4C-F33E-115C-BA3C-F649676F811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64266" y="4084679"/>
              <a:ext cx="1313630" cy="1283942"/>
            </a:xfrm>
            <a:prstGeom prst="rect">
              <a:avLst/>
            </a:prstGeom>
          </p:spPr>
        </p:pic>
      </p:grpSp>
    </p:spTree>
    <p:extLst>
      <p:ext uri="{BB962C8B-B14F-4D97-AF65-F5344CB8AC3E}">
        <p14:creationId xmlns:p14="http://schemas.microsoft.com/office/powerpoint/2010/main" val="1456092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0D545B-D1DA-C6B6-7789-F1875F4FD6A0}"/>
              </a:ext>
            </a:extLst>
          </p:cNvPr>
          <p:cNvSpPr>
            <a:spLocks noGrp="1"/>
          </p:cNvSpPr>
          <p:nvPr>
            <p:ph type="body" idx="1"/>
          </p:nvPr>
        </p:nvSpPr>
        <p:spPr>
          <a:xfrm>
            <a:off x="407988" y="300615"/>
            <a:ext cx="10009187" cy="356610"/>
          </a:xfrm>
        </p:spPr>
        <p:txBody>
          <a:bodyPr>
            <a:noAutofit/>
          </a:bodyPr>
          <a:lstStyle/>
          <a:p>
            <a:pPr>
              <a:lnSpc>
                <a:spcPct val="110000"/>
              </a:lnSpc>
            </a:pPr>
            <a:r>
              <a:rPr lang="en-IN" sz="2200" dirty="0">
                <a:latin typeface="Verdana" panose="020B0604030504040204" pitchFamily="34" charset="0"/>
                <a:ea typeface="Verdana" panose="020B0604030504040204" pitchFamily="34" charset="0"/>
              </a:rPr>
              <a:t>Significance of r-ATG Dosing</a:t>
            </a:r>
          </a:p>
        </p:txBody>
      </p:sp>
      <p:grpSp>
        <p:nvGrpSpPr>
          <p:cNvPr id="8" name="Group 7">
            <a:extLst>
              <a:ext uri="{FF2B5EF4-FFF2-40B4-BE49-F238E27FC236}">
                <a16:creationId xmlns:a16="http://schemas.microsoft.com/office/drawing/2014/main" id="{61E92321-82BB-D073-C7DB-DF8972E6BBA2}"/>
              </a:ext>
            </a:extLst>
          </p:cNvPr>
          <p:cNvGrpSpPr/>
          <p:nvPr/>
        </p:nvGrpSpPr>
        <p:grpSpPr>
          <a:xfrm>
            <a:off x="7282647" y="1764648"/>
            <a:ext cx="3185328" cy="936307"/>
            <a:chOff x="7282647" y="1764648"/>
            <a:chExt cx="3185328" cy="936307"/>
          </a:xfrm>
        </p:grpSpPr>
        <p:sp>
          <p:nvSpPr>
            <p:cNvPr id="30" name="Google Shape;664;p34">
              <a:extLst>
                <a:ext uri="{FF2B5EF4-FFF2-40B4-BE49-F238E27FC236}">
                  <a16:creationId xmlns:a16="http://schemas.microsoft.com/office/drawing/2014/main" id="{34A03A52-BA6C-3216-72A6-1E6A7A3F7B69}"/>
                </a:ext>
              </a:extLst>
            </p:cNvPr>
            <p:cNvSpPr/>
            <p:nvPr/>
          </p:nvSpPr>
          <p:spPr>
            <a:xfrm>
              <a:off x="7282647" y="1764648"/>
              <a:ext cx="3185328" cy="936307"/>
            </a:xfrm>
            <a:prstGeom prst="roundRect">
              <a:avLst>
                <a:gd name="adj" fmla="val 50000"/>
              </a:avLst>
            </a:prstGeom>
            <a:gradFill>
              <a:gsLst>
                <a:gs pos="25000">
                  <a:sysClr val="window" lastClr="FFFFFF">
                    <a:lumMod val="95000"/>
                  </a:sysClr>
                </a:gs>
                <a:gs pos="76000">
                  <a:srgbClr val="DA7168">
                    <a:lumMod val="20000"/>
                    <a:lumOff val="80000"/>
                  </a:srgbClr>
                </a:gs>
                <a:gs pos="100000">
                  <a:srgbClr val="E7A7A9">
                    <a:lumMod val="60000"/>
                    <a:lumOff val="40000"/>
                  </a:srgbClr>
                </a:gs>
              </a:gsLst>
              <a:lin ang="10800000" scaled="0"/>
            </a:gradFill>
            <a:ln w="19050">
              <a:gradFill>
                <a:gsLst>
                  <a:gs pos="0">
                    <a:srgbClr val="CA3E76">
                      <a:lumMod val="50000"/>
                    </a:srgbClr>
                  </a:gs>
                  <a:gs pos="54000">
                    <a:srgbClr val="D3A2B3">
                      <a:lumMod val="45000"/>
                      <a:lumOff val="55000"/>
                    </a:srgbClr>
                  </a:gs>
                  <a:gs pos="78000">
                    <a:srgbClr val="D3A2B3">
                      <a:lumMod val="45000"/>
                      <a:lumOff val="55000"/>
                    </a:srgbClr>
                  </a:gs>
                  <a:gs pos="100000">
                    <a:srgbClr val="D3A2B3">
                      <a:lumMod val="30000"/>
                      <a:lumOff val="70000"/>
                    </a:srgbClr>
                  </a:gs>
                </a:gsLst>
                <a:lin ang="0" scaled="0"/>
              </a:gra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AA60A2CB-C6E6-85E5-42E4-FF769B7FB107}"/>
                </a:ext>
              </a:extLst>
            </p:cNvPr>
            <p:cNvSpPr txBox="1"/>
            <p:nvPr/>
          </p:nvSpPr>
          <p:spPr>
            <a:xfrm>
              <a:off x="7554404" y="1823973"/>
              <a:ext cx="2665921" cy="830997"/>
            </a:xfrm>
            <a:prstGeom prst="rect">
              <a:avLst/>
            </a:prstGeom>
            <a:noFill/>
          </p:spPr>
          <p:txBody>
            <a:bodyPr wrap="square">
              <a:spAutoFit/>
            </a:bodyPr>
            <a:lstStyle/>
            <a:p>
              <a:r>
                <a:rPr lang="en-IN" sz="2400" b="1" dirty="0">
                  <a:latin typeface="Verdana" panose="020B0604030504040204" pitchFamily="34" charset="0"/>
                  <a:ea typeface="Verdana" panose="020B0604030504040204" pitchFamily="34" charset="0"/>
                </a:rPr>
                <a:t>Timely T cell</a:t>
              </a:r>
              <a:br>
                <a:rPr lang="en-IN" sz="2400" b="1" dirty="0">
                  <a:latin typeface="Verdana" panose="020B0604030504040204" pitchFamily="34" charset="0"/>
                  <a:ea typeface="Verdana" panose="020B0604030504040204" pitchFamily="34" charset="0"/>
                </a:rPr>
              </a:br>
              <a:r>
                <a:rPr lang="en-IN" sz="2400" b="1" dirty="0">
                  <a:latin typeface="Verdana" panose="020B0604030504040204" pitchFamily="34" charset="0"/>
                  <a:ea typeface="Verdana" panose="020B0604030504040204" pitchFamily="34" charset="0"/>
                </a:rPr>
                <a:t>reconstitution</a:t>
              </a:r>
            </a:p>
          </p:txBody>
        </p:sp>
      </p:grpSp>
      <p:grpSp>
        <p:nvGrpSpPr>
          <p:cNvPr id="6" name="Group 5">
            <a:extLst>
              <a:ext uri="{FF2B5EF4-FFF2-40B4-BE49-F238E27FC236}">
                <a16:creationId xmlns:a16="http://schemas.microsoft.com/office/drawing/2014/main" id="{C68970BF-B1F5-D6CC-7885-9D4148CCEB2A}"/>
              </a:ext>
            </a:extLst>
          </p:cNvPr>
          <p:cNvGrpSpPr/>
          <p:nvPr/>
        </p:nvGrpSpPr>
        <p:grpSpPr>
          <a:xfrm>
            <a:off x="1082444" y="3650875"/>
            <a:ext cx="2962821" cy="936307"/>
            <a:chOff x="1082444" y="3650875"/>
            <a:chExt cx="2962821" cy="936307"/>
          </a:xfrm>
        </p:grpSpPr>
        <p:sp>
          <p:nvSpPr>
            <p:cNvPr id="32" name="Google Shape;664;p34">
              <a:extLst>
                <a:ext uri="{FF2B5EF4-FFF2-40B4-BE49-F238E27FC236}">
                  <a16:creationId xmlns:a16="http://schemas.microsoft.com/office/drawing/2014/main" id="{FC72A165-5BE6-06E6-A110-F376E73678C4}"/>
                </a:ext>
              </a:extLst>
            </p:cNvPr>
            <p:cNvSpPr/>
            <p:nvPr/>
          </p:nvSpPr>
          <p:spPr>
            <a:xfrm>
              <a:off x="1082444" y="3650875"/>
              <a:ext cx="2962821" cy="936307"/>
            </a:xfrm>
            <a:prstGeom prst="roundRect">
              <a:avLst>
                <a:gd name="adj" fmla="val 50000"/>
              </a:avLst>
            </a:prstGeom>
            <a:gradFill>
              <a:gsLst>
                <a:gs pos="25000">
                  <a:sysClr val="window" lastClr="FFFFFF">
                    <a:lumMod val="95000"/>
                  </a:sysClr>
                </a:gs>
                <a:gs pos="76000">
                  <a:srgbClr val="DA7168">
                    <a:lumMod val="20000"/>
                    <a:lumOff val="80000"/>
                  </a:srgbClr>
                </a:gs>
                <a:gs pos="100000">
                  <a:srgbClr val="E7A7A9">
                    <a:lumMod val="60000"/>
                    <a:lumOff val="40000"/>
                  </a:srgbClr>
                </a:gs>
              </a:gsLst>
              <a:lin ang="10800000" scaled="0"/>
            </a:gradFill>
            <a:ln w="19050">
              <a:gradFill>
                <a:gsLst>
                  <a:gs pos="0">
                    <a:srgbClr val="CA3E76">
                      <a:lumMod val="50000"/>
                    </a:srgbClr>
                  </a:gs>
                  <a:gs pos="54000">
                    <a:srgbClr val="D3A2B3">
                      <a:lumMod val="45000"/>
                      <a:lumOff val="55000"/>
                    </a:srgbClr>
                  </a:gs>
                  <a:gs pos="78000">
                    <a:srgbClr val="D3A2B3">
                      <a:lumMod val="45000"/>
                      <a:lumOff val="55000"/>
                    </a:srgbClr>
                  </a:gs>
                  <a:gs pos="100000">
                    <a:srgbClr val="D3A2B3">
                      <a:lumMod val="30000"/>
                      <a:lumOff val="70000"/>
                    </a:srgbClr>
                  </a:gs>
                </a:gsLst>
                <a:lin ang="0" scaled="0"/>
              </a:grad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7CFFDC6A-E976-2EC4-AE49-FAFFBC2897B2}"/>
                </a:ext>
              </a:extLst>
            </p:cNvPr>
            <p:cNvSpPr txBox="1"/>
            <p:nvPr/>
          </p:nvSpPr>
          <p:spPr>
            <a:xfrm>
              <a:off x="1609349" y="3703529"/>
              <a:ext cx="2145564" cy="830997"/>
            </a:xfrm>
            <a:prstGeom prst="rect">
              <a:avLst/>
            </a:prstGeom>
            <a:noFill/>
          </p:spPr>
          <p:txBody>
            <a:bodyPr wrap="square">
              <a:spAutoFit/>
            </a:bodyPr>
            <a:lstStyle/>
            <a:p>
              <a:r>
                <a:rPr lang="en-IN" sz="2400" b="1" dirty="0">
                  <a:latin typeface="Verdana" panose="020B0604030504040204" pitchFamily="34" charset="0"/>
                  <a:ea typeface="Verdana" panose="020B0604030504040204" pitchFamily="34" charset="0"/>
                </a:rPr>
                <a:t>Preventing </a:t>
              </a:r>
              <a:br>
                <a:rPr lang="en-IN" sz="2400" b="1" dirty="0">
                  <a:latin typeface="Verdana" panose="020B0604030504040204" pitchFamily="34" charset="0"/>
                  <a:ea typeface="Verdana" panose="020B0604030504040204" pitchFamily="34" charset="0"/>
                </a:rPr>
              </a:br>
              <a:r>
                <a:rPr lang="en-IN" sz="2400" b="1" dirty="0">
                  <a:latin typeface="Verdana" panose="020B0604030504040204" pitchFamily="34" charset="0"/>
                  <a:ea typeface="Verdana" panose="020B0604030504040204" pitchFamily="34" charset="0"/>
                </a:rPr>
                <a:t>GvHD</a:t>
              </a:r>
            </a:p>
          </p:txBody>
        </p:sp>
      </p:grpSp>
      <p:cxnSp>
        <p:nvCxnSpPr>
          <p:cNvPr id="12" name="Google Shape;544;p34">
            <a:extLst>
              <a:ext uri="{FF2B5EF4-FFF2-40B4-BE49-F238E27FC236}">
                <a16:creationId xmlns:a16="http://schemas.microsoft.com/office/drawing/2014/main" id="{2DC95E55-0F57-7042-FDAD-6636990062A7}"/>
              </a:ext>
            </a:extLst>
          </p:cNvPr>
          <p:cNvCxnSpPr>
            <a:cxnSpLocks/>
            <a:endCxn id="23" idx="6"/>
          </p:cNvCxnSpPr>
          <p:nvPr/>
        </p:nvCxnSpPr>
        <p:spPr>
          <a:xfrm rot="10800000" flipV="1">
            <a:off x="6950730" y="2779938"/>
            <a:ext cx="1527115" cy="1452387"/>
          </a:xfrm>
          <a:prstGeom prst="bentConnector3">
            <a:avLst>
              <a:gd name="adj1" fmla="val 767"/>
            </a:avLst>
          </a:prstGeom>
          <a:noFill/>
          <a:ln w="38100" cap="flat" cmpd="sng">
            <a:solidFill>
              <a:schemeClr val="tx1">
                <a:lumMod val="40000"/>
                <a:lumOff val="60000"/>
              </a:schemeClr>
            </a:solidFill>
            <a:prstDash val="dash"/>
            <a:round/>
            <a:headEnd type="none" w="med" len="med"/>
            <a:tailEnd type="none" w="med" len="med"/>
          </a:ln>
        </p:spPr>
      </p:cxnSp>
      <p:grpSp>
        <p:nvGrpSpPr>
          <p:cNvPr id="10" name="Group 9">
            <a:extLst>
              <a:ext uri="{FF2B5EF4-FFF2-40B4-BE49-F238E27FC236}">
                <a16:creationId xmlns:a16="http://schemas.microsoft.com/office/drawing/2014/main" id="{3FA9D3CA-9687-F26D-BC54-3192608DEA90}"/>
              </a:ext>
            </a:extLst>
          </p:cNvPr>
          <p:cNvGrpSpPr/>
          <p:nvPr/>
        </p:nvGrpSpPr>
        <p:grpSpPr>
          <a:xfrm>
            <a:off x="103478" y="6460664"/>
            <a:ext cx="12021847" cy="211052"/>
            <a:chOff x="103478" y="6460664"/>
            <a:chExt cx="12021847" cy="211052"/>
          </a:xfrm>
        </p:grpSpPr>
        <p:sp>
          <p:nvSpPr>
            <p:cNvPr id="27" name="TextBox 26">
              <a:extLst>
                <a:ext uri="{FF2B5EF4-FFF2-40B4-BE49-F238E27FC236}">
                  <a16:creationId xmlns:a16="http://schemas.microsoft.com/office/drawing/2014/main" id="{6B0B2B3E-C312-6A12-F0D8-344F5A0AB44A}"/>
                </a:ext>
              </a:extLst>
            </p:cNvPr>
            <p:cNvSpPr txBox="1"/>
            <p:nvPr/>
          </p:nvSpPr>
          <p:spPr>
            <a:xfrm>
              <a:off x="103478" y="6460664"/>
              <a:ext cx="5951882"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 </a:t>
              </a:r>
              <a:r>
                <a:rPr lang="en-IN" sz="700" dirty="0">
                  <a:solidFill>
                    <a:schemeClr val="accent2"/>
                  </a:solidFill>
                  <a:latin typeface="Verdana" panose="020B0604030504040204" pitchFamily="34" charset="0"/>
                  <a:ea typeface="Verdana" panose="020B0604030504040204" pitchFamily="34" charset="0"/>
                </a:rPr>
                <a:t>2017;4(4):e183–e191.</a:t>
              </a:r>
            </a:p>
          </p:txBody>
        </p:sp>
        <p:sp>
          <p:nvSpPr>
            <p:cNvPr id="28" name="TextBox 27">
              <a:extLst>
                <a:ext uri="{FF2B5EF4-FFF2-40B4-BE49-F238E27FC236}">
                  <a16:creationId xmlns:a16="http://schemas.microsoft.com/office/drawing/2014/main" id="{3E3D42C4-380E-C3F1-125B-1BFCBAC43945}"/>
                </a:ext>
              </a:extLst>
            </p:cNvPr>
            <p:cNvSpPr txBox="1"/>
            <p:nvPr/>
          </p:nvSpPr>
          <p:spPr>
            <a:xfrm>
              <a:off x="6096000" y="6471661"/>
              <a:ext cx="6029325"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GvHD: graft versus host disease; r-ATG: Rabbit anti-thymocyte globulin.</a:t>
              </a:r>
            </a:p>
          </p:txBody>
        </p:sp>
      </p:grpSp>
      <p:grpSp>
        <p:nvGrpSpPr>
          <p:cNvPr id="5" name="Group 4">
            <a:extLst>
              <a:ext uri="{FF2B5EF4-FFF2-40B4-BE49-F238E27FC236}">
                <a16:creationId xmlns:a16="http://schemas.microsoft.com/office/drawing/2014/main" id="{54919DAA-3D21-63C7-75DE-251FA9437DF2}"/>
              </a:ext>
            </a:extLst>
          </p:cNvPr>
          <p:cNvGrpSpPr/>
          <p:nvPr/>
        </p:nvGrpSpPr>
        <p:grpSpPr>
          <a:xfrm>
            <a:off x="3176499" y="1219200"/>
            <a:ext cx="4326398" cy="4461196"/>
            <a:chOff x="3176499" y="1236858"/>
            <a:chExt cx="4310741" cy="4443538"/>
          </a:xfrm>
        </p:grpSpPr>
        <p:cxnSp>
          <p:nvCxnSpPr>
            <p:cNvPr id="7" name="Google Shape;540;p34">
              <a:extLst>
                <a:ext uri="{FF2B5EF4-FFF2-40B4-BE49-F238E27FC236}">
                  <a16:creationId xmlns:a16="http://schemas.microsoft.com/office/drawing/2014/main" id="{2F8C65EF-6CCB-1598-FB4F-25B7A38D1DEC}"/>
                </a:ext>
              </a:extLst>
            </p:cNvPr>
            <p:cNvCxnSpPr>
              <a:cxnSpLocks/>
              <a:endCxn id="24" idx="2"/>
            </p:cNvCxnSpPr>
            <p:nvPr/>
          </p:nvCxnSpPr>
          <p:spPr>
            <a:xfrm rot="5400000" flipH="1" flipV="1">
              <a:off x="3060080" y="2187979"/>
              <a:ext cx="1459494" cy="1226656"/>
            </a:xfrm>
            <a:prstGeom prst="bentConnector2">
              <a:avLst/>
            </a:prstGeom>
            <a:noFill/>
            <a:ln w="38100" cap="flat" cmpd="sng">
              <a:solidFill>
                <a:schemeClr val="tx1">
                  <a:lumMod val="40000"/>
                  <a:lumOff val="60000"/>
                </a:schemeClr>
              </a:solidFill>
              <a:prstDash val="dash"/>
              <a:round/>
              <a:headEnd type="none" w="med" len="med"/>
              <a:tailEnd type="none" w="med" len="med"/>
            </a:ln>
          </p:spPr>
        </p:cxnSp>
        <p:sp>
          <p:nvSpPr>
            <p:cNvPr id="25" name="Google Shape;518;p34">
              <a:extLst>
                <a:ext uri="{FF2B5EF4-FFF2-40B4-BE49-F238E27FC236}">
                  <a16:creationId xmlns:a16="http://schemas.microsoft.com/office/drawing/2014/main" id="{A0992C27-990B-5D4D-3C2F-F1FDF1D21633}"/>
                </a:ext>
              </a:extLst>
            </p:cNvPr>
            <p:cNvSpPr/>
            <p:nvPr/>
          </p:nvSpPr>
          <p:spPr>
            <a:xfrm>
              <a:off x="3892728" y="1236858"/>
              <a:ext cx="3498604" cy="3758936"/>
            </a:xfrm>
            <a:custGeom>
              <a:avLst/>
              <a:gdLst/>
              <a:ahLst/>
              <a:cxnLst/>
              <a:rect l="l" t="t" r="r" b="b"/>
              <a:pathLst>
                <a:path w="209017" h="209017" extrusionOk="0">
                  <a:moveTo>
                    <a:pt x="104508" y="0"/>
                  </a:moveTo>
                  <a:cubicBezTo>
                    <a:pt x="46781" y="0"/>
                    <a:pt x="0" y="46781"/>
                    <a:pt x="0" y="104508"/>
                  </a:cubicBezTo>
                  <a:cubicBezTo>
                    <a:pt x="0" y="132211"/>
                    <a:pt x="11007" y="158805"/>
                    <a:pt x="30599" y="178397"/>
                  </a:cubicBezTo>
                  <a:cubicBezTo>
                    <a:pt x="50211" y="197988"/>
                    <a:pt x="76784" y="209016"/>
                    <a:pt x="104508" y="209016"/>
                  </a:cubicBezTo>
                  <a:cubicBezTo>
                    <a:pt x="132211" y="209016"/>
                    <a:pt x="158805" y="197988"/>
                    <a:pt x="178397" y="178397"/>
                  </a:cubicBezTo>
                  <a:cubicBezTo>
                    <a:pt x="197988" y="158805"/>
                    <a:pt x="209016" y="132211"/>
                    <a:pt x="209016" y="104508"/>
                  </a:cubicBezTo>
                  <a:cubicBezTo>
                    <a:pt x="209016" y="76784"/>
                    <a:pt x="197988" y="50211"/>
                    <a:pt x="178397" y="30599"/>
                  </a:cubicBezTo>
                  <a:cubicBezTo>
                    <a:pt x="158805" y="11007"/>
                    <a:pt x="132211" y="0"/>
                    <a:pt x="104508" y="0"/>
                  </a:cubicBezTo>
                  <a:close/>
                </a:path>
              </a:pathLst>
            </a:custGeom>
            <a:solidFill>
              <a:sysClr val="window" lastClr="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nvGrpSpPr>
            <p:cNvPr id="11" name="Google Shape;521;p34">
              <a:extLst>
                <a:ext uri="{FF2B5EF4-FFF2-40B4-BE49-F238E27FC236}">
                  <a16:creationId xmlns:a16="http://schemas.microsoft.com/office/drawing/2014/main" id="{E9A7CFCB-58F3-E7CD-F8FB-07CF3CE593A1}"/>
                </a:ext>
              </a:extLst>
            </p:cNvPr>
            <p:cNvGrpSpPr/>
            <p:nvPr/>
          </p:nvGrpSpPr>
          <p:grpSpPr>
            <a:xfrm>
              <a:off x="4035491" y="1494231"/>
              <a:ext cx="3269243" cy="3321176"/>
              <a:chOff x="3411833" y="1775839"/>
              <a:chExt cx="2320334" cy="2264025"/>
            </a:xfrm>
          </p:grpSpPr>
          <p:sp>
            <p:nvSpPr>
              <p:cNvPr id="14" name="Google Shape;522;p34">
                <a:extLst>
                  <a:ext uri="{FF2B5EF4-FFF2-40B4-BE49-F238E27FC236}">
                    <a16:creationId xmlns:a16="http://schemas.microsoft.com/office/drawing/2014/main" id="{3C144652-876C-55D1-DE73-2F7BE8F5247C}"/>
                  </a:ext>
                </a:extLst>
              </p:cNvPr>
              <p:cNvSpPr/>
              <p:nvPr/>
            </p:nvSpPr>
            <p:spPr>
              <a:xfrm flipH="1">
                <a:off x="3834853" y="3729331"/>
                <a:ext cx="737144" cy="310533"/>
              </a:xfrm>
              <a:custGeom>
                <a:avLst/>
                <a:gdLst/>
                <a:ahLst/>
                <a:cxnLst/>
                <a:rect l="l" t="t" r="r" b="b"/>
                <a:pathLst>
                  <a:path w="59967" h="25262" extrusionOk="0">
                    <a:moveTo>
                      <a:pt x="53333" y="1"/>
                    </a:moveTo>
                    <a:cubicBezTo>
                      <a:pt x="39163" y="10700"/>
                      <a:pt x="21790" y="16882"/>
                      <a:pt x="3923" y="17292"/>
                    </a:cubicBezTo>
                    <a:cubicBezTo>
                      <a:pt x="1726" y="17354"/>
                      <a:pt x="1" y="19202"/>
                      <a:pt x="63" y="21400"/>
                    </a:cubicBezTo>
                    <a:cubicBezTo>
                      <a:pt x="123" y="23559"/>
                      <a:pt x="1889" y="25262"/>
                      <a:pt x="4035" y="25262"/>
                    </a:cubicBezTo>
                    <a:cubicBezTo>
                      <a:pt x="4073" y="25262"/>
                      <a:pt x="4111" y="25261"/>
                      <a:pt x="4149" y="25260"/>
                    </a:cubicBezTo>
                    <a:cubicBezTo>
                      <a:pt x="24275" y="24747"/>
                      <a:pt x="44092" y="17682"/>
                      <a:pt x="59966" y="5073"/>
                    </a:cubicBezTo>
                    <a:cubicBezTo>
                      <a:pt x="57789" y="3369"/>
                      <a:pt x="55551" y="1685"/>
                      <a:pt x="53333" y="1"/>
                    </a:cubicBezTo>
                    <a:close/>
                  </a:path>
                </a:pathLst>
              </a:custGeom>
              <a:solidFill>
                <a:srgbClr val="F5F5F5">
                  <a:lumMod val="5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5" name="Google Shape;523;p34">
                <a:extLst>
                  <a:ext uri="{FF2B5EF4-FFF2-40B4-BE49-F238E27FC236}">
                    <a16:creationId xmlns:a16="http://schemas.microsoft.com/office/drawing/2014/main" id="{60781A5F-5C5C-2607-5A92-4DC94B11593B}"/>
                  </a:ext>
                </a:extLst>
              </p:cNvPr>
              <p:cNvSpPr/>
              <p:nvPr/>
            </p:nvSpPr>
            <p:spPr>
              <a:xfrm flipH="1">
                <a:off x="3413337" y="2958197"/>
                <a:ext cx="457687" cy="795448"/>
              </a:xfrm>
              <a:custGeom>
                <a:avLst/>
                <a:gdLst/>
                <a:ahLst/>
                <a:cxnLst/>
                <a:rect l="l" t="t" r="r" b="b"/>
                <a:pathLst>
                  <a:path w="37233" h="64710" extrusionOk="0">
                    <a:moveTo>
                      <a:pt x="29244" y="0"/>
                    </a:moveTo>
                    <a:cubicBezTo>
                      <a:pt x="28628" y="13739"/>
                      <a:pt x="24644" y="27128"/>
                      <a:pt x="17641" y="38998"/>
                    </a:cubicBezTo>
                    <a:cubicBezTo>
                      <a:pt x="12959" y="46822"/>
                      <a:pt x="7003" y="53846"/>
                      <a:pt x="1" y="59740"/>
                    </a:cubicBezTo>
                    <a:cubicBezTo>
                      <a:pt x="2218" y="61403"/>
                      <a:pt x="4457" y="63046"/>
                      <a:pt x="6634" y="64709"/>
                    </a:cubicBezTo>
                    <a:cubicBezTo>
                      <a:pt x="10310" y="61465"/>
                      <a:pt x="13719" y="57932"/>
                      <a:pt x="16799" y="54133"/>
                    </a:cubicBezTo>
                    <a:cubicBezTo>
                      <a:pt x="29408" y="38546"/>
                      <a:pt x="36329" y="19427"/>
                      <a:pt x="37232" y="0"/>
                    </a:cubicBezTo>
                    <a:close/>
                  </a:path>
                </a:pathLst>
              </a:custGeom>
              <a:solidFill>
                <a:srgbClr val="ED6C4E"/>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6" name="Google Shape;524;p34">
                <a:extLst>
                  <a:ext uri="{FF2B5EF4-FFF2-40B4-BE49-F238E27FC236}">
                    <a16:creationId xmlns:a16="http://schemas.microsoft.com/office/drawing/2014/main" id="{7F8EA52D-1569-6C39-9842-F8C8EF66EDD7}"/>
                  </a:ext>
                </a:extLst>
              </p:cNvPr>
              <p:cNvSpPr/>
              <p:nvPr/>
            </p:nvSpPr>
            <p:spPr>
              <a:xfrm flipH="1">
                <a:off x="3747515" y="1775839"/>
                <a:ext cx="823979" cy="399641"/>
              </a:xfrm>
              <a:custGeom>
                <a:avLst/>
                <a:gdLst/>
                <a:ahLst/>
                <a:cxnLst/>
                <a:rect l="l" t="t" r="r" b="b"/>
                <a:pathLst>
                  <a:path w="67031" h="32511" extrusionOk="0">
                    <a:moveTo>
                      <a:pt x="4017" y="1"/>
                    </a:moveTo>
                    <a:cubicBezTo>
                      <a:pt x="1809" y="1"/>
                      <a:pt x="22" y="1785"/>
                      <a:pt x="22" y="3986"/>
                    </a:cubicBezTo>
                    <a:lnTo>
                      <a:pt x="22" y="4068"/>
                    </a:lnTo>
                    <a:cubicBezTo>
                      <a:pt x="1" y="6204"/>
                      <a:pt x="1726" y="7950"/>
                      <a:pt x="3862" y="8011"/>
                    </a:cubicBezTo>
                    <a:cubicBezTo>
                      <a:pt x="25281" y="8525"/>
                      <a:pt x="46187" y="17150"/>
                      <a:pt x="61732" y="32511"/>
                    </a:cubicBezTo>
                    <a:cubicBezTo>
                      <a:pt x="63416" y="30437"/>
                      <a:pt x="65182" y="28424"/>
                      <a:pt x="67031" y="26494"/>
                    </a:cubicBezTo>
                    <a:cubicBezTo>
                      <a:pt x="50150" y="10065"/>
                      <a:pt x="27684" y="598"/>
                      <a:pt x="4129" y="2"/>
                    </a:cubicBezTo>
                    <a:cubicBezTo>
                      <a:pt x="4091" y="1"/>
                      <a:pt x="4054" y="1"/>
                      <a:pt x="4017" y="1"/>
                    </a:cubicBezTo>
                    <a:close/>
                  </a:path>
                </a:pathLst>
              </a:custGeom>
              <a:solidFill>
                <a:schemeClr val="tx1">
                  <a:lumMod val="40000"/>
                  <a:lumOff val="6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Google Shape;525;p34">
                <a:extLst>
                  <a:ext uri="{FF2B5EF4-FFF2-40B4-BE49-F238E27FC236}">
                    <a16:creationId xmlns:a16="http://schemas.microsoft.com/office/drawing/2014/main" id="{311062EF-C1A9-A3F6-8DCF-461185B6E145}"/>
                  </a:ext>
                </a:extLst>
              </p:cNvPr>
              <p:cNvSpPr/>
              <p:nvPr/>
            </p:nvSpPr>
            <p:spPr>
              <a:xfrm flipH="1">
                <a:off x="3411833" y="2143380"/>
                <a:ext cx="360490" cy="755571"/>
              </a:xfrm>
              <a:custGeom>
                <a:avLst/>
                <a:gdLst/>
                <a:ahLst/>
                <a:cxnLst/>
                <a:rect l="l" t="t" r="r" b="b"/>
                <a:pathLst>
                  <a:path w="29326" h="61466" extrusionOk="0">
                    <a:moveTo>
                      <a:pt x="5340" y="1"/>
                    </a:moveTo>
                    <a:cubicBezTo>
                      <a:pt x="3450" y="1931"/>
                      <a:pt x="1684" y="3964"/>
                      <a:pt x="0" y="6038"/>
                    </a:cubicBezTo>
                    <a:cubicBezTo>
                      <a:pt x="575" y="6716"/>
                      <a:pt x="1171" y="7353"/>
                      <a:pt x="1746" y="8010"/>
                    </a:cubicBezTo>
                    <a:cubicBezTo>
                      <a:pt x="14519" y="23145"/>
                      <a:pt x="21111" y="42244"/>
                      <a:pt x="21317" y="61465"/>
                    </a:cubicBezTo>
                    <a:lnTo>
                      <a:pt x="29326" y="61465"/>
                    </a:lnTo>
                    <a:cubicBezTo>
                      <a:pt x="29264" y="45386"/>
                      <a:pt x="25075" y="29306"/>
                      <a:pt x="16552" y="15033"/>
                    </a:cubicBezTo>
                    <a:cubicBezTo>
                      <a:pt x="13328" y="9653"/>
                      <a:pt x="9570" y="4621"/>
                      <a:pt x="5340"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526;p34">
                <a:extLst>
                  <a:ext uri="{FF2B5EF4-FFF2-40B4-BE49-F238E27FC236}">
                    <a16:creationId xmlns:a16="http://schemas.microsoft.com/office/drawing/2014/main" id="{F8C26FC6-2FFB-4D79-6CA8-ABF4FED97899}"/>
                  </a:ext>
                </a:extLst>
              </p:cNvPr>
              <p:cNvSpPr/>
              <p:nvPr/>
            </p:nvSpPr>
            <p:spPr>
              <a:xfrm rot="10800000" flipH="1">
                <a:off x="4572003" y="1775839"/>
                <a:ext cx="737144" cy="310533"/>
              </a:xfrm>
              <a:custGeom>
                <a:avLst/>
                <a:gdLst/>
                <a:ahLst/>
                <a:cxnLst/>
                <a:rect l="l" t="t" r="r" b="b"/>
                <a:pathLst>
                  <a:path w="59967" h="25262" extrusionOk="0">
                    <a:moveTo>
                      <a:pt x="53333" y="1"/>
                    </a:moveTo>
                    <a:cubicBezTo>
                      <a:pt x="39163" y="10700"/>
                      <a:pt x="21790" y="16882"/>
                      <a:pt x="3923" y="17292"/>
                    </a:cubicBezTo>
                    <a:cubicBezTo>
                      <a:pt x="1726" y="17354"/>
                      <a:pt x="1" y="19202"/>
                      <a:pt x="63" y="21400"/>
                    </a:cubicBezTo>
                    <a:cubicBezTo>
                      <a:pt x="123" y="23559"/>
                      <a:pt x="1889" y="25262"/>
                      <a:pt x="4035" y="25262"/>
                    </a:cubicBezTo>
                    <a:cubicBezTo>
                      <a:pt x="4073" y="25262"/>
                      <a:pt x="4111" y="25261"/>
                      <a:pt x="4149" y="25260"/>
                    </a:cubicBezTo>
                    <a:cubicBezTo>
                      <a:pt x="24275" y="24747"/>
                      <a:pt x="44092" y="17682"/>
                      <a:pt x="59966" y="5073"/>
                    </a:cubicBezTo>
                    <a:cubicBezTo>
                      <a:pt x="57789" y="3369"/>
                      <a:pt x="55551" y="1685"/>
                      <a:pt x="53333" y="1"/>
                    </a:cubicBezTo>
                    <a:close/>
                  </a:path>
                </a:pathLst>
              </a:custGeom>
              <a:solidFill>
                <a:srgbClr val="62D48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527;p34">
                <a:extLst>
                  <a:ext uri="{FF2B5EF4-FFF2-40B4-BE49-F238E27FC236}">
                    <a16:creationId xmlns:a16="http://schemas.microsoft.com/office/drawing/2014/main" id="{6A0BDA91-0984-D36C-4696-A42B842627FD}"/>
                  </a:ext>
                </a:extLst>
              </p:cNvPr>
              <p:cNvSpPr/>
              <p:nvPr/>
            </p:nvSpPr>
            <p:spPr>
              <a:xfrm rot="10800000" flipH="1">
                <a:off x="5272976" y="2062058"/>
                <a:ext cx="457687" cy="795448"/>
              </a:xfrm>
              <a:custGeom>
                <a:avLst/>
                <a:gdLst/>
                <a:ahLst/>
                <a:cxnLst/>
                <a:rect l="l" t="t" r="r" b="b"/>
                <a:pathLst>
                  <a:path w="37233" h="64710" extrusionOk="0">
                    <a:moveTo>
                      <a:pt x="29244" y="0"/>
                    </a:moveTo>
                    <a:cubicBezTo>
                      <a:pt x="28628" y="13739"/>
                      <a:pt x="24644" y="27128"/>
                      <a:pt x="17641" y="38998"/>
                    </a:cubicBezTo>
                    <a:cubicBezTo>
                      <a:pt x="12959" y="46822"/>
                      <a:pt x="7003" y="53846"/>
                      <a:pt x="1" y="59740"/>
                    </a:cubicBezTo>
                    <a:cubicBezTo>
                      <a:pt x="2218" y="61403"/>
                      <a:pt x="4457" y="63046"/>
                      <a:pt x="6634" y="64709"/>
                    </a:cubicBezTo>
                    <a:cubicBezTo>
                      <a:pt x="10310" y="61465"/>
                      <a:pt x="13719" y="57932"/>
                      <a:pt x="16799" y="54133"/>
                    </a:cubicBezTo>
                    <a:cubicBezTo>
                      <a:pt x="29408" y="38546"/>
                      <a:pt x="36329" y="19427"/>
                      <a:pt x="37232" y="0"/>
                    </a:cubicBezTo>
                    <a:close/>
                  </a:path>
                </a:pathLst>
              </a:custGeom>
              <a:solidFill>
                <a:srgbClr val="23004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528;p34">
                <a:extLst>
                  <a:ext uri="{FF2B5EF4-FFF2-40B4-BE49-F238E27FC236}">
                    <a16:creationId xmlns:a16="http://schemas.microsoft.com/office/drawing/2014/main" id="{77BB80D2-3BCB-6720-C472-FB6AA5988D00}"/>
                  </a:ext>
                </a:extLst>
              </p:cNvPr>
              <p:cNvSpPr/>
              <p:nvPr/>
            </p:nvSpPr>
            <p:spPr>
              <a:xfrm rot="10800000" flipH="1">
                <a:off x="4572507" y="3640222"/>
                <a:ext cx="823979" cy="399641"/>
              </a:xfrm>
              <a:custGeom>
                <a:avLst/>
                <a:gdLst/>
                <a:ahLst/>
                <a:cxnLst/>
                <a:rect l="l" t="t" r="r" b="b"/>
                <a:pathLst>
                  <a:path w="67031" h="32511" extrusionOk="0">
                    <a:moveTo>
                      <a:pt x="4017" y="1"/>
                    </a:moveTo>
                    <a:cubicBezTo>
                      <a:pt x="1809" y="1"/>
                      <a:pt x="22" y="1785"/>
                      <a:pt x="22" y="3986"/>
                    </a:cubicBezTo>
                    <a:lnTo>
                      <a:pt x="22" y="4068"/>
                    </a:lnTo>
                    <a:cubicBezTo>
                      <a:pt x="1" y="6204"/>
                      <a:pt x="1726" y="7950"/>
                      <a:pt x="3862" y="8011"/>
                    </a:cubicBezTo>
                    <a:cubicBezTo>
                      <a:pt x="25281" y="8525"/>
                      <a:pt x="46187" y="17150"/>
                      <a:pt x="61732" y="32511"/>
                    </a:cubicBezTo>
                    <a:cubicBezTo>
                      <a:pt x="63416" y="30437"/>
                      <a:pt x="65182" y="28424"/>
                      <a:pt x="67031" y="26494"/>
                    </a:cubicBezTo>
                    <a:cubicBezTo>
                      <a:pt x="50150" y="10065"/>
                      <a:pt x="27684" y="598"/>
                      <a:pt x="4129" y="2"/>
                    </a:cubicBezTo>
                    <a:cubicBezTo>
                      <a:pt x="4091" y="1"/>
                      <a:pt x="4054" y="1"/>
                      <a:pt x="4017" y="1"/>
                    </a:cubicBezTo>
                    <a:close/>
                  </a:path>
                </a:pathLst>
              </a:custGeom>
              <a:solidFill>
                <a:srgbClr val="00B0F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529;p34">
                <a:extLst>
                  <a:ext uri="{FF2B5EF4-FFF2-40B4-BE49-F238E27FC236}">
                    <a16:creationId xmlns:a16="http://schemas.microsoft.com/office/drawing/2014/main" id="{B1354D3B-5691-EBDC-4270-93DA4F7B28B8}"/>
                  </a:ext>
                </a:extLst>
              </p:cNvPr>
              <p:cNvSpPr/>
              <p:nvPr/>
            </p:nvSpPr>
            <p:spPr>
              <a:xfrm rot="10800000" flipH="1">
                <a:off x="5371677" y="2916752"/>
                <a:ext cx="360490" cy="755571"/>
              </a:xfrm>
              <a:custGeom>
                <a:avLst/>
                <a:gdLst/>
                <a:ahLst/>
                <a:cxnLst/>
                <a:rect l="l" t="t" r="r" b="b"/>
                <a:pathLst>
                  <a:path w="29326" h="61466" extrusionOk="0">
                    <a:moveTo>
                      <a:pt x="5340" y="1"/>
                    </a:moveTo>
                    <a:cubicBezTo>
                      <a:pt x="3450" y="1931"/>
                      <a:pt x="1684" y="3964"/>
                      <a:pt x="0" y="6038"/>
                    </a:cubicBezTo>
                    <a:cubicBezTo>
                      <a:pt x="575" y="6716"/>
                      <a:pt x="1171" y="7353"/>
                      <a:pt x="1746" y="8010"/>
                    </a:cubicBezTo>
                    <a:cubicBezTo>
                      <a:pt x="14519" y="23145"/>
                      <a:pt x="21111" y="42244"/>
                      <a:pt x="21317" y="61465"/>
                    </a:cubicBezTo>
                    <a:lnTo>
                      <a:pt x="29326" y="61465"/>
                    </a:lnTo>
                    <a:cubicBezTo>
                      <a:pt x="29264" y="45386"/>
                      <a:pt x="25075" y="29306"/>
                      <a:pt x="16552" y="15033"/>
                    </a:cubicBezTo>
                    <a:cubicBezTo>
                      <a:pt x="13328" y="9653"/>
                      <a:pt x="9570" y="4621"/>
                      <a:pt x="5340" y="1"/>
                    </a:cubicBezTo>
                    <a:close/>
                  </a:path>
                </a:pathLst>
              </a:custGeom>
              <a:solidFill>
                <a:srgbClr val="F6C243"/>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nvGrpSpPr>
              <p:cNvPr id="22" name="Google Shape;530;p34">
                <a:extLst>
                  <a:ext uri="{FF2B5EF4-FFF2-40B4-BE49-F238E27FC236}">
                    <a16:creationId xmlns:a16="http://schemas.microsoft.com/office/drawing/2014/main" id="{68C1BB46-2FCD-4F34-BB32-975F8ECFA1B2}"/>
                  </a:ext>
                </a:extLst>
              </p:cNvPr>
              <p:cNvGrpSpPr/>
              <p:nvPr/>
            </p:nvGrpSpPr>
            <p:grpSpPr>
              <a:xfrm>
                <a:off x="3672781" y="2067100"/>
                <a:ext cx="1798438" cy="1681488"/>
                <a:chOff x="3672775" y="2067100"/>
                <a:chExt cx="1798438" cy="1681488"/>
              </a:xfrm>
            </p:grpSpPr>
            <p:sp>
              <p:nvSpPr>
                <p:cNvPr id="23" name="Google Shape;534;p34">
                  <a:extLst>
                    <a:ext uri="{FF2B5EF4-FFF2-40B4-BE49-F238E27FC236}">
                      <a16:creationId xmlns:a16="http://schemas.microsoft.com/office/drawing/2014/main" id="{8FD3CB57-7816-1193-3813-A75C53508772}"/>
                    </a:ext>
                  </a:extLst>
                </p:cNvPr>
                <p:cNvSpPr/>
                <p:nvPr/>
              </p:nvSpPr>
              <p:spPr>
                <a:xfrm>
                  <a:off x="5266613" y="3543988"/>
                  <a:ext cx="204600" cy="204600"/>
                </a:xfrm>
                <a:prstGeom prst="ellipse">
                  <a:avLst/>
                </a:prstGeom>
                <a:solidFill>
                  <a:srgbClr val="7A00E6">
                    <a:lumMod val="5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4" name="Google Shape;538;p34">
                  <a:extLst>
                    <a:ext uri="{FF2B5EF4-FFF2-40B4-BE49-F238E27FC236}">
                      <a16:creationId xmlns:a16="http://schemas.microsoft.com/office/drawing/2014/main" id="{245CF849-2E68-535C-802F-1B5956A9E65E}"/>
                    </a:ext>
                  </a:extLst>
                </p:cNvPr>
                <p:cNvSpPr/>
                <p:nvPr/>
              </p:nvSpPr>
              <p:spPr>
                <a:xfrm>
                  <a:off x="3672775" y="2067100"/>
                  <a:ext cx="204600" cy="204600"/>
                </a:xfrm>
                <a:prstGeom prst="ellipse">
                  <a:avLst/>
                </a:prstGeom>
                <a:solidFill>
                  <a:schemeClr val="tx1">
                    <a:lumMod val="60000"/>
                    <a:lumOff val="4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sp>
          <p:nvSpPr>
            <p:cNvPr id="13" name="TextBox 12">
              <a:extLst>
                <a:ext uri="{FF2B5EF4-FFF2-40B4-BE49-F238E27FC236}">
                  <a16:creationId xmlns:a16="http://schemas.microsoft.com/office/drawing/2014/main" id="{88CA37E8-4FA4-8E06-BF32-574CC007A759}"/>
                </a:ext>
              </a:extLst>
            </p:cNvPr>
            <p:cNvSpPr txBox="1"/>
            <p:nvPr/>
          </p:nvSpPr>
          <p:spPr>
            <a:xfrm>
              <a:off x="4373925" y="5034065"/>
              <a:ext cx="3113315"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Dose of r-ATG is pivotal in maintaining a balance</a:t>
              </a:r>
              <a:endParaRPr kumimoji="0" lang="en-IN" sz="18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pic>
          <p:nvPicPr>
            <p:cNvPr id="34" name="Graphic 33">
              <a:extLst>
                <a:ext uri="{FF2B5EF4-FFF2-40B4-BE49-F238E27FC236}">
                  <a16:creationId xmlns:a16="http://schemas.microsoft.com/office/drawing/2014/main" id="{01C97418-566F-33E0-55D5-E9E1C8871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60040" y="2648888"/>
              <a:ext cx="2655253" cy="1089464"/>
            </a:xfrm>
            <a:prstGeom prst="rect">
              <a:avLst/>
            </a:prstGeom>
          </p:spPr>
        </p:pic>
      </p:grpSp>
    </p:spTree>
    <p:extLst>
      <p:ext uri="{BB962C8B-B14F-4D97-AF65-F5344CB8AC3E}">
        <p14:creationId xmlns:p14="http://schemas.microsoft.com/office/powerpoint/2010/main" val="295168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par>
                                <p:cTn id="13" presetID="21"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outVertic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outVertic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FDF0F1-FD91-83B7-1996-0251DE3E8361}"/>
              </a:ext>
            </a:extLst>
          </p:cNvPr>
          <p:cNvSpPr>
            <a:spLocks noGrp="1"/>
          </p:cNvSpPr>
          <p:nvPr>
            <p:ph type="body" idx="1"/>
          </p:nvPr>
        </p:nvSpPr>
        <p:spPr>
          <a:xfrm>
            <a:off x="407988" y="264998"/>
            <a:ext cx="10097136" cy="933882"/>
          </a:xfrm>
        </p:spPr>
        <p:txBody>
          <a:bodyPr>
            <a:noAutofit/>
          </a:bodyPr>
          <a:lstStyle/>
          <a:p>
            <a:pPr>
              <a:lnSpc>
                <a:spcPct val="130000"/>
              </a:lnSpc>
            </a:pPr>
            <a:r>
              <a:rPr lang="en-US" sz="2200" dirty="0">
                <a:latin typeface="Verdana" panose="020B0604030504040204" pitchFamily="34" charset="0"/>
                <a:ea typeface="Verdana" panose="020B0604030504040204" pitchFamily="34" charset="0"/>
              </a:rPr>
              <a:t>Population Pharmacokinetics model—Key to Optimal Patient Outcomes</a:t>
            </a:r>
            <a:r>
              <a:rPr lang="en-US" sz="2200" baseline="30000" dirty="0">
                <a:latin typeface="Verdana" panose="020B0604030504040204" pitchFamily="34" charset="0"/>
                <a:ea typeface="Verdana" panose="020B0604030504040204" pitchFamily="34" charset="0"/>
              </a:rPr>
              <a:t>1,2</a:t>
            </a:r>
          </a:p>
        </p:txBody>
      </p:sp>
      <p:grpSp>
        <p:nvGrpSpPr>
          <p:cNvPr id="5" name="Group 4">
            <a:extLst>
              <a:ext uri="{FF2B5EF4-FFF2-40B4-BE49-F238E27FC236}">
                <a16:creationId xmlns:a16="http://schemas.microsoft.com/office/drawing/2014/main" id="{284FE487-6F08-42AF-8F87-F4E6F83F09F4}"/>
              </a:ext>
            </a:extLst>
          </p:cNvPr>
          <p:cNvGrpSpPr/>
          <p:nvPr/>
        </p:nvGrpSpPr>
        <p:grpSpPr>
          <a:xfrm>
            <a:off x="2845418" y="4304371"/>
            <a:ext cx="6623825" cy="769434"/>
            <a:chOff x="2553629" y="4482790"/>
            <a:chExt cx="6623825" cy="1025912"/>
          </a:xfrm>
        </p:grpSpPr>
        <p:sp>
          <p:nvSpPr>
            <p:cNvPr id="18" name="Rectangle 17">
              <a:extLst>
                <a:ext uri="{FF2B5EF4-FFF2-40B4-BE49-F238E27FC236}">
                  <a16:creationId xmlns:a16="http://schemas.microsoft.com/office/drawing/2014/main" id="{590EEF68-9B46-D696-716E-0D05AAC922FA}"/>
                </a:ext>
              </a:extLst>
            </p:cNvPr>
            <p:cNvSpPr/>
            <p:nvPr/>
          </p:nvSpPr>
          <p:spPr>
            <a:xfrm>
              <a:off x="2553629" y="4482790"/>
              <a:ext cx="6623825" cy="10259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19" name="TextBox 18">
              <a:extLst>
                <a:ext uri="{FF2B5EF4-FFF2-40B4-BE49-F238E27FC236}">
                  <a16:creationId xmlns:a16="http://schemas.microsoft.com/office/drawing/2014/main" id="{7528EEFA-5AEE-D247-3A3D-330BA7DDDA20}"/>
                </a:ext>
              </a:extLst>
            </p:cNvPr>
            <p:cNvSpPr txBox="1"/>
            <p:nvPr/>
          </p:nvSpPr>
          <p:spPr>
            <a:xfrm>
              <a:off x="2773186" y="4540935"/>
              <a:ext cx="6093500" cy="861775"/>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effectLst/>
                  <a:uLnTx/>
                  <a:uFillTx/>
                  <a:latin typeface="Verdana" panose="020B0604030504040204" pitchFamily="34" charset="0"/>
                  <a:ea typeface="Verdana" panose="020B0604030504040204" pitchFamily="34" charset="0"/>
                </a:rPr>
                <a:t>Population pharmacokinetics modeling </a:t>
              </a:r>
              <a:r>
                <a:rPr kumimoji="0" lang="en-US" sz="1800" b="0" i="0" u="none" strike="noStrike" kern="0" cap="none" spc="0" normalizeH="0" baseline="0" noProof="0" dirty="0">
                  <a:ln>
                    <a:noFill/>
                  </a:ln>
                  <a:effectLst/>
                  <a:uLnTx/>
                  <a:uFillTx/>
                  <a:latin typeface="Verdana" panose="020B0604030504040204" pitchFamily="34" charset="0"/>
                  <a:ea typeface="Verdana" panose="020B0604030504040204" pitchFamily="34" charset="0"/>
                </a:rPr>
                <a:t>to determine an optimum individual r-ATG exposure</a:t>
              </a:r>
              <a:r>
                <a:rPr kumimoji="0" lang="en-US" sz="1800" b="0" i="0" u="none" strike="noStrike" kern="0" cap="none" spc="0" normalizeH="0" baseline="30000" noProof="0" dirty="0">
                  <a:ln>
                    <a:noFill/>
                  </a:ln>
                  <a:effectLst/>
                  <a:uLnTx/>
                  <a:uFillTx/>
                  <a:latin typeface="Verdana" panose="020B0604030504040204" pitchFamily="34" charset="0"/>
                  <a:ea typeface="Verdana" panose="020B0604030504040204" pitchFamily="34" charset="0"/>
                </a:rPr>
                <a:t>3</a:t>
              </a:r>
              <a:endParaRPr kumimoji="0" lang="en-IN" sz="1800" b="0" i="0" u="none" strike="noStrike" kern="0" cap="none" spc="0" normalizeH="0" baseline="0" noProof="0" dirty="0">
                <a:ln>
                  <a:noFill/>
                </a:ln>
                <a:effectLst/>
                <a:uLnTx/>
                <a:uFillTx/>
                <a:latin typeface="Verdana" panose="020B0604030504040204" pitchFamily="34" charset="0"/>
                <a:ea typeface="Verdana" panose="020B0604030504040204" pitchFamily="34" charset="0"/>
              </a:endParaRPr>
            </a:p>
          </p:txBody>
        </p:sp>
      </p:grpSp>
      <p:grpSp>
        <p:nvGrpSpPr>
          <p:cNvPr id="4" name="Group 3">
            <a:extLst>
              <a:ext uri="{FF2B5EF4-FFF2-40B4-BE49-F238E27FC236}">
                <a16:creationId xmlns:a16="http://schemas.microsoft.com/office/drawing/2014/main" id="{EE272325-1228-E01F-3751-E53C911E4FC1}"/>
              </a:ext>
            </a:extLst>
          </p:cNvPr>
          <p:cNvGrpSpPr/>
          <p:nvPr/>
        </p:nvGrpSpPr>
        <p:grpSpPr>
          <a:xfrm>
            <a:off x="8242607" y="1828803"/>
            <a:ext cx="2085279" cy="2163335"/>
            <a:chOff x="8242607" y="1828803"/>
            <a:chExt cx="2085279" cy="2163335"/>
          </a:xfrm>
        </p:grpSpPr>
        <p:pic>
          <p:nvPicPr>
            <p:cNvPr id="16" name="Picture 15">
              <a:extLst>
                <a:ext uri="{FF2B5EF4-FFF2-40B4-BE49-F238E27FC236}">
                  <a16:creationId xmlns:a16="http://schemas.microsoft.com/office/drawing/2014/main" id="{E97D3AB4-7A9C-C52C-70A9-D337DF6843DA}"/>
                </a:ext>
              </a:extLst>
            </p:cNvPr>
            <p:cNvPicPr>
              <a:picLocks noChangeAspect="1"/>
            </p:cNvPicPr>
            <p:nvPr/>
          </p:nvPicPr>
          <p:blipFill rotWithShape="1">
            <a:blip r:embed="rId3"/>
            <a:srcRect l="7778" t="7778" r="8096" b="8413"/>
            <a:stretch/>
          </p:blipFill>
          <p:spPr>
            <a:xfrm>
              <a:off x="8631575" y="2265361"/>
              <a:ext cx="1294868" cy="1289982"/>
            </a:xfrm>
            <a:prstGeom prst="rect">
              <a:avLst/>
            </a:prstGeom>
          </p:spPr>
        </p:pic>
        <p:sp>
          <p:nvSpPr>
            <p:cNvPr id="17" name="Google Shape;1276;p48">
              <a:extLst>
                <a:ext uri="{FF2B5EF4-FFF2-40B4-BE49-F238E27FC236}">
                  <a16:creationId xmlns:a16="http://schemas.microsoft.com/office/drawing/2014/main" id="{A1CBEFB7-7137-6C55-E8BD-12641FE2F37C}"/>
                </a:ext>
              </a:extLst>
            </p:cNvPr>
            <p:cNvSpPr/>
            <p:nvPr/>
          </p:nvSpPr>
          <p:spPr>
            <a:xfrm>
              <a:off x="8242607" y="1828803"/>
              <a:ext cx="2085279" cy="216333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gradFill>
              <a:gsLst>
                <a:gs pos="0">
                  <a:schemeClr val="bg2">
                    <a:lumMod val="75000"/>
                  </a:schemeClr>
                </a:gs>
                <a:gs pos="100000">
                  <a:schemeClr val="bg2">
                    <a:lumMod val="75000"/>
                  </a:schemeClr>
                </a:gs>
              </a:gsLst>
              <a:lin ang="0" scaled="0"/>
            </a:gra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3" name="Group 2">
            <a:extLst>
              <a:ext uri="{FF2B5EF4-FFF2-40B4-BE49-F238E27FC236}">
                <a16:creationId xmlns:a16="http://schemas.microsoft.com/office/drawing/2014/main" id="{14838F22-B548-41E7-13CE-28AA21F32EF2}"/>
              </a:ext>
            </a:extLst>
          </p:cNvPr>
          <p:cNvGrpSpPr/>
          <p:nvPr/>
        </p:nvGrpSpPr>
        <p:grpSpPr>
          <a:xfrm>
            <a:off x="1864112" y="1784194"/>
            <a:ext cx="2129883" cy="2107581"/>
            <a:chOff x="1864112" y="1784194"/>
            <a:chExt cx="2129883" cy="2107581"/>
          </a:xfrm>
        </p:grpSpPr>
        <p:pic>
          <p:nvPicPr>
            <p:cNvPr id="14" name="Picture 13">
              <a:extLst>
                <a:ext uri="{FF2B5EF4-FFF2-40B4-BE49-F238E27FC236}">
                  <a16:creationId xmlns:a16="http://schemas.microsoft.com/office/drawing/2014/main" id="{264864B5-D55A-F857-A083-11B5868EBE55}"/>
                </a:ext>
              </a:extLst>
            </p:cNvPr>
            <p:cNvPicPr>
              <a:picLocks noChangeAspect="1"/>
            </p:cNvPicPr>
            <p:nvPr/>
          </p:nvPicPr>
          <p:blipFill>
            <a:blip r:embed="rId4"/>
            <a:stretch>
              <a:fillRect/>
            </a:stretch>
          </p:blipFill>
          <p:spPr>
            <a:xfrm>
              <a:off x="2188561" y="2099617"/>
              <a:ext cx="1459746" cy="1459746"/>
            </a:xfrm>
            <a:prstGeom prst="rect">
              <a:avLst/>
            </a:prstGeom>
          </p:spPr>
        </p:pic>
        <p:sp>
          <p:nvSpPr>
            <p:cNvPr id="15" name="Google Shape;1287;p48">
              <a:extLst>
                <a:ext uri="{FF2B5EF4-FFF2-40B4-BE49-F238E27FC236}">
                  <a16:creationId xmlns:a16="http://schemas.microsoft.com/office/drawing/2014/main" id="{9BF93CC0-FFA0-4804-BB0E-2243DBA48B2A}"/>
                </a:ext>
              </a:extLst>
            </p:cNvPr>
            <p:cNvSpPr/>
            <p:nvPr/>
          </p:nvSpPr>
          <p:spPr>
            <a:xfrm>
              <a:off x="1864112" y="1784194"/>
              <a:ext cx="2129883" cy="2107581"/>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gradFill>
              <a:gsLst>
                <a:gs pos="0">
                  <a:schemeClr val="bg2">
                    <a:lumMod val="75000"/>
                  </a:schemeClr>
                </a:gs>
                <a:gs pos="54000">
                  <a:srgbClr val="D3A2B3">
                    <a:lumMod val="45000"/>
                    <a:lumOff val="55000"/>
                  </a:srgbClr>
                </a:gs>
                <a:gs pos="100000">
                  <a:schemeClr val="bg2">
                    <a:lumMod val="75000"/>
                  </a:schemeClr>
                </a:gs>
              </a:gsLst>
              <a:lin ang="0" scaled="0"/>
            </a:gra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8" name="Google Shape;1321;p48">
            <a:extLst>
              <a:ext uri="{FF2B5EF4-FFF2-40B4-BE49-F238E27FC236}">
                <a16:creationId xmlns:a16="http://schemas.microsoft.com/office/drawing/2014/main" id="{664C4161-B9D1-5305-0797-248344CCF250}"/>
              </a:ext>
            </a:extLst>
          </p:cNvPr>
          <p:cNvGrpSpPr/>
          <p:nvPr/>
        </p:nvGrpSpPr>
        <p:grpSpPr>
          <a:xfrm>
            <a:off x="5136709" y="3257093"/>
            <a:ext cx="1812900" cy="556625"/>
            <a:chOff x="6873911" y="1916185"/>
            <a:chExt cx="1812900" cy="601941"/>
          </a:xfrm>
        </p:grpSpPr>
        <p:sp>
          <p:nvSpPr>
            <p:cNvPr id="12" name="Google Shape;1280;p48">
              <a:extLst>
                <a:ext uri="{FF2B5EF4-FFF2-40B4-BE49-F238E27FC236}">
                  <a16:creationId xmlns:a16="http://schemas.microsoft.com/office/drawing/2014/main" id="{6ABCE9D7-97EA-F317-3D09-87CAAC347A6C}"/>
                </a:ext>
              </a:extLst>
            </p:cNvPr>
            <p:cNvSpPr/>
            <p:nvPr/>
          </p:nvSpPr>
          <p:spPr>
            <a:xfrm>
              <a:off x="6873911" y="1916185"/>
              <a:ext cx="1812900" cy="601941"/>
            </a:xfrm>
            <a:prstGeom prst="roundRect">
              <a:avLst>
                <a:gd name="adj" fmla="val 11702"/>
              </a:avLst>
            </a:prstGeom>
            <a:solidFill>
              <a:sysClr val="window" lastClr="FFFFFF"/>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7A00E6">
                    <a:lumMod val="75000"/>
                  </a:srgbClr>
                </a:solidFill>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13" name="Google Shape;1323;p48">
              <a:extLst>
                <a:ext uri="{FF2B5EF4-FFF2-40B4-BE49-F238E27FC236}">
                  <a16:creationId xmlns:a16="http://schemas.microsoft.com/office/drawing/2014/main" id="{12C0B218-558A-A8DA-7F5B-1734FEC187F4}"/>
                </a:ext>
              </a:extLst>
            </p:cNvPr>
            <p:cNvSpPr txBox="1"/>
            <p:nvPr/>
          </p:nvSpPr>
          <p:spPr>
            <a:xfrm>
              <a:off x="6908077" y="2031423"/>
              <a:ext cx="1744537" cy="272700"/>
            </a:xfrm>
            <a:prstGeom prst="rect">
              <a:avLst/>
            </a:prstGeom>
            <a:no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recommends</a:t>
              </a:r>
              <a:endParaRPr kumimoji="0" sz="1800" b="0"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grpSp>
      <p:cxnSp>
        <p:nvCxnSpPr>
          <p:cNvPr id="9" name="Connector: Elbow 8">
            <a:extLst>
              <a:ext uri="{FF2B5EF4-FFF2-40B4-BE49-F238E27FC236}">
                <a16:creationId xmlns:a16="http://schemas.microsoft.com/office/drawing/2014/main" id="{992FF5A3-9394-40AA-9EE3-213438038656}"/>
              </a:ext>
            </a:extLst>
          </p:cNvPr>
          <p:cNvCxnSpPr>
            <a:cxnSpLocks/>
          </p:cNvCxnSpPr>
          <p:nvPr/>
        </p:nvCxnSpPr>
        <p:spPr>
          <a:xfrm>
            <a:off x="4056871" y="2691072"/>
            <a:ext cx="1754934" cy="588055"/>
          </a:xfrm>
          <a:prstGeom prst="bentConnector3">
            <a:avLst>
              <a:gd name="adj1" fmla="val 98338"/>
            </a:avLst>
          </a:prstGeom>
          <a:noFill/>
          <a:ln w="28575" cap="flat" cmpd="sng" algn="ctr">
            <a:solidFill>
              <a:schemeClr val="tx1">
                <a:lumMod val="40000"/>
                <a:lumOff val="60000"/>
              </a:schemeClr>
            </a:solidFill>
            <a:prstDash val="lgDash"/>
            <a:miter lim="800000"/>
          </a:ln>
          <a:effectLst/>
        </p:spPr>
      </p:cxnSp>
      <p:cxnSp>
        <p:nvCxnSpPr>
          <p:cNvPr id="10" name="Connector: Elbow 9">
            <a:extLst>
              <a:ext uri="{FF2B5EF4-FFF2-40B4-BE49-F238E27FC236}">
                <a16:creationId xmlns:a16="http://schemas.microsoft.com/office/drawing/2014/main" id="{8088BE4A-BC71-DFF7-1B40-69608E118C92}"/>
              </a:ext>
            </a:extLst>
          </p:cNvPr>
          <p:cNvCxnSpPr>
            <a:cxnSpLocks/>
          </p:cNvCxnSpPr>
          <p:nvPr/>
        </p:nvCxnSpPr>
        <p:spPr>
          <a:xfrm rot="10800000" flipV="1">
            <a:off x="6326347" y="2713104"/>
            <a:ext cx="1773715" cy="539827"/>
          </a:xfrm>
          <a:prstGeom prst="bentConnector3">
            <a:avLst>
              <a:gd name="adj1" fmla="val 100311"/>
            </a:avLst>
          </a:prstGeom>
          <a:noFill/>
          <a:ln w="28575" cap="flat" cmpd="sng" algn="ctr">
            <a:solidFill>
              <a:schemeClr val="tx1">
                <a:lumMod val="40000"/>
                <a:lumOff val="60000"/>
              </a:schemeClr>
            </a:solidFill>
            <a:prstDash val="lgDash"/>
            <a:miter lim="800000"/>
          </a:ln>
          <a:effectLst/>
        </p:spPr>
      </p:cxnSp>
      <p:cxnSp>
        <p:nvCxnSpPr>
          <p:cNvPr id="11" name="Straight Connector 10">
            <a:extLst>
              <a:ext uri="{FF2B5EF4-FFF2-40B4-BE49-F238E27FC236}">
                <a16:creationId xmlns:a16="http://schemas.microsoft.com/office/drawing/2014/main" id="{6F895C05-DEE1-1DC8-37CC-EEB72FCF5B5C}"/>
              </a:ext>
            </a:extLst>
          </p:cNvPr>
          <p:cNvCxnSpPr>
            <a:stCxn id="12" idx="2"/>
          </p:cNvCxnSpPr>
          <p:nvPr/>
        </p:nvCxnSpPr>
        <p:spPr>
          <a:xfrm flipH="1">
            <a:off x="6039907" y="3813718"/>
            <a:ext cx="3252" cy="496833"/>
          </a:xfrm>
          <a:prstGeom prst="line">
            <a:avLst/>
          </a:prstGeom>
          <a:noFill/>
          <a:ln w="28575" cap="flat" cmpd="sng" algn="ctr">
            <a:solidFill>
              <a:schemeClr val="tx1">
                <a:lumMod val="40000"/>
                <a:lumOff val="60000"/>
              </a:schemeClr>
            </a:solidFill>
            <a:prstDash val="lgDash"/>
            <a:miter lim="800000"/>
          </a:ln>
          <a:effectLst/>
        </p:spPr>
      </p:cxnSp>
      <p:grpSp>
        <p:nvGrpSpPr>
          <p:cNvPr id="6" name="Group 5">
            <a:extLst>
              <a:ext uri="{FF2B5EF4-FFF2-40B4-BE49-F238E27FC236}">
                <a16:creationId xmlns:a16="http://schemas.microsoft.com/office/drawing/2014/main" id="{4F0B4894-04B3-C123-0FE7-8061F3482B26}"/>
              </a:ext>
            </a:extLst>
          </p:cNvPr>
          <p:cNvGrpSpPr/>
          <p:nvPr/>
        </p:nvGrpSpPr>
        <p:grpSpPr>
          <a:xfrm>
            <a:off x="85881" y="6038796"/>
            <a:ext cx="12020238" cy="630942"/>
            <a:chOff x="85881" y="6038796"/>
            <a:chExt cx="12020238" cy="630942"/>
          </a:xfrm>
        </p:grpSpPr>
        <p:sp>
          <p:nvSpPr>
            <p:cNvPr id="20" name="TextBox 19">
              <a:extLst>
                <a:ext uri="{FF2B5EF4-FFF2-40B4-BE49-F238E27FC236}">
                  <a16:creationId xmlns:a16="http://schemas.microsoft.com/office/drawing/2014/main" id="{A7A9E367-301C-0F86-031E-8D2DCE68B881}"/>
                </a:ext>
              </a:extLst>
            </p:cNvPr>
            <p:cNvSpPr txBox="1"/>
            <p:nvPr/>
          </p:nvSpPr>
          <p:spPr>
            <a:xfrm>
              <a:off x="85881" y="6038796"/>
              <a:ext cx="6010119" cy="630942"/>
            </a:xfrm>
            <a:prstGeom prst="rect">
              <a:avLst/>
            </a:prstGeom>
            <a:noFill/>
          </p:spPr>
          <p:txBody>
            <a:bodyPr wrap="square">
              <a:spAutoFit/>
            </a:bodyPr>
            <a:lstStyle/>
            <a:p>
              <a:r>
                <a:rPr lang="en-US" sz="700" b="1" dirty="0">
                  <a:solidFill>
                    <a:schemeClr val="accent2"/>
                  </a:solidFill>
                  <a:latin typeface="Verdana" panose="020B0604030504040204" pitchFamily="34" charset="0"/>
                  <a:ea typeface="Verdana" panose="020B0604030504040204" pitchFamily="34" charset="0"/>
                </a:rPr>
                <a:t>1. </a:t>
              </a:r>
              <a:r>
                <a:rPr lang="en-US" sz="700" dirty="0">
                  <a:solidFill>
                    <a:schemeClr val="accent2"/>
                  </a:solidFill>
                  <a:latin typeface="Verdana" panose="020B0604030504040204" pitchFamily="34" charset="0"/>
                  <a:ea typeface="Verdana" panose="020B0604030504040204" pitchFamily="34" charset="0"/>
                </a:rPr>
                <a:t>US Food and Drug Administration. Guidance for industry–population pharmacokinetics. 1999. Available at: http://www.fda.gov/downloads/drugs/guidances/UCM072137.pdf. Accessed on: 8 March 2023. </a:t>
              </a:r>
              <a:r>
                <a:rPr lang="en-US" sz="700" b="1" dirty="0">
                  <a:solidFill>
                    <a:schemeClr val="accent2"/>
                  </a:solidFill>
                  <a:latin typeface="Verdana" panose="020B0604030504040204" pitchFamily="34" charset="0"/>
                  <a:ea typeface="Verdana" panose="020B0604030504040204" pitchFamily="34" charset="0"/>
                </a:rPr>
                <a:t>2. </a:t>
              </a:r>
              <a:r>
                <a:rPr lang="en-US" sz="700" dirty="0">
                  <a:solidFill>
                    <a:schemeClr val="accent2"/>
                  </a:solidFill>
                  <a:latin typeface="Verdana" panose="020B0604030504040204" pitchFamily="34" charset="0"/>
                  <a:ea typeface="Verdana" panose="020B0604030504040204" pitchFamily="34" charset="0"/>
                </a:rPr>
                <a:t>European Medicines Agency. Guideline on reporting the results of population pharmacokinetic analyses. 2007. Available at: http://www.ema.europa.eu/docs/en_GB/document_library/Scientific_guideline/2009/09/WC500003067.pdf. Accessed on: 8 March 2023. </a:t>
              </a:r>
              <a:r>
                <a:rPr lang="en-US" sz="700" b="1" dirty="0">
                  <a:solidFill>
                    <a:schemeClr val="accent2"/>
                  </a:solidFill>
                  <a:latin typeface="Verdana" panose="020B0604030504040204" pitchFamily="34" charset="0"/>
                  <a:ea typeface="Verdana" panose="020B0604030504040204" pitchFamily="34" charset="0"/>
                </a:rPr>
                <a:t>3. </a:t>
              </a:r>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 </a:t>
              </a:r>
              <a:r>
                <a:rPr lang="en-IN" sz="700" dirty="0">
                  <a:solidFill>
                    <a:schemeClr val="accent2"/>
                  </a:solidFill>
                  <a:latin typeface="Verdana" panose="020B0604030504040204" pitchFamily="34" charset="0"/>
                  <a:ea typeface="Verdana" panose="020B0604030504040204" pitchFamily="34" charset="0"/>
                </a:rPr>
                <a:t>2017;4(4):e183–e191.</a:t>
              </a:r>
            </a:p>
          </p:txBody>
        </p:sp>
        <p:sp>
          <p:nvSpPr>
            <p:cNvPr id="21" name="TextBox 20">
              <a:extLst>
                <a:ext uri="{FF2B5EF4-FFF2-40B4-BE49-F238E27FC236}">
                  <a16:creationId xmlns:a16="http://schemas.microsoft.com/office/drawing/2014/main" id="{58F5ABD3-50A4-39D8-A339-5A099801640D}"/>
                </a:ext>
              </a:extLst>
            </p:cNvPr>
            <p:cNvSpPr txBox="1"/>
            <p:nvPr/>
          </p:nvSpPr>
          <p:spPr>
            <a:xfrm>
              <a:off x="6096000" y="6339299"/>
              <a:ext cx="6010119"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EMA: European medicines agency; FDA: United States food and drug administration; r-ATG: Rabbit anti-thymocyte globulin.</a:t>
              </a:r>
            </a:p>
          </p:txBody>
        </p:sp>
      </p:grpSp>
    </p:spTree>
    <p:extLst>
      <p:ext uri="{BB962C8B-B14F-4D97-AF65-F5344CB8AC3E}">
        <p14:creationId xmlns:p14="http://schemas.microsoft.com/office/powerpoint/2010/main" val="381200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46FFBF7-96B2-47BF-3728-3DC11211C799}"/>
              </a:ext>
            </a:extLst>
          </p:cNvPr>
          <p:cNvGrpSpPr/>
          <p:nvPr/>
        </p:nvGrpSpPr>
        <p:grpSpPr>
          <a:xfrm>
            <a:off x="1054709" y="1633633"/>
            <a:ext cx="6662041" cy="3153033"/>
            <a:chOff x="1044549" y="1603153"/>
            <a:chExt cx="6662041" cy="3153033"/>
          </a:xfrm>
        </p:grpSpPr>
        <p:sp>
          <p:nvSpPr>
            <p:cNvPr id="44" name="Rectangle: Rounded Corners 43">
              <a:extLst>
                <a:ext uri="{FF2B5EF4-FFF2-40B4-BE49-F238E27FC236}">
                  <a16:creationId xmlns:a16="http://schemas.microsoft.com/office/drawing/2014/main" id="{6BF5955A-EBD3-4E46-9764-90C000763F3B}"/>
                </a:ext>
              </a:extLst>
            </p:cNvPr>
            <p:cNvSpPr/>
            <p:nvPr/>
          </p:nvSpPr>
          <p:spPr>
            <a:xfrm rot="10800000">
              <a:off x="1044549" y="1603153"/>
              <a:ext cx="6662041" cy="3153033"/>
            </a:xfrm>
            <a:prstGeom prst="roundRect">
              <a:avLst>
                <a:gd name="adj" fmla="val 6749"/>
              </a:avLst>
            </a:prstGeom>
            <a:noFill/>
            <a:ln w="82550">
              <a:gradFill>
                <a:gsLst>
                  <a:gs pos="0">
                    <a:schemeClr val="accent3"/>
                  </a:gs>
                  <a:gs pos="74000">
                    <a:schemeClr val="accent1">
                      <a:lumMod val="45000"/>
                      <a:lumOff val="55000"/>
                    </a:schemeClr>
                  </a:gs>
                  <a:gs pos="100000">
                    <a:schemeClr val="tx1">
                      <a:lumMod val="20000"/>
                      <a:lumOff val="8000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D2C4C3DF-1D04-82EB-9D64-5623407068C7}"/>
                </a:ext>
              </a:extLst>
            </p:cNvPr>
            <p:cNvSpPr txBox="1"/>
            <p:nvPr/>
          </p:nvSpPr>
          <p:spPr>
            <a:xfrm>
              <a:off x="1387321" y="2014687"/>
              <a:ext cx="4570143" cy="2308324"/>
            </a:xfrm>
            <a:prstGeom prst="rect">
              <a:avLst/>
            </a:prstGeom>
            <a:noFill/>
          </p:spPr>
          <p:txBody>
            <a:bodyPr wrap="square">
              <a:spAutoFit/>
            </a:bodyPr>
            <a:lstStyle/>
            <a:p>
              <a:r>
                <a:rPr lang="en-US" sz="2400" dirty="0">
                  <a:solidFill>
                    <a:schemeClr val="accent2"/>
                  </a:solidFill>
                  <a:latin typeface="Verdana" panose="020B0604030504040204" pitchFamily="34" charset="0"/>
                  <a:ea typeface="Verdana" panose="020B0604030504040204" pitchFamily="34" charset="0"/>
                </a:rPr>
                <a:t>Pharmacokinetic modeling studies and clinical trials demonstrate </a:t>
              </a:r>
              <a:r>
                <a:rPr lang="en-US" sz="2400" b="1" dirty="0">
                  <a:latin typeface="Verdana" panose="020B0604030504040204" pitchFamily="34" charset="0"/>
                  <a:ea typeface="Verdana" panose="020B0604030504040204" pitchFamily="34" charset="0"/>
                </a:rPr>
                <a:t>a strong relationship between</a:t>
              </a:r>
              <a:r>
                <a:rPr lang="en-US" sz="2400" dirty="0">
                  <a:latin typeface="Verdana" panose="020B0604030504040204" pitchFamily="34" charset="0"/>
                  <a:ea typeface="Verdana" panose="020B0604030504040204" pitchFamily="34" charset="0"/>
                </a:rPr>
                <a:t> </a:t>
              </a:r>
              <a:r>
                <a:rPr lang="en-US" sz="2400" dirty="0">
                  <a:solidFill>
                    <a:schemeClr val="accent2"/>
                  </a:solidFill>
                  <a:latin typeface="Verdana" panose="020B0604030504040204" pitchFamily="34" charset="0"/>
                  <a:ea typeface="Verdana" panose="020B0604030504040204" pitchFamily="34" charset="0"/>
                </a:rPr>
                <a:t>the r-ATG exposure and T-cell reconstitution</a:t>
              </a:r>
            </a:p>
          </p:txBody>
        </p:sp>
      </p:grpSp>
      <p:grpSp>
        <p:nvGrpSpPr>
          <p:cNvPr id="4" name="Group 3">
            <a:extLst>
              <a:ext uri="{FF2B5EF4-FFF2-40B4-BE49-F238E27FC236}">
                <a16:creationId xmlns:a16="http://schemas.microsoft.com/office/drawing/2014/main" id="{BA7B8369-67EE-92B6-4EB8-DFFFE1D57DC0}"/>
              </a:ext>
            </a:extLst>
          </p:cNvPr>
          <p:cNvGrpSpPr/>
          <p:nvPr/>
        </p:nvGrpSpPr>
        <p:grpSpPr>
          <a:xfrm>
            <a:off x="6324600" y="866256"/>
            <a:ext cx="4876800" cy="4876800"/>
            <a:chOff x="6324600" y="866256"/>
            <a:chExt cx="4876800" cy="4876800"/>
          </a:xfrm>
        </p:grpSpPr>
        <p:sp>
          <p:nvSpPr>
            <p:cNvPr id="42" name="Oval 41">
              <a:extLst>
                <a:ext uri="{FF2B5EF4-FFF2-40B4-BE49-F238E27FC236}">
                  <a16:creationId xmlns:a16="http://schemas.microsoft.com/office/drawing/2014/main" id="{646DFC9B-5A26-14AB-BB6D-66E5DE6D2D25}"/>
                </a:ext>
              </a:extLst>
            </p:cNvPr>
            <p:cNvSpPr/>
            <p:nvPr/>
          </p:nvSpPr>
          <p:spPr>
            <a:xfrm>
              <a:off x="6324600" y="866256"/>
              <a:ext cx="4876800" cy="4876800"/>
            </a:xfrm>
            <a:prstGeom prst="ellipse">
              <a:avLst/>
            </a:prstGeom>
            <a:solidFill>
              <a:srgbClr val="881B5C">
                <a:alpha val="5000"/>
              </a:srgb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43" name="Oval 42">
              <a:extLst>
                <a:ext uri="{FF2B5EF4-FFF2-40B4-BE49-F238E27FC236}">
                  <a16:creationId xmlns:a16="http://schemas.microsoft.com/office/drawing/2014/main" id="{67A60E61-E2B5-CB8F-BDE1-3171D39B9B0B}"/>
                </a:ext>
              </a:extLst>
            </p:cNvPr>
            <p:cNvSpPr/>
            <p:nvPr/>
          </p:nvSpPr>
          <p:spPr>
            <a:xfrm>
              <a:off x="6656000" y="1197656"/>
              <a:ext cx="4214000" cy="4214000"/>
            </a:xfrm>
            <a:prstGeom prst="ellipse">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6" name="Arrow: Curved Left 5">
              <a:extLst>
                <a:ext uri="{FF2B5EF4-FFF2-40B4-BE49-F238E27FC236}">
                  <a16:creationId xmlns:a16="http://schemas.microsoft.com/office/drawing/2014/main" id="{FA1876B0-7C10-D758-F63C-DB96E69DC9C0}"/>
                </a:ext>
              </a:extLst>
            </p:cNvPr>
            <p:cNvSpPr/>
            <p:nvPr/>
          </p:nvSpPr>
          <p:spPr>
            <a:xfrm rot="17268780">
              <a:off x="9103817" y="1315993"/>
              <a:ext cx="421846" cy="1388413"/>
            </a:xfrm>
            <a:prstGeom prst="curvedLeftArrow">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7" name="Arrow: Curved Left 6">
              <a:extLst>
                <a:ext uri="{FF2B5EF4-FFF2-40B4-BE49-F238E27FC236}">
                  <a16:creationId xmlns:a16="http://schemas.microsoft.com/office/drawing/2014/main" id="{B323E06A-02B4-2A85-F5B3-717304217D74}"/>
                </a:ext>
              </a:extLst>
            </p:cNvPr>
            <p:cNvSpPr/>
            <p:nvPr/>
          </p:nvSpPr>
          <p:spPr>
            <a:xfrm rot="17822728" flipH="1" flipV="1">
              <a:off x="8036710" y="3710216"/>
              <a:ext cx="572724" cy="1530120"/>
            </a:xfrm>
            <a:prstGeom prst="curvedLeftArrow">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nvGrpSpPr>
            <p:cNvPr id="8" name="Group 7">
              <a:extLst>
                <a:ext uri="{FF2B5EF4-FFF2-40B4-BE49-F238E27FC236}">
                  <a16:creationId xmlns:a16="http://schemas.microsoft.com/office/drawing/2014/main" id="{4708A58F-50CA-3B14-215A-25E892040EF1}"/>
                </a:ext>
              </a:extLst>
            </p:cNvPr>
            <p:cNvGrpSpPr/>
            <p:nvPr/>
          </p:nvGrpSpPr>
          <p:grpSpPr>
            <a:xfrm>
              <a:off x="9052302" y="2495110"/>
              <a:ext cx="1752376" cy="2057349"/>
              <a:chOff x="9606706" y="2719731"/>
              <a:chExt cx="2597522" cy="3049579"/>
            </a:xfrm>
          </p:grpSpPr>
          <p:pic>
            <p:nvPicPr>
              <p:cNvPr id="28" name="Picture 27" descr="A picture containing text, band-aid, brick, building material&#10;&#10;Description automatically generated">
                <a:extLst>
                  <a:ext uri="{FF2B5EF4-FFF2-40B4-BE49-F238E27FC236}">
                    <a16:creationId xmlns:a16="http://schemas.microsoft.com/office/drawing/2014/main" id="{4A00D9D4-1DB6-6CFD-F37E-C6E418BAF3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3145" y="2719731"/>
                <a:ext cx="1653747" cy="2201113"/>
              </a:xfrm>
              <a:prstGeom prst="rect">
                <a:avLst/>
              </a:prstGeom>
            </p:spPr>
          </p:pic>
          <p:pic>
            <p:nvPicPr>
              <p:cNvPr id="29" name="Graphic 28" descr="Germ with solid fill">
                <a:extLst>
                  <a:ext uri="{FF2B5EF4-FFF2-40B4-BE49-F238E27FC236}">
                    <a16:creationId xmlns:a16="http://schemas.microsoft.com/office/drawing/2014/main" id="{78A584BF-96BC-FE30-1DD1-D050DF0D49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09953" y="3741146"/>
                <a:ext cx="357130" cy="357130"/>
              </a:xfrm>
              <a:prstGeom prst="rect">
                <a:avLst/>
              </a:prstGeom>
            </p:spPr>
          </p:pic>
          <p:pic>
            <p:nvPicPr>
              <p:cNvPr id="30" name="Graphic 29" descr="Germ with solid fill">
                <a:extLst>
                  <a:ext uri="{FF2B5EF4-FFF2-40B4-BE49-F238E27FC236}">
                    <a16:creationId xmlns:a16="http://schemas.microsoft.com/office/drawing/2014/main" id="{E2E772A0-F266-562A-3D02-A95392AB60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671674" y="3750326"/>
                <a:ext cx="357130" cy="357130"/>
              </a:xfrm>
              <a:prstGeom prst="rect">
                <a:avLst/>
              </a:prstGeom>
            </p:spPr>
          </p:pic>
          <p:pic>
            <p:nvPicPr>
              <p:cNvPr id="31" name="Graphic 30" descr="Germ with solid fill">
                <a:extLst>
                  <a:ext uri="{FF2B5EF4-FFF2-40B4-BE49-F238E27FC236}">
                    <a16:creationId xmlns:a16="http://schemas.microsoft.com/office/drawing/2014/main" id="{BD93F0B4-6D83-396A-0F98-8187AD83767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82552" y="3175614"/>
                <a:ext cx="357130" cy="357130"/>
              </a:xfrm>
              <a:prstGeom prst="rect">
                <a:avLst/>
              </a:prstGeom>
            </p:spPr>
          </p:pic>
          <p:pic>
            <p:nvPicPr>
              <p:cNvPr id="32" name="Graphic 31" descr="Germ with solid fill">
                <a:extLst>
                  <a:ext uri="{FF2B5EF4-FFF2-40B4-BE49-F238E27FC236}">
                    <a16:creationId xmlns:a16="http://schemas.microsoft.com/office/drawing/2014/main" id="{6330920A-4DCA-7852-709C-0264D24846C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161227" y="4099194"/>
                <a:ext cx="357130" cy="357130"/>
              </a:xfrm>
              <a:prstGeom prst="rect">
                <a:avLst/>
              </a:prstGeom>
            </p:spPr>
          </p:pic>
          <p:pic>
            <p:nvPicPr>
              <p:cNvPr id="33" name="Graphic 32" descr="Germ with solid fill">
                <a:extLst>
                  <a:ext uri="{FF2B5EF4-FFF2-40B4-BE49-F238E27FC236}">
                    <a16:creationId xmlns:a16="http://schemas.microsoft.com/office/drawing/2014/main" id="{1BC73156-8521-81CD-AB93-0AFA8139642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83121" y="4449899"/>
                <a:ext cx="357130" cy="357130"/>
              </a:xfrm>
              <a:prstGeom prst="rect">
                <a:avLst/>
              </a:prstGeom>
            </p:spPr>
          </p:pic>
          <p:pic>
            <p:nvPicPr>
              <p:cNvPr id="34" name="Graphic 33" descr="Germ with solid fill">
                <a:extLst>
                  <a:ext uri="{FF2B5EF4-FFF2-40B4-BE49-F238E27FC236}">
                    <a16:creationId xmlns:a16="http://schemas.microsoft.com/office/drawing/2014/main" id="{A0B3073A-E15A-3327-87FD-A0F12819CE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10095" y="4084506"/>
                <a:ext cx="357130" cy="357130"/>
              </a:xfrm>
              <a:prstGeom prst="rect">
                <a:avLst/>
              </a:prstGeom>
            </p:spPr>
          </p:pic>
          <p:pic>
            <p:nvPicPr>
              <p:cNvPr id="35" name="Graphic 34" descr="Germ with solid fill">
                <a:extLst>
                  <a:ext uri="{FF2B5EF4-FFF2-40B4-BE49-F238E27FC236}">
                    <a16:creationId xmlns:a16="http://schemas.microsoft.com/office/drawing/2014/main" id="{7C226796-8265-15DC-A335-94350F1728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82833" y="4060634"/>
                <a:ext cx="357130" cy="357129"/>
              </a:xfrm>
              <a:prstGeom prst="rect">
                <a:avLst/>
              </a:prstGeom>
            </p:spPr>
          </p:pic>
          <p:pic>
            <p:nvPicPr>
              <p:cNvPr id="36" name="Graphic 35" descr="Germ with solid fill">
                <a:extLst>
                  <a:ext uri="{FF2B5EF4-FFF2-40B4-BE49-F238E27FC236}">
                    <a16:creationId xmlns:a16="http://schemas.microsoft.com/office/drawing/2014/main" id="{15726F46-5880-C7BB-BD0B-C0C78B9F59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08120" y="4444390"/>
                <a:ext cx="357130" cy="357130"/>
              </a:xfrm>
              <a:prstGeom prst="rect">
                <a:avLst/>
              </a:prstGeom>
            </p:spPr>
          </p:pic>
          <p:pic>
            <p:nvPicPr>
              <p:cNvPr id="37" name="Graphic 36" descr="Germ with solid fill">
                <a:extLst>
                  <a:ext uri="{FF2B5EF4-FFF2-40B4-BE49-F238E27FC236}">
                    <a16:creationId xmlns:a16="http://schemas.microsoft.com/office/drawing/2014/main" id="{54A507FE-EE5D-F434-D293-B69E3A305B4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713908" y="4453570"/>
                <a:ext cx="357130" cy="357130"/>
              </a:xfrm>
              <a:prstGeom prst="rect">
                <a:avLst/>
              </a:prstGeom>
            </p:spPr>
          </p:pic>
          <p:pic>
            <p:nvPicPr>
              <p:cNvPr id="38" name="Graphic 37" descr="Germ with solid fill">
                <a:extLst>
                  <a:ext uri="{FF2B5EF4-FFF2-40B4-BE49-F238E27FC236}">
                    <a16:creationId xmlns:a16="http://schemas.microsoft.com/office/drawing/2014/main" id="{49974ABC-0995-F0B3-BC07-6FDE4F127FA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42578" y="4462749"/>
                <a:ext cx="357130" cy="357129"/>
              </a:xfrm>
              <a:prstGeom prst="rect">
                <a:avLst/>
              </a:prstGeom>
            </p:spPr>
          </p:pic>
          <p:sp>
            <p:nvSpPr>
              <p:cNvPr id="39" name="TextBox 38">
                <a:extLst>
                  <a:ext uri="{FF2B5EF4-FFF2-40B4-BE49-F238E27FC236}">
                    <a16:creationId xmlns:a16="http://schemas.microsoft.com/office/drawing/2014/main" id="{CED4E730-B561-0BE5-6A52-624C8B14D029}"/>
                  </a:ext>
                </a:extLst>
              </p:cNvPr>
              <p:cNvSpPr txBox="1"/>
              <p:nvPr/>
            </p:nvSpPr>
            <p:spPr>
              <a:xfrm>
                <a:off x="9606706" y="4902506"/>
                <a:ext cx="2597522" cy="8668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T-cell reconstitution</a:t>
                </a:r>
                <a:endParaRPr kumimoji="0" lang="en-I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grpSp>
        <p:grpSp>
          <p:nvGrpSpPr>
            <p:cNvPr id="9" name="Group 8">
              <a:extLst>
                <a:ext uri="{FF2B5EF4-FFF2-40B4-BE49-F238E27FC236}">
                  <a16:creationId xmlns:a16="http://schemas.microsoft.com/office/drawing/2014/main" id="{C92BA271-BC66-A0D8-9F12-8CBC6828DE72}"/>
                </a:ext>
              </a:extLst>
            </p:cNvPr>
            <p:cNvGrpSpPr/>
            <p:nvPr/>
          </p:nvGrpSpPr>
          <p:grpSpPr>
            <a:xfrm>
              <a:off x="7309919" y="1790005"/>
              <a:ext cx="1370768" cy="2144330"/>
              <a:chOff x="7023996" y="1674563"/>
              <a:chExt cx="2031869" cy="3178509"/>
            </a:xfrm>
          </p:grpSpPr>
          <p:grpSp>
            <p:nvGrpSpPr>
              <p:cNvPr id="10" name="Google Shape;5191;p71">
                <a:extLst>
                  <a:ext uri="{FF2B5EF4-FFF2-40B4-BE49-F238E27FC236}">
                    <a16:creationId xmlns:a16="http://schemas.microsoft.com/office/drawing/2014/main" id="{18B31907-447A-F5D5-8E5B-4A2739B90B1C}"/>
                  </a:ext>
                </a:extLst>
              </p:cNvPr>
              <p:cNvGrpSpPr/>
              <p:nvPr/>
            </p:nvGrpSpPr>
            <p:grpSpPr>
              <a:xfrm>
                <a:off x="7023996" y="1674563"/>
                <a:ext cx="2031869" cy="2335576"/>
                <a:chOff x="5587192" y="2728435"/>
                <a:chExt cx="371405" cy="370784"/>
              </a:xfrm>
            </p:grpSpPr>
            <p:sp>
              <p:nvSpPr>
                <p:cNvPr id="12" name="Google Shape;5192;p71">
                  <a:extLst>
                    <a:ext uri="{FF2B5EF4-FFF2-40B4-BE49-F238E27FC236}">
                      <a16:creationId xmlns:a16="http://schemas.microsoft.com/office/drawing/2014/main" id="{937D7D88-7A22-8232-3C77-922EF495DAED}"/>
                    </a:ext>
                  </a:extLst>
                </p:cNvPr>
                <p:cNvSpPr/>
                <p:nvPr/>
              </p:nvSpPr>
              <p:spPr>
                <a:xfrm>
                  <a:off x="5628849" y="2807591"/>
                  <a:ext cx="51268" cy="92709"/>
                </a:xfrm>
                <a:custGeom>
                  <a:avLst/>
                  <a:gdLst/>
                  <a:ahLst/>
                  <a:cxnLst/>
                  <a:rect l="l" t="t" r="r" b="b"/>
                  <a:pathLst>
                    <a:path w="1899" h="3434" extrusionOk="0">
                      <a:moveTo>
                        <a:pt x="610" y="0"/>
                      </a:moveTo>
                      <a:lnTo>
                        <a:pt x="510" y="510"/>
                      </a:lnTo>
                      <a:lnTo>
                        <a:pt x="1" y="1057"/>
                      </a:lnTo>
                      <a:lnTo>
                        <a:pt x="386" y="1798"/>
                      </a:lnTo>
                      <a:lnTo>
                        <a:pt x="286" y="2631"/>
                      </a:lnTo>
                      <a:lnTo>
                        <a:pt x="934" y="2986"/>
                      </a:lnTo>
                      <a:lnTo>
                        <a:pt x="1219" y="3434"/>
                      </a:lnTo>
                      <a:lnTo>
                        <a:pt x="1898" y="3017"/>
                      </a:lnTo>
                      <a:lnTo>
                        <a:pt x="1513" y="2377"/>
                      </a:lnTo>
                      <a:lnTo>
                        <a:pt x="1127" y="2184"/>
                      </a:lnTo>
                      <a:lnTo>
                        <a:pt x="1189" y="1667"/>
                      </a:lnTo>
                      <a:lnTo>
                        <a:pt x="965" y="1219"/>
                      </a:lnTo>
                      <a:lnTo>
                        <a:pt x="1250" y="895"/>
                      </a:lnTo>
                      <a:lnTo>
                        <a:pt x="1412" y="155"/>
                      </a:lnTo>
                      <a:lnTo>
                        <a:pt x="610" y="0"/>
                      </a:lnTo>
                      <a:close/>
                    </a:path>
                  </a:pathLst>
                </a:custGeom>
                <a:solidFill>
                  <a:srgbClr val="79438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3" name="Google Shape;5193;p71">
                  <a:extLst>
                    <a:ext uri="{FF2B5EF4-FFF2-40B4-BE49-F238E27FC236}">
                      <a16:creationId xmlns:a16="http://schemas.microsoft.com/office/drawing/2014/main" id="{E90DEA80-C444-683A-E909-86AD47C147EE}"/>
                    </a:ext>
                  </a:extLst>
                </p:cNvPr>
                <p:cNvSpPr/>
                <p:nvPr/>
              </p:nvSpPr>
              <p:spPr>
                <a:xfrm>
                  <a:off x="5866508" y="2807591"/>
                  <a:ext cx="51268" cy="92709"/>
                </a:xfrm>
                <a:custGeom>
                  <a:avLst/>
                  <a:gdLst/>
                  <a:ahLst/>
                  <a:cxnLst/>
                  <a:rect l="l" t="t" r="r" b="b"/>
                  <a:pathLst>
                    <a:path w="1899" h="3434" extrusionOk="0">
                      <a:moveTo>
                        <a:pt x="1289" y="0"/>
                      </a:moveTo>
                      <a:lnTo>
                        <a:pt x="486" y="155"/>
                      </a:lnTo>
                      <a:lnTo>
                        <a:pt x="648" y="895"/>
                      </a:lnTo>
                      <a:lnTo>
                        <a:pt x="934" y="1219"/>
                      </a:lnTo>
                      <a:lnTo>
                        <a:pt x="710" y="1667"/>
                      </a:lnTo>
                      <a:lnTo>
                        <a:pt x="772" y="2184"/>
                      </a:lnTo>
                      <a:lnTo>
                        <a:pt x="386" y="2377"/>
                      </a:lnTo>
                      <a:lnTo>
                        <a:pt x="0" y="3017"/>
                      </a:lnTo>
                      <a:lnTo>
                        <a:pt x="679" y="3434"/>
                      </a:lnTo>
                      <a:lnTo>
                        <a:pt x="965" y="2986"/>
                      </a:lnTo>
                      <a:lnTo>
                        <a:pt x="1613" y="2631"/>
                      </a:lnTo>
                      <a:lnTo>
                        <a:pt x="1512" y="1798"/>
                      </a:lnTo>
                      <a:lnTo>
                        <a:pt x="1898" y="1057"/>
                      </a:lnTo>
                      <a:lnTo>
                        <a:pt x="1389" y="510"/>
                      </a:lnTo>
                      <a:lnTo>
                        <a:pt x="1289" y="0"/>
                      </a:lnTo>
                      <a:close/>
                    </a:path>
                  </a:pathLst>
                </a:custGeom>
                <a:solidFill>
                  <a:srgbClr val="79438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4" name="Google Shape;5194;p71">
                  <a:extLst>
                    <a:ext uri="{FF2B5EF4-FFF2-40B4-BE49-F238E27FC236}">
                      <a16:creationId xmlns:a16="http://schemas.microsoft.com/office/drawing/2014/main" id="{3BC6E3FF-2F1B-E0A4-FC63-2E7FD3802A1A}"/>
                    </a:ext>
                  </a:extLst>
                </p:cNvPr>
                <p:cNvSpPr/>
                <p:nvPr/>
              </p:nvSpPr>
              <p:spPr>
                <a:xfrm>
                  <a:off x="5588029" y="2971493"/>
                  <a:ext cx="370568" cy="127725"/>
                </a:xfrm>
                <a:custGeom>
                  <a:avLst/>
                  <a:gdLst/>
                  <a:ahLst/>
                  <a:cxnLst/>
                  <a:rect l="l" t="t" r="r" b="b"/>
                  <a:pathLst>
                    <a:path w="13726" h="4731" extrusionOk="0">
                      <a:moveTo>
                        <a:pt x="4722" y="1"/>
                      </a:moveTo>
                      <a:lnTo>
                        <a:pt x="1482" y="1158"/>
                      </a:lnTo>
                      <a:cubicBezTo>
                        <a:pt x="772" y="1413"/>
                        <a:pt x="286" y="2030"/>
                        <a:pt x="224" y="2763"/>
                      </a:cubicBezTo>
                      <a:lnTo>
                        <a:pt x="0" y="4730"/>
                      </a:lnTo>
                      <a:lnTo>
                        <a:pt x="2407" y="4730"/>
                      </a:lnTo>
                      <a:lnTo>
                        <a:pt x="2832" y="4344"/>
                      </a:lnTo>
                      <a:lnTo>
                        <a:pt x="3218" y="4730"/>
                      </a:lnTo>
                      <a:lnTo>
                        <a:pt x="10508" y="4730"/>
                      </a:lnTo>
                      <a:lnTo>
                        <a:pt x="10894" y="4344"/>
                      </a:lnTo>
                      <a:lnTo>
                        <a:pt x="11318" y="4730"/>
                      </a:lnTo>
                      <a:lnTo>
                        <a:pt x="13725" y="4730"/>
                      </a:lnTo>
                      <a:lnTo>
                        <a:pt x="13532" y="2763"/>
                      </a:lnTo>
                      <a:cubicBezTo>
                        <a:pt x="13471" y="2030"/>
                        <a:pt x="12954" y="1413"/>
                        <a:pt x="12282" y="1158"/>
                      </a:cubicBezTo>
                      <a:lnTo>
                        <a:pt x="9004" y="1"/>
                      </a:lnTo>
                      <a:close/>
                    </a:path>
                  </a:pathLst>
                </a:custGeom>
                <a:solidFill>
                  <a:srgbClr val="EF9C3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5" name="Google Shape;5195;p71">
                  <a:extLst>
                    <a:ext uri="{FF2B5EF4-FFF2-40B4-BE49-F238E27FC236}">
                      <a16:creationId xmlns:a16="http://schemas.microsoft.com/office/drawing/2014/main" id="{356DB170-7ACE-A251-1488-CB5491E812B9}"/>
                    </a:ext>
                  </a:extLst>
                </p:cNvPr>
                <p:cNvSpPr/>
                <p:nvPr/>
              </p:nvSpPr>
              <p:spPr>
                <a:xfrm>
                  <a:off x="5772773" y="2971493"/>
                  <a:ext cx="185824" cy="127725"/>
                </a:xfrm>
                <a:custGeom>
                  <a:avLst/>
                  <a:gdLst/>
                  <a:ahLst/>
                  <a:cxnLst/>
                  <a:rect l="l" t="t" r="r" b="b"/>
                  <a:pathLst>
                    <a:path w="6883" h="4731" extrusionOk="0">
                      <a:moveTo>
                        <a:pt x="0" y="1"/>
                      </a:moveTo>
                      <a:lnTo>
                        <a:pt x="0" y="4730"/>
                      </a:lnTo>
                      <a:lnTo>
                        <a:pt x="3634" y="4730"/>
                      </a:lnTo>
                      <a:lnTo>
                        <a:pt x="4051" y="4344"/>
                      </a:lnTo>
                      <a:lnTo>
                        <a:pt x="4437" y="4730"/>
                      </a:lnTo>
                      <a:lnTo>
                        <a:pt x="6882" y="4730"/>
                      </a:lnTo>
                      <a:lnTo>
                        <a:pt x="6689" y="2763"/>
                      </a:lnTo>
                      <a:cubicBezTo>
                        <a:pt x="6597" y="2030"/>
                        <a:pt x="6111" y="1413"/>
                        <a:pt x="5401" y="1158"/>
                      </a:cubicBezTo>
                      <a:lnTo>
                        <a:pt x="2122" y="1"/>
                      </a:lnTo>
                      <a:close/>
                    </a:path>
                  </a:pathLst>
                </a:custGeom>
                <a:solidFill>
                  <a:srgbClr val="F7BD3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6" name="Google Shape;5196;p71">
                  <a:extLst>
                    <a:ext uri="{FF2B5EF4-FFF2-40B4-BE49-F238E27FC236}">
                      <a16:creationId xmlns:a16="http://schemas.microsoft.com/office/drawing/2014/main" id="{BCE6D0EC-08F5-4D48-4D40-5D3E4530A271}"/>
                    </a:ext>
                  </a:extLst>
                </p:cNvPr>
                <p:cNvSpPr/>
                <p:nvPr/>
              </p:nvSpPr>
              <p:spPr>
                <a:xfrm>
                  <a:off x="5715484" y="2926299"/>
                  <a:ext cx="115630" cy="80858"/>
                </a:xfrm>
                <a:custGeom>
                  <a:avLst/>
                  <a:gdLst/>
                  <a:ahLst/>
                  <a:cxnLst/>
                  <a:rect l="l" t="t" r="r" b="b"/>
                  <a:pathLst>
                    <a:path w="4283" h="2995" extrusionOk="0">
                      <a:moveTo>
                        <a:pt x="518" y="1"/>
                      </a:moveTo>
                      <a:lnTo>
                        <a:pt x="1" y="1675"/>
                      </a:lnTo>
                      <a:lnTo>
                        <a:pt x="2122" y="2994"/>
                      </a:lnTo>
                      <a:lnTo>
                        <a:pt x="4283" y="1675"/>
                      </a:lnTo>
                      <a:lnTo>
                        <a:pt x="3766" y="39"/>
                      </a:lnTo>
                      <a:lnTo>
                        <a:pt x="2122" y="39"/>
                      </a:lnTo>
                      <a:lnTo>
                        <a:pt x="518" y="1"/>
                      </a:ln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7" name="Google Shape;5197;p71">
                  <a:extLst>
                    <a:ext uri="{FF2B5EF4-FFF2-40B4-BE49-F238E27FC236}">
                      <a16:creationId xmlns:a16="http://schemas.microsoft.com/office/drawing/2014/main" id="{FD332BE3-60D9-2428-5A39-A3D05AF00B8C}"/>
                    </a:ext>
                  </a:extLst>
                </p:cNvPr>
                <p:cNvSpPr/>
                <p:nvPr/>
              </p:nvSpPr>
              <p:spPr>
                <a:xfrm>
                  <a:off x="5772773" y="2926299"/>
                  <a:ext cx="57316" cy="80858"/>
                </a:xfrm>
                <a:custGeom>
                  <a:avLst/>
                  <a:gdLst/>
                  <a:ahLst/>
                  <a:cxnLst/>
                  <a:rect l="l" t="t" r="r" b="b"/>
                  <a:pathLst>
                    <a:path w="2123" h="2995" extrusionOk="0">
                      <a:moveTo>
                        <a:pt x="0" y="1"/>
                      </a:moveTo>
                      <a:lnTo>
                        <a:pt x="0" y="2994"/>
                      </a:lnTo>
                      <a:lnTo>
                        <a:pt x="2122" y="1675"/>
                      </a:lnTo>
                      <a:lnTo>
                        <a:pt x="1644" y="1"/>
                      </a:ln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8" name="Google Shape;5198;p71">
                  <a:extLst>
                    <a:ext uri="{FF2B5EF4-FFF2-40B4-BE49-F238E27FC236}">
                      <a16:creationId xmlns:a16="http://schemas.microsoft.com/office/drawing/2014/main" id="{E1D64DF6-9725-421F-F678-785ED512E63B}"/>
                    </a:ext>
                  </a:extLst>
                </p:cNvPr>
                <p:cNvSpPr/>
                <p:nvPr/>
              </p:nvSpPr>
              <p:spPr>
                <a:xfrm>
                  <a:off x="5653012" y="3055644"/>
                  <a:ext cx="21895" cy="43574"/>
                </a:xfrm>
                <a:custGeom>
                  <a:avLst/>
                  <a:gdLst/>
                  <a:ahLst/>
                  <a:cxnLst/>
                  <a:rect l="l" t="t" r="r" b="b"/>
                  <a:pathLst>
                    <a:path w="811" h="1614" extrusionOk="0">
                      <a:moveTo>
                        <a:pt x="0" y="1"/>
                      </a:moveTo>
                      <a:lnTo>
                        <a:pt x="0" y="1613"/>
                      </a:lnTo>
                      <a:lnTo>
                        <a:pt x="811" y="1613"/>
                      </a:lnTo>
                      <a:lnTo>
                        <a:pt x="811" y="1"/>
                      </a:lnTo>
                      <a:close/>
                    </a:path>
                  </a:pathLst>
                </a:custGeom>
                <a:solidFill>
                  <a:srgbClr val="F7BD3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9" name="Google Shape;5199;p71">
                  <a:extLst>
                    <a:ext uri="{FF2B5EF4-FFF2-40B4-BE49-F238E27FC236}">
                      <a16:creationId xmlns:a16="http://schemas.microsoft.com/office/drawing/2014/main" id="{6840A8DD-EB92-C345-7A57-D58481B9430A}"/>
                    </a:ext>
                  </a:extLst>
                </p:cNvPr>
                <p:cNvSpPr/>
                <p:nvPr/>
              </p:nvSpPr>
              <p:spPr>
                <a:xfrm>
                  <a:off x="5871719" y="3055644"/>
                  <a:ext cx="21895" cy="43574"/>
                </a:xfrm>
                <a:custGeom>
                  <a:avLst/>
                  <a:gdLst/>
                  <a:ahLst/>
                  <a:cxnLst/>
                  <a:rect l="l" t="t" r="r" b="b"/>
                  <a:pathLst>
                    <a:path w="811" h="1614" extrusionOk="0">
                      <a:moveTo>
                        <a:pt x="0" y="1"/>
                      </a:moveTo>
                      <a:lnTo>
                        <a:pt x="0" y="1613"/>
                      </a:lnTo>
                      <a:lnTo>
                        <a:pt x="810" y="1613"/>
                      </a:lnTo>
                      <a:lnTo>
                        <a:pt x="810" y="1"/>
                      </a:lnTo>
                      <a:close/>
                    </a:path>
                  </a:pathLst>
                </a:custGeom>
                <a:solidFill>
                  <a:srgbClr val="EF9C38"/>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0" name="Google Shape;5200;p71">
                  <a:extLst>
                    <a:ext uri="{FF2B5EF4-FFF2-40B4-BE49-F238E27FC236}">
                      <a16:creationId xmlns:a16="http://schemas.microsoft.com/office/drawing/2014/main" id="{E1EFC7DD-DF32-D69A-C622-2DA03427B376}"/>
                    </a:ext>
                  </a:extLst>
                </p:cNvPr>
                <p:cNvSpPr/>
                <p:nvPr/>
              </p:nvSpPr>
              <p:spPr>
                <a:xfrm>
                  <a:off x="5587192" y="2925490"/>
                  <a:ext cx="86662" cy="59179"/>
                </a:xfrm>
                <a:custGeom>
                  <a:avLst/>
                  <a:gdLst/>
                  <a:ahLst/>
                  <a:cxnLst/>
                  <a:rect l="l" t="t" r="r" b="b"/>
                  <a:pathLst>
                    <a:path w="3210" h="2192" extrusionOk="0">
                      <a:moveTo>
                        <a:pt x="2153" y="0"/>
                      </a:moveTo>
                      <a:lnTo>
                        <a:pt x="1667" y="609"/>
                      </a:lnTo>
                      <a:lnTo>
                        <a:pt x="834" y="679"/>
                      </a:lnTo>
                      <a:lnTo>
                        <a:pt x="548" y="1381"/>
                      </a:lnTo>
                      <a:lnTo>
                        <a:pt x="1" y="1381"/>
                      </a:lnTo>
                      <a:lnTo>
                        <a:pt x="1" y="2191"/>
                      </a:lnTo>
                      <a:lnTo>
                        <a:pt x="1088" y="2191"/>
                      </a:lnTo>
                      <a:lnTo>
                        <a:pt x="1382" y="1450"/>
                      </a:lnTo>
                      <a:lnTo>
                        <a:pt x="2091" y="1350"/>
                      </a:lnTo>
                      <a:lnTo>
                        <a:pt x="2477" y="872"/>
                      </a:lnTo>
                      <a:lnTo>
                        <a:pt x="3087" y="964"/>
                      </a:lnTo>
                      <a:lnTo>
                        <a:pt x="3210" y="162"/>
                      </a:lnTo>
                      <a:lnTo>
                        <a:pt x="2153" y="0"/>
                      </a:lnTo>
                      <a:close/>
                    </a:path>
                  </a:pathLst>
                </a:custGeom>
                <a:solidFill>
                  <a:srgbClr val="79438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1" name="Google Shape;5201;p71">
                  <a:extLst>
                    <a:ext uri="{FF2B5EF4-FFF2-40B4-BE49-F238E27FC236}">
                      <a16:creationId xmlns:a16="http://schemas.microsoft.com/office/drawing/2014/main" id="{D1675631-9322-BD4E-68D7-9F72442136D7}"/>
                    </a:ext>
                  </a:extLst>
                </p:cNvPr>
                <p:cNvSpPr/>
                <p:nvPr/>
              </p:nvSpPr>
              <p:spPr>
                <a:xfrm>
                  <a:off x="5872744" y="2925490"/>
                  <a:ext cx="85852" cy="59179"/>
                </a:xfrm>
                <a:custGeom>
                  <a:avLst/>
                  <a:gdLst/>
                  <a:ahLst/>
                  <a:cxnLst/>
                  <a:rect l="l" t="t" r="r" b="b"/>
                  <a:pathLst>
                    <a:path w="3180" h="2192" extrusionOk="0">
                      <a:moveTo>
                        <a:pt x="1027" y="0"/>
                      </a:moveTo>
                      <a:lnTo>
                        <a:pt x="1" y="162"/>
                      </a:lnTo>
                      <a:lnTo>
                        <a:pt x="124" y="964"/>
                      </a:lnTo>
                      <a:lnTo>
                        <a:pt x="703" y="872"/>
                      </a:lnTo>
                      <a:lnTo>
                        <a:pt x="1119" y="1350"/>
                      </a:lnTo>
                      <a:lnTo>
                        <a:pt x="1798" y="1450"/>
                      </a:lnTo>
                      <a:lnTo>
                        <a:pt x="2122" y="2191"/>
                      </a:lnTo>
                      <a:lnTo>
                        <a:pt x="3179" y="2191"/>
                      </a:lnTo>
                      <a:lnTo>
                        <a:pt x="3179" y="1381"/>
                      </a:lnTo>
                      <a:lnTo>
                        <a:pt x="2662" y="1381"/>
                      </a:lnTo>
                      <a:lnTo>
                        <a:pt x="2377" y="679"/>
                      </a:lnTo>
                      <a:lnTo>
                        <a:pt x="1505" y="609"/>
                      </a:lnTo>
                      <a:lnTo>
                        <a:pt x="1027" y="0"/>
                      </a:lnTo>
                      <a:close/>
                    </a:path>
                  </a:pathLst>
                </a:custGeom>
                <a:solidFill>
                  <a:srgbClr val="79438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2" name="Google Shape;5202;p71">
                  <a:extLst>
                    <a:ext uri="{FF2B5EF4-FFF2-40B4-BE49-F238E27FC236}">
                      <a16:creationId xmlns:a16="http://schemas.microsoft.com/office/drawing/2014/main" id="{9CA126FC-2EF6-F64A-5828-A73F59BF6CE0}"/>
                    </a:ext>
                  </a:extLst>
                </p:cNvPr>
                <p:cNvSpPr/>
                <p:nvPr/>
              </p:nvSpPr>
              <p:spPr>
                <a:xfrm>
                  <a:off x="5680090" y="2728435"/>
                  <a:ext cx="168302" cy="88552"/>
                </a:xfrm>
                <a:custGeom>
                  <a:avLst/>
                  <a:gdLst/>
                  <a:ahLst/>
                  <a:cxnLst/>
                  <a:rect l="l" t="t" r="r" b="b"/>
                  <a:pathLst>
                    <a:path w="6234" h="3280" extrusionOk="0">
                      <a:moveTo>
                        <a:pt x="0" y="1"/>
                      </a:moveTo>
                      <a:lnTo>
                        <a:pt x="0" y="1289"/>
                      </a:lnTo>
                      <a:cubicBezTo>
                        <a:pt x="0" y="1999"/>
                        <a:pt x="255" y="2701"/>
                        <a:pt x="641" y="3280"/>
                      </a:cubicBezTo>
                      <a:lnTo>
                        <a:pt x="6234" y="3280"/>
                      </a:lnTo>
                      <a:lnTo>
                        <a:pt x="6234" y="2030"/>
                      </a:lnTo>
                      <a:cubicBezTo>
                        <a:pt x="6234" y="903"/>
                        <a:pt x="5331" y="1"/>
                        <a:pt x="4205" y="1"/>
                      </a:cubicBezTo>
                      <a:close/>
                    </a:path>
                  </a:pathLst>
                </a:custGeom>
                <a:solidFill>
                  <a:srgbClr val="79438D"/>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3" name="Google Shape;5203;p71">
                  <a:extLst>
                    <a:ext uri="{FF2B5EF4-FFF2-40B4-BE49-F238E27FC236}">
                      <a16:creationId xmlns:a16="http://schemas.microsoft.com/office/drawing/2014/main" id="{3E74A873-0C5D-CBF7-B9DF-50EE1888B39B}"/>
                    </a:ext>
                  </a:extLst>
                </p:cNvPr>
                <p:cNvSpPr/>
                <p:nvPr/>
              </p:nvSpPr>
              <p:spPr>
                <a:xfrm>
                  <a:off x="5772773" y="2728435"/>
                  <a:ext cx="75620" cy="88552"/>
                </a:xfrm>
                <a:custGeom>
                  <a:avLst/>
                  <a:gdLst/>
                  <a:ahLst/>
                  <a:cxnLst/>
                  <a:rect l="l" t="t" r="r" b="b"/>
                  <a:pathLst>
                    <a:path w="2801" h="3280" extrusionOk="0">
                      <a:moveTo>
                        <a:pt x="0" y="1"/>
                      </a:moveTo>
                      <a:lnTo>
                        <a:pt x="0" y="3280"/>
                      </a:lnTo>
                      <a:lnTo>
                        <a:pt x="2801" y="3280"/>
                      </a:lnTo>
                      <a:lnTo>
                        <a:pt x="2801" y="2030"/>
                      </a:lnTo>
                      <a:cubicBezTo>
                        <a:pt x="2801" y="903"/>
                        <a:pt x="1898" y="1"/>
                        <a:pt x="772" y="1"/>
                      </a:cubicBezTo>
                      <a:close/>
                    </a:path>
                  </a:pathLst>
                </a:custGeom>
                <a:solidFill>
                  <a:srgbClr val="58296B"/>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4" name="Google Shape;5204;p71">
                  <a:extLst>
                    <a:ext uri="{FF2B5EF4-FFF2-40B4-BE49-F238E27FC236}">
                      <a16:creationId xmlns:a16="http://schemas.microsoft.com/office/drawing/2014/main" id="{AB95A3E7-D6FF-8024-EB91-8C859D7D7A52}"/>
                    </a:ext>
                  </a:extLst>
                </p:cNvPr>
                <p:cNvSpPr/>
                <p:nvPr/>
              </p:nvSpPr>
              <p:spPr>
                <a:xfrm>
                  <a:off x="5697369" y="2787586"/>
                  <a:ext cx="151024" cy="154372"/>
                </a:xfrm>
                <a:custGeom>
                  <a:avLst/>
                  <a:gdLst/>
                  <a:ahLst/>
                  <a:cxnLst/>
                  <a:rect l="l" t="t" r="r" b="b"/>
                  <a:pathLst>
                    <a:path w="5594" h="5718" extrusionOk="0">
                      <a:moveTo>
                        <a:pt x="1096" y="1"/>
                      </a:moveTo>
                      <a:cubicBezTo>
                        <a:pt x="479" y="1"/>
                        <a:pt x="1" y="479"/>
                        <a:pt x="1" y="1058"/>
                      </a:cubicBezTo>
                      <a:lnTo>
                        <a:pt x="1" y="2894"/>
                      </a:lnTo>
                      <a:cubicBezTo>
                        <a:pt x="1" y="4406"/>
                        <a:pt x="1251" y="5687"/>
                        <a:pt x="2763" y="5717"/>
                      </a:cubicBezTo>
                      <a:cubicBezTo>
                        <a:pt x="3534" y="5717"/>
                        <a:pt x="4275" y="5401"/>
                        <a:pt x="4792" y="4884"/>
                      </a:cubicBezTo>
                      <a:cubicBezTo>
                        <a:pt x="5270" y="4406"/>
                        <a:pt x="5594" y="3696"/>
                        <a:pt x="5594" y="2925"/>
                      </a:cubicBezTo>
                      <a:lnTo>
                        <a:pt x="5594" y="1058"/>
                      </a:lnTo>
                      <a:cubicBezTo>
                        <a:pt x="5594" y="479"/>
                        <a:pt x="5108" y="1"/>
                        <a:pt x="4529" y="1"/>
                      </a:cubicBez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5" name="Google Shape;5205;p71">
                  <a:extLst>
                    <a:ext uri="{FF2B5EF4-FFF2-40B4-BE49-F238E27FC236}">
                      <a16:creationId xmlns:a16="http://schemas.microsoft.com/office/drawing/2014/main" id="{5DCD773D-39C0-FFAF-6514-9C2747C65391}"/>
                    </a:ext>
                  </a:extLst>
                </p:cNvPr>
                <p:cNvSpPr/>
                <p:nvPr/>
              </p:nvSpPr>
              <p:spPr>
                <a:xfrm>
                  <a:off x="5772773" y="2787586"/>
                  <a:ext cx="75620" cy="154372"/>
                </a:xfrm>
                <a:custGeom>
                  <a:avLst/>
                  <a:gdLst/>
                  <a:ahLst/>
                  <a:cxnLst/>
                  <a:rect l="l" t="t" r="r" b="b"/>
                  <a:pathLst>
                    <a:path w="2801" h="5718" extrusionOk="0">
                      <a:moveTo>
                        <a:pt x="0" y="1"/>
                      </a:moveTo>
                      <a:lnTo>
                        <a:pt x="0" y="5717"/>
                      </a:lnTo>
                      <a:cubicBezTo>
                        <a:pt x="772" y="5717"/>
                        <a:pt x="1482" y="5401"/>
                        <a:pt x="1999" y="4884"/>
                      </a:cubicBezTo>
                      <a:cubicBezTo>
                        <a:pt x="2477" y="4406"/>
                        <a:pt x="2801" y="3696"/>
                        <a:pt x="2801" y="2925"/>
                      </a:cubicBezTo>
                      <a:lnTo>
                        <a:pt x="2801" y="1058"/>
                      </a:lnTo>
                      <a:cubicBezTo>
                        <a:pt x="2801" y="479"/>
                        <a:pt x="2315" y="1"/>
                        <a:pt x="1736" y="1"/>
                      </a:cubicBez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5206;p71">
                  <a:extLst>
                    <a:ext uri="{FF2B5EF4-FFF2-40B4-BE49-F238E27FC236}">
                      <a16:creationId xmlns:a16="http://schemas.microsoft.com/office/drawing/2014/main" id="{13AB72F7-D976-8BA8-553F-7BA7A860131E}"/>
                    </a:ext>
                  </a:extLst>
                </p:cNvPr>
                <p:cNvSpPr/>
                <p:nvPr/>
              </p:nvSpPr>
              <p:spPr>
                <a:xfrm>
                  <a:off x="5740700" y="2876111"/>
                  <a:ext cx="65226" cy="32100"/>
                </a:xfrm>
                <a:custGeom>
                  <a:avLst/>
                  <a:gdLst/>
                  <a:ahLst/>
                  <a:cxnLst/>
                  <a:rect l="l" t="t" r="r" b="b"/>
                  <a:pathLst>
                    <a:path w="2416" h="1189" extrusionOk="0">
                      <a:moveTo>
                        <a:pt x="679" y="1"/>
                      </a:moveTo>
                      <a:lnTo>
                        <a:pt x="0" y="386"/>
                      </a:lnTo>
                      <a:lnTo>
                        <a:pt x="355" y="1088"/>
                      </a:lnTo>
                      <a:lnTo>
                        <a:pt x="679" y="896"/>
                      </a:lnTo>
                      <a:lnTo>
                        <a:pt x="1188" y="1189"/>
                      </a:lnTo>
                      <a:lnTo>
                        <a:pt x="1705" y="896"/>
                      </a:lnTo>
                      <a:lnTo>
                        <a:pt x="2060" y="1088"/>
                      </a:lnTo>
                      <a:lnTo>
                        <a:pt x="2415" y="386"/>
                      </a:lnTo>
                      <a:lnTo>
                        <a:pt x="1705" y="1"/>
                      </a:lnTo>
                      <a:lnTo>
                        <a:pt x="1188" y="286"/>
                      </a:lnTo>
                      <a:lnTo>
                        <a:pt x="679" y="1"/>
                      </a:ln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7" name="Google Shape;5207;p71">
                  <a:extLst>
                    <a:ext uri="{FF2B5EF4-FFF2-40B4-BE49-F238E27FC236}">
                      <a16:creationId xmlns:a16="http://schemas.microsoft.com/office/drawing/2014/main" id="{246B6C61-90FA-D23F-2CBB-5EDA7193CA2A}"/>
                    </a:ext>
                  </a:extLst>
                </p:cNvPr>
                <p:cNvSpPr/>
                <p:nvPr/>
              </p:nvSpPr>
              <p:spPr>
                <a:xfrm>
                  <a:off x="5772773" y="2876111"/>
                  <a:ext cx="33153" cy="32100"/>
                </a:xfrm>
                <a:custGeom>
                  <a:avLst/>
                  <a:gdLst/>
                  <a:ahLst/>
                  <a:cxnLst/>
                  <a:rect l="l" t="t" r="r" b="b"/>
                  <a:pathLst>
                    <a:path w="1228" h="1189" extrusionOk="0">
                      <a:moveTo>
                        <a:pt x="517" y="1"/>
                      </a:moveTo>
                      <a:lnTo>
                        <a:pt x="0" y="286"/>
                      </a:lnTo>
                      <a:lnTo>
                        <a:pt x="0" y="1189"/>
                      </a:lnTo>
                      <a:lnTo>
                        <a:pt x="517" y="896"/>
                      </a:lnTo>
                      <a:lnTo>
                        <a:pt x="841" y="1088"/>
                      </a:lnTo>
                      <a:lnTo>
                        <a:pt x="1227" y="386"/>
                      </a:lnTo>
                      <a:lnTo>
                        <a:pt x="517" y="1"/>
                      </a:lnTo>
                      <a:close/>
                    </a:path>
                  </a:pathLst>
                </a:custGeom>
                <a:solidFill>
                  <a:srgbClr val="FEA190"/>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sp>
            <p:nvSpPr>
              <p:cNvPr id="11" name="TextBox 10">
                <a:extLst>
                  <a:ext uri="{FF2B5EF4-FFF2-40B4-BE49-F238E27FC236}">
                    <a16:creationId xmlns:a16="http://schemas.microsoft.com/office/drawing/2014/main" id="{9E867CFD-AB90-E328-415E-8F01B114324F}"/>
                  </a:ext>
                </a:extLst>
              </p:cNvPr>
              <p:cNvSpPr txBox="1"/>
              <p:nvPr/>
            </p:nvSpPr>
            <p:spPr>
              <a:xfrm>
                <a:off x="7104041" y="3986269"/>
                <a:ext cx="1898377" cy="86680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rPr>
                  <a:t>r-ATG Exposure</a:t>
                </a:r>
                <a:endParaRPr kumimoji="0" lang="en-I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endParaRPr>
              </a:p>
            </p:txBody>
          </p:sp>
        </p:grpSp>
      </p:grpSp>
      <p:sp>
        <p:nvSpPr>
          <p:cNvPr id="40" name="TextBox 39">
            <a:extLst>
              <a:ext uri="{FF2B5EF4-FFF2-40B4-BE49-F238E27FC236}">
                <a16:creationId xmlns:a16="http://schemas.microsoft.com/office/drawing/2014/main" id="{1553EE94-3F7E-DEF4-7B04-F48CBEDDA9D5}"/>
              </a:ext>
            </a:extLst>
          </p:cNvPr>
          <p:cNvSpPr txBox="1"/>
          <p:nvPr/>
        </p:nvSpPr>
        <p:spPr>
          <a:xfrm>
            <a:off x="66674" y="6419850"/>
            <a:ext cx="6029325"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a:t>
            </a:r>
            <a:r>
              <a:rPr lang="en-IN" sz="700" dirty="0">
                <a:solidFill>
                  <a:schemeClr val="accent2"/>
                </a:solidFill>
                <a:latin typeface="Verdana" panose="020B0604030504040204" pitchFamily="34" charset="0"/>
                <a:ea typeface="Verdana" panose="020B0604030504040204" pitchFamily="34" charset="0"/>
              </a:rPr>
              <a:t>. 2015;2(5):e194–e203.</a:t>
            </a:r>
          </a:p>
        </p:txBody>
      </p:sp>
      <p:sp>
        <p:nvSpPr>
          <p:cNvPr id="41" name="TextBox 40">
            <a:extLst>
              <a:ext uri="{FF2B5EF4-FFF2-40B4-BE49-F238E27FC236}">
                <a16:creationId xmlns:a16="http://schemas.microsoft.com/office/drawing/2014/main" id="{B2F02FB4-0653-6F33-0D3E-3423A72012C3}"/>
              </a:ext>
            </a:extLst>
          </p:cNvPr>
          <p:cNvSpPr txBox="1"/>
          <p:nvPr/>
        </p:nvSpPr>
        <p:spPr>
          <a:xfrm>
            <a:off x="6096000" y="6447263"/>
            <a:ext cx="5992142" cy="200055"/>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r-ATG: Rabbit anti-thymocyte globulin.</a:t>
            </a:r>
          </a:p>
        </p:txBody>
      </p:sp>
    </p:spTree>
    <p:extLst>
      <p:ext uri="{BB962C8B-B14F-4D97-AF65-F5344CB8AC3E}">
        <p14:creationId xmlns:p14="http://schemas.microsoft.com/office/powerpoint/2010/main" val="276556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down)">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Rounded Corners 70">
            <a:extLst>
              <a:ext uri="{FF2B5EF4-FFF2-40B4-BE49-F238E27FC236}">
                <a16:creationId xmlns:a16="http://schemas.microsoft.com/office/drawing/2014/main" id="{EAEF475D-9C99-F3E1-C621-ADB0C3C946F0}"/>
              </a:ext>
            </a:extLst>
          </p:cNvPr>
          <p:cNvSpPr/>
          <p:nvPr/>
        </p:nvSpPr>
        <p:spPr>
          <a:xfrm>
            <a:off x="6271092" y="1370355"/>
            <a:ext cx="5076825" cy="3992220"/>
          </a:xfrm>
          <a:prstGeom prst="roundRect">
            <a:avLst>
              <a:gd name="adj" fmla="val 3090"/>
            </a:avLst>
          </a:prstGeom>
          <a:gradFill>
            <a:gsLst>
              <a:gs pos="0">
                <a:schemeClr val="bg2">
                  <a:lumMod val="40000"/>
                  <a:lumOff val="60000"/>
                </a:schemeClr>
              </a:gs>
              <a:gs pos="100000">
                <a:schemeClr val="accent1">
                  <a:lumMod val="30000"/>
                  <a:lumOff val="70000"/>
                </a:schemeClr>
              </a:gs>
            </a:gsLst>
            <a:lin ang="5400000" scaled="1"/>
          </a:gradFill>
          <a:ln>
            <a:gradFill>
              <a:gsLst>
                <a:gs pos="0">
                  <a:schemeClr val="tx1">
                    <a:lumMod val="40000"/>
                    <a:lumOff val="60000"/>
                  </a:schemeClr>
                </a:gs>
                <a:gs pos="100000">
                  <a:schemeClr val="bg2">
                    <a:lumMod val="60000"/>
                    <a:lumOff val="40000"/>
                  </a:schemeClr>
                </a:gs>
              </a:gsLst>
              <a:lin ang="5400000" scaled="1"/>
            </a:gra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69" name="Rectangle: Rounded Corners 68">
            <a:extLst>
              <a:ext uri="{FF2B5EF4-FFF2-40B4-BE49-F238E27FC236}">
                <a16:creationId xmlns:a16="http://schemas.microsoft.com/office/drawing/2014/main" id="{F16DF8AD-5C6D-74CD-AD7C-404575952732}"/>
              </a:ext>
            </a:extLst>
          </p:cNvPr>
          <p:cNvSpPr/>
          <p:nvPr/>
        </p:nvSpPr>
        <p:spPr>
          <a:xfrm>
            <a:off x="651342" y="1370355"/>
            <a:ext cx="5076825" cy="3992220"/>
          </a:xfrm>
          <a:prstGeom prst="roundRect">
            <a:avLst>
              <a:gd name="adj" fmla="val 3090"/>
            </a:avLst>
          </a:prstGeom>
          <a:gradFill>
            <a:gsLst>
              <a:gs pos="0">
                <a:schemeClr val="accent1">
                  <a:lumMod val="5000"/>
                  <a:lumOff val="95000"/>
                </a:schemeClr>
              </a:gs>
              <a:gs pos="100000">
                <a:schemeClr val="accent1">
                  <a:lumMod val="30000"/>
                  <a:lumOff val="70000"/>
                </a:schemeClr>
              </a:gs>
            </a:gsLst>
            <a:lin ang="5400000" scaled="1"/>
          </a:gradFill>
          <a:ln>
            <a:solidFill>
              <a:schemeClr val="tx1">
                <a:lumMod val="20000"/>
                <a:lumOff val="8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2" name="Text Placeholder 1">
            <a:extLst>
              <a:ext uri="{FF2B5EF4-FFF2-40B4-BE49-F238E27FC236}">
                <a16:creationId xmlns:a16="http://schemas.microsoft.com/office/drawing/2014/main" id="{B67B4449-4AA4-96F1-4679-0FE71A10790B}"/>
              </a:ext>
            </a:extLst>
          </p:cNvPr>
          <p:cNvSpPr>
            <a:spLocks noGrp="1"/>
          </p:cNvSpPr>
          <p:nvPr>
            <p:ph type="body" idx="1"/>
          </p:nvPr>
        </p:nvSpPr>
        <p:spPr>
          <a:xfrm>
            <a:off x="407988" y="300614"/>
            <a:ext cx="10009187" cy="745865"/>
          </a:xfrm>
        </p:spPr>
        <p:txBody>
          <a:bodyPr>
            <a:noAutofit/>
          </a:bodyPr>
          <a:lstStyle/>
          <a:p>
            <a:r>
              <a:rPr lang="en-IN" sz="2200" dirty="0">
                <a:latin typeface="Verdana" panose="020B0604030504040204" pitchFamily="34" charset="0"/>
                <a:ea typeface="Verdana" panose="020B0604030504040204" pitchFamily="34" charset="0"/>
              </a:rPr>
              <a:t>Association between r-ATG exposure and CD4</a:t>
            </a:r>
            <a:r>
              <a:rPr lang="en-IN" sz="2200" baseline="30000" dirty="0">
                <a:latin typeface="Verdana" panose="020B0604030504040204" pitchFamily="34" charset="0"/>
                <a:ea typeface="Verdana" panose="020B0604030504040204" pitchFamily="34" charset="0"/>
              </a:rPr>
              <a:t>+</a:t>
            </a:r>
            <a:r>
              <a:rPr lang="en-IN" sz="2200" dirty="0">
                <a:latin typeface="Verdana" panose="020B0604030504040204" pitchFamily="34" charset="0"/>
                <a:ea typeface="Verdana" panose="020B0604030504040204" pitchFamily="34" charset="0"/>
              </a:rPr>
              <a:t> immune reconstitution (1/2)</a:t>
            </a:r>
          </a:p>
        </p:txBody>
      </p:sp>
      <p:grpSp>
        <p:nvGrpSpPr>
          <p:cNvPr id="7" name="Group 6">
            <a:extLst>
              <a:ext uri="{FF2B5EF4-FFF2-40B4-BE49-F238E27FC236}">
                <a16:creationId xmlns:a16="http://schemas.microsoft.com/office/drawing/2014/main" id="{3D155507-54F8-D6BE-9321-EFBB359D4702}"/>
              </a:ext>
            </a:extLst>
          </p:cNvPr>
          <p:cNvGrpSpPr/>
          <p:nvPr/>
        </p:nvGrpSpPr>
        <p:grpSpPr>
          <a:xfrm>
            <a:off x="6617671" y="2028671"/>
            <a:ext cx="316255" cy="2562428"/>
            <a:chOff x="6617671" y="2028671"/>
            <a:chExt cx="316255" cy="2562428"/>
          </a:xfrm>
        </p:grpSpPr>
        <p:grpSp>
          <p:nvGrpSpPr>
            <p:cNvPr id="64" name="Group 63">
              <a:extLst>
                <a:ext uri="{FF2B5EF4-FFF2-40B4-BE49-F238E27FC236}">
                  <a16:creationId xmlns:a16="http://schemas.microsoft.com/office/drawing/2014/main" id="{51731C66-EC2C-F5F4-083B-C0E810A0C2D3}"/>
                </a:ext>
              </a:extLst>
            </p:cNvPr>
            <p:cNvGrpSpPr/>
            <p:nvPr/>
          </p:nvGrpSpPr>
          <p:grpSpPr>
            <a:xfrm>
              <a:off x="6617671" y="2028671"/>
              <a:ext cx="305621" cy="1350253"/>
              <a:chOff x="6488163" y="2028671"/>
              <a:chExt cx="305621" cy="1350253"/>
            </a:xfrm>
            <a:solidFill>
              <a:schemeClr val="tx1">
                <a:lumMod val="40000"/>
                <a:lumOff val="60000"/>
              </a:schemeClr>
            </a:solidFill>
          </p:grpSpPr>
          <p:sp>
            <p:nvSpPr>
              <p:cNvPr id="24" name="Google Shape;654;p36">
                <a:extLst>
                  <a:ext uri="{FF2B5EF4-FFF2-40B4-BE49-F238E27FC236}">
                    <a16:creationId xmlns:a16="http://schemas.microsoft.com/office/drawing/2014/main" id="{EEA03415-B8A1-C6F2-50E6-F9E943BEE014}"/>
                  </a:ext>
                </a:extLst>
              </p:cNvPr>
              <p:cNvSpPr/>
              <p:nvPr/>
            </p:nvSpPr>
            <p:spPr>
              <a:xfrm rot="16200000" flipH="1">
                <a:off x="6503179" y="3088318"/>
                <a:ext cx="275590" cy="305621"/>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5" name="Google Shape;655;p36">
                <a:extLst>
                  <a:ext uri="{FF2B5EF4-FFF2-40B4-BE49-F238E27FC236}">
                    <a16:creationId xmlns:a16="http://schemas.microsoft.com/office/drawing/2014/main" id="{6023A348-33F1-9ED7-1A7B-1755E3465283}"/>
                  </a:ext>
                </a:extLst>
              </p:cNvPr>
              <p:cNvSpPr/>
              <p:nvPr/>
            </p:nvSpPr>
            <p:spPr>
              <a:xfrm>
                <a:off x="6556893" y="2028671"/>
                <a:ext cx="168140" cy="1212471"/>
              </a:xfrm>
              <a:prstGeom prst="roundRect">
                <a:avLst>
                  <a:gd name="adj" fmla="val 50000"/>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65" name="Group 64">
              <a:extLst>
                <a:ext uri="{FF2B5EF4-FFF2-40B4-BE49-F238E27FC236}">
                  <a16:creationId xmlns:a16="http://schemas.microsoft.com/office/drawing/2014/main" id="{5DBAC3FA-25CB-AD99-AFE5-7816B359C965}"/>
                </a:ext>
              </a:extLst>
            </p:cNvPr>
            <p:cNvGrpSpPr/>
            <p:nvPr/>
          </p:nvGrpSpPr>
          <p:grpSpPr>
            <a:xfrm>
              <a:off x="6628305" y="3240924"/>
              <a:ext cx="305621" cy="1350175"/>
              <a:chOff x="6498797" y="3240924"/>
              <a:chExt cx="305621" cy="1350175"/>
            </a:xfrm>
            <a:solidFill>
              <a:schemeClr val="tx1">
                <a:lumMod val="75000"/>
              </a:schemeClr>
            </a:solidFill>
          </p:grpSpPr>
          <p:sp>
            <p:nvSpPr>
              <p:cNvPr id="23" name="Google Shape;651;p36">
                <a:extLst>
                  <a:ext uri="{FF2B5EF4-FFF2-40B4-BE49-F238E27FC236}">
                    <a16:creationId xmlns:a16="http://schemas.microsoft.com/office/drawing/2014/main" id="{48401F70-A7AD-632A-5408-12E8BF483DF1}"/>
                  </a:ext>
                </a:extLst>
              </p:cNvPr>
              <p:cNvSpPr/>
              <p:nvPr/>
            </p:nvSpPr>
            <p:spPr>
              <a:xfrm>
                <a:off x="6556893" y="3240924"/>
                <a:ext cx="168140" cy="1212471"/>
              </a:xfrm>
              <a:prstGeom prst="roundRect">
                <a:avLst>
                  <a:gd name="adj" fmla="val 50000"/>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26" name="Google Shape;657;p36">
                <a:extLst>
                  <a:ext uri="{FF2B5EF4-FFF2-40B4-BE49-F238E27FC236}">
                    <a16:creationId xmlns:a16="http://schemas.microsoft.com/office/drawing/2014/main" id="{AAE0F79A-5B3E-C9B2-20C9-2856ECF743FA}"/>
                  </a:ext>
                </a:extLst>
              </p:cNvPr>
              <p:cNvSpPr/>
              <p:nvPr/>
            </p:nvSpPr>
            <p:spPr>
              <a:xfrm rot="16200000" flipH="1">
                <a:off x="6513813" y="4300493"/>
                <a:ext cx="275590" cy="305621"/>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5" name="Group 4">
            <a:extLst>
              <a:ext uri="{FF2B5EF4-FFF2-40B4-BE49-F238E27FC236}">
                <a16:creationId xmlns:a16="http://schemas.microsoft.com/office/drawing/2014/main" id="{9CD191C9-A237-056F-B981-5DB00A2633A1}"/>
              </a:ext>
            </a:extLst>
          </p:cNvPr>
          <p:cNvGrpSpPr/>
          <p:nvPr/>
        </p:nvGrpSpPr>
        <p:grpSpPr>
          <a:xfrm>
            <a:off x="7136485" y="2115582"/>
            <a:ext cx="4125537" cy="2689296"/>
            <a:chOff x="7136485" y="2115582"/>
            <a:chExt cx="4125537" cy="2689296"/>
          </a:xfrm>
        </p:grpSpPr>
        <p:sp>
          <p:nvSpPr>
            <p:cNvPr id="21" name="Google Shape;661;p36">
              <a:extLst>
                <a:ext uri="{FF2B5EF4-FFF2-40B4-BE49-F238E27FC236}">
                  <a16:creationId xmlns:a16="http://schemas.microsoft.com/office/drawing/2014/main" id="{E5183725-79C7-95BC-2897-CF6AB8471396}"/>
                </a:ext>
              </a:extLst>
            </p:cNvPr>
            <p:cNvSpPr txBox="1"/>
            <p:nvPr/>
          </p:nvSpPr>
          <p:spPr>
            <a:xfrm>
              <a:off x="7804778" y="2115582"/>
              <a:ext cx="3457244" cy="435018"/>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Main Outcome</a:t>
              </a:r>
              <a:endParaRPr kumimoji="0"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22" name="Google Shape;662;p36">
              <a:extLst>
                <a:ext uri="{FF2B5EF4-FFF2-40B4-BE49-F238E27FC236}">
                  <a16:creationId xmlns:a16="http://schemas.microsoft.com/office/drawing/2014/main" id="{1EA2EBFE-4206-C8BA-EBD3-D0CBCA631021}"/>
                </a:ext>
              </a:extLst>
            </p:cNvPr>
            <p:cNvSpPr txBox="1"/>
            <p:nvPr/>
          </p:nvSpPr>
          <p:spPr>
            <a:xfrm>
              <a:off x="7804778" y="2429087"/>
              <a:ext cx="2936858" cy="674246"/>
            </a:xfrm>
            <a:prstGeom prst="rect">
              <a:avLst/>
            </a:prstGeom>
            <a:noFill/>
            <a:ln>
              <a:noFill/>
            </a:ln>
          </p:spPr>
          <p:txBody>
            <a:bodyPr spcFirstLastPara="1" wrap="square" lIns="91425" tIns="91425" rIns="91425" bIns="91425"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Immune reconstitution—repopulation of T-cells</a:t>
              </a:r>
              <a:endParaRPr kumimoji="0"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sp>
          <p:nvSpPr>
            <p:cNvPr id="17" name="Google Shape;666;p36">
              <a:extLst>
                <a:ext uri="{FF2B5EF4-FFF2-40B4-BE49-F238E27FC236}">
                  <a16:creationId xmlns:a16="http://schemas.microsoft.com/office/drawing/2014/main" id="{06C35AF5-ABF5-1FD2-A89F-5362F0619D17}"/>
                </a:ext>
              </a:extLst>
            </p:cNvPr>
            <p:cNvSpPr txBox="1"/>
            <p:nvPr/>
          </p:nvSpPr>
          <p:spPr>
            <a:xfrm>
              <a:off x="7804772" y="3327851"/>
              <a:ext cx="3376899" cy="435018"/>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Successful Primary Endpoint </a:t>
              </a:r>
              <a:endParaRPr kumimoji="0"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18" name="Google Shape;667;p36">
              <a:extLst>
                <a:ext uri="{FF2B5EF4-FFF2-40B4-BE49-F238E27FC236}">
                  <a16:creationId xmlns:a16="http://schemas.microsoft.com/office/drawing/2014/main" id="{1D8D0A08-4262-E8B6-AF5E-76F3A216C2CE}"/>
                </a:ext>
              </a:extLst>
            </p:cNvPr>
            <p:cNvSpPr txBox="1"/>
            <p:nvPr/>
          </p:nvSpPr>
          <p:spPr>
            <a:xfrm>
              <a:off x="7817580" y="3762869"/>
              <a:ext cx="3092196" cy="1042009"/>
            </a:xfrm>
            <a:prstGeom prst="rect">
              <a:avLst/>
            </a:prstGeom>
            <a:noFill/>
            <a:ln>
              <a:noFill/>
            </a:ln>
          </p:spPr>
          <p:txBody>
            <a:bodyPr spcFirstLastPara="1" wrap="square" lIns="91425" tIns="91425" rIns="91425" bIns="91425"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CD4</a:t>
              </a:r>
              <a:r>
                <a:rPr kumimoji="0" lang="en" sz="16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 </a:t>
              </a: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T-cells count </a:t>
              </a:r>
            </a:p>
            <a:p>
              <a:pPr marL="0" marR="0" lvl="0" indent="0" defTabSz="914400" eaLnBrk="1" fontAlgn="auto" latinLnBrk="0" hangingPunct="1">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≥0.05×10</a:t>
              </a:r>
              <a:r>
                <a:rPr kumimoji="0" lang="en" sz="16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9 </a:t>
              </a: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cells twice within 100 days after aHSCT</a:t>
              </a:r>
              <a:endParaRPr kumimoji="0"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grpSp>
          <p:nvGrpSpPr>
            <p:cNvPr id="63" name="Group 62">
              <a:extLst>
                <a:ext uri="{FF2B5EF4-FFF2-40B4-BE49-F238E27FC236}">
                  <a16:creationId xmlns:a16="http://schemas.microsoft.com/office/drawing/2014/main" id="{CCCC9AF6-43C9-59E0-744D-2FE0696E4EE7}"/>
                </a:ext>
              </a:extLst>
            </p:cNvPr>
            <p:cNvGrpSpPr/>
            <p:nvPr/>
          </p:nvGrpSpPr>
          <p:grpSpPr>
            <a:xfrm>
              <a:off x="7136485" y="2408838"/>
              <a:ext cx="530383" cy="449767"/>
              <a:chOff x="7146266" y="2408838"/>
              <a:chExt cx="530383" cy="449767"/>
            </a:xfrm>
          </p:grpSpPr>
          <p:sp>
            <p:nvSpPr>
              <p:cNvPr id="12" name="Google Shape;680;p36">
                <a:extLst>
                  <a:ext uri="{FF2B5EF4-FFF2-40B4-BE49-F238E27FC236}">
                    <a16:creationId xmlns:a16="http://schemas.microsoft.com/office/drawing/2014/main" id="{BE023988-1F0E-1993-AD56-6A4CBC6E899E}"/>
                  </a:ext>
                </a:extLst>
              </p:cNvPr>
              <p:cNvSpPr/>
              <p:nvPr/>
            </p:nvSpPr>
            <p:spPr>
              <a:xfrm>
                <a:off x="7146266" y="2660345"/>
                <a:ext cx="530383" cy="198260"/>
              </a:xfrm>
              <a:custGeom>
                <a:avLst/>
                <a:gdLst/>
                <a:ahLst/>
                <a:cxnLst/>
                <a:rect l="l" t="t" r="r" b="b"/>
                <a:pathLst>
                  <a:path w="11658" h="4833" extrusionOk="0">
                    <a:moveTo>
                      <a:pt x="978" y="706"/>
                    </a:moveTo>
                    <a:cubicBezTo>
                      <a:pt x="1167" y="706"/>
                      <a:pt x="1324" y="863"/>
                      <a:pt x="1324" y="1052"/>
                    </a:cubicBezTo>
                    <a:lnTo>
                      <a:pt x="1324" y="3762"/>
                    </a:lnTo>
                    <a:cubicBezTo>
                      <a:pt x="1324" y="3982"/>
                      <a:pt x="1167" y="4140"/>
                      <a:pt x="978" y="4140"/>
                    </a:cubicBezTo>
                    <a:lnTo>
                      <a:pt x="631" y="4140"/>
                    </a:lnTo>
                    <a:lnTo>
                      <a:pt x="631" y="706"/>
                    </a:lnTo>
                    <a:close/>
                    <a:moveTo>
                      <a:pt x="3866" y="717"/>
                    </a:moveTo>
                    <a:cubicBezTo>
                      <a:pt x="4374" y="717"/>
                      <a:pt x="4886" y="859"/>
                      <a:pt x="5325" y="1147"/>
                    </a:cubicBezTo>
                    <a:cubicBezTo>
                      <a:pt x="5672" y="1367"/>
                      <a:pt x="5703" y="1399"/>
                      <a:pt x="5829" y="1399"/>
                    </a:cubicBezTo>
                    <a:lnTo>
                      <a:pt x="7247" y="1399"/>
                    </a:lnTo>
                    <a:cubicBezTo>
                      <a:pt x="7436" y="1399"/>
                      <a:pt x="7594" y="1556"/>
                      <a:pt x="7594" y="1777"/>
                    </a:cubicBezTo>
                    <a:cubicBezTo>
                      <a:pt x="7594" y="1966"/>
                      <a:pt x="7436" y="2124"/>
                      <a:pt x="7247" y="2124"/>
                    </a:cubicBezTo>
                    <a:lnTo>
                      <a:pt x="4758" y="2124"/>
                    </a:lnTo>
                    <a:cubicBezTo>
                      <a:pt x="4380" y="2124"/>
                      <a:pt x="4034" y="2344"/>
                      <a:pt x="3845" y="2659"/>
                    </a:cubicBezTo>
                    <a:cubicBezTo>
                      <a:pt x="3782" y="2817"/>
                      <a:pt x="3845" y="3069"/>
                      <a:pt x="4002" y="3132"/>
                    </a:cubicBezTo>
                    <a:cubicBezTo>
                      <a:pt x="4045" y="3158"/>
                      <a:pt x="4096" y="3169"/>
                      <a:pt x="4148" y="3169"/>
                    </a:cubicBezTo>
                    <a:cubicBezTo>
                      <a:pt x="4284" y="3169"/>
                      <a:pt x="4429" y="3088"/>
                      <a:pt x="4475" y="2974"/>
                    </a:cubicBezTo>
                    <a:cubicBezTo>
                      <a:pt x="4538" y="2848"/>
                      <a:pt x="4632" y="2785"/>
                      <a:pt x="4790" y="2785"/>
                    </a:cubicBezTo>
                    <a:lnTo>
                      <a:pt x="7562" y="2785"/>
                    </a:lnTo>
                    <a:cubicBezTo>
                      <a:pt x="7783" y="2785"/>
                      <a:pt x="8003" y="2722"/>
                      <a:pt x="8192" y="2596"/>
                    </a:cubicBezTo>
                    <a:lnTo>
                      <a:pt x="10555" y="769"/>
                    </a:lnTo>
                    <a:cubicBezTo>
                      <a:pt x="10603" y="747"/>
                      <a:pt x="10649" y="737"/>
                      <a:pt x="10693" y="737"/>
                    </a:cubicBezTo>
                    <a:cubicBezTo>
                      <a:pt x="10969" y="737"/>
                      <a:pt x="11146" y="1123"/>
                      <a:pt x="10902" y="1367"/>
                    </a:cubicBezTo>
                    <a:cubicBezTo>
                      <a:pt x="10844" y="1406"/>
                      <a:pt x="10817" y="1419"/>
                      <a:pt x="10805" y="1419"/>
                    </a:cubicBezTo>
                    <a:cubicBezTo>
                      <a:pt x="10780" y="1419"/>
                      <a:pt x="10836" y="1354"/>
                      <a:pt x="10826" y="1354"/>
                    </a:cubicBezTo>
                    <a:cubicBezTo>
                      <a:pt x="10804" y="1354"/>
                      <a:pt x="10447" y="1686"/>
                      <a:pt x="8066" y="3856"/>
                    </a:cubicBezTo>
                    <a:cubicBezTo>
                      <a:pt x="7877" y="4014"/>
                      <a:pt x="7625" y="4140"/>
                      <a:pt x="7373" y="4140"/>
                    </a:cubicBezTo>
                    <a:lnTo>
                      <a:pt x="3435" y="4140"/>
                    </a:lnTo>
                    <a:cubicBezTo>
                      <a:pt x="2962" y="4140"/>
                      <a:pt x="2490" y="4014"/>
                      <a:pt x="2049" y="3825"/>
                    </a:cubicBezTo>
                    <a:lnTo>
                      <a:pt x="2049" y="1399"/>
                    </a:lnTo>
                    <a:lnTo>
                      <a:pt x="2332" y="1210"/>
                    </a:lnTo>
                    <a:cubicBezTo>
                      <a:pt x="2774" y="883"/>
                      <a:pt x="3318" y="717"/>
                      <a:pt x="3866" y="717"/>
                    </a:cubicBezTo>
                    <a:close/>
                    <a:moveTo>
                      <a:pt x="3817" y="0"/>
                    </a:moveTo>
                    <a:cubicBezTo>
                      <a:pt x="3151" y="0"/>
                      <a:pt x="2491" y="205"/>
                      <a:pt x="1923" y="611"/>
                    </a:cubicBezTo>
                    <a:cubicBezTo>
                      <a:pt x="1765" y="265"/>
                      <a:pt x="1419" y="13"/>
                      <a:pt x="1009" y="13"/>
                    </a:cubicBezTo>
                    <a:lnTo>
                      <a:pt x="348" y="13"/>
                    </a:lnTo>
                    <a:cubicBezTo>
                      <a:pt x="159" y="13"/>
                      <a:pt x="1" y="170"/>
                      <a:pt x="1" y="391"/>
                    </a:cubicBezTo>
                    <a:lnTo>
                      <a:pt x="1" y="4486"/>
                    </a:lnTo>
                    <a:cubicBezTo>
                      <a:pt x="1" y="4675"/>
                      <a:pt x="159" y="4833"/>
                      <a:pt x="348" y="4833"/>
                    </a:cubicBezTo>
                    <a:lnTo>
                      <a:pt x="1009" y="4833"/>
                    </a:lnTo>
                    <a:cubicBezTo>
                      <a:pt x="1324" y="4833"/>
                      <a:pt x="1608" y="4675"/>
                      <a:pt x="1797" y="4486"/>
                    </a:cubicBezTo>
                    <a:cubicBezTo>
                      <a:pt x="2332" y="4707"/>
                      <a:pt x="2868" y="4833"/>
                      <a:pt x="3435" y="4833"/>
                    </a:cubicBezTo>
                    <a:lnTo>
                      <a:pt x="7373" y="4833"/>
                    </a:lnTo>
                    <a:cubicBezTo>
                      <a:pt x="7783" y="4833"/>
                      <a:pt x="8192" y="4675"/>
                      <a:pt x="8507" y="4392"/>
                    </a:cubicBezTo>
                    <a:cubicBezTo>
                      <a:pt x="8539" y="4392"/>
                      <a:pt x="11217" y="1903"/>
                      <a:pt x="11248" y="1872"/>
                    </a:cubicBezTo>
                    <a:cubicBezTo>
                      <a:pt x="11406" y="1809"/>
                      <a:pt x="11658" y="1493"/>
                      <a:pt x="11658" y="1084"/>
                    </a:cubicBezTo>
                    <a:cubicBezTo>
                      <a:pt x="11658" y="454"/>
                      <a:pt x="11185" y="44"/>
                      <a:pt x="10618" y="44"/>
                    </a:cubicBezTo>
                    <a:cubicBezTo>
                      <a:pt x="10303" y="44"/>
                      <a:pt x="10051" y="202"/>
                      <a:pt x="9925" y="296"/>
                    </a:cubicBezTo>
                    <a:lnTo>
                      <a:pt x="8192" y="1619"/>
                    </a:lnTo>
                    <a:cubicBezTo>
                      <a:pt x="8098" y="1084"/>
                      <a:pt x="7688" y="706"/>
                      <a:pt x="7153" y="706"/>
                    </a:cubicBezTo>
                    <a:lnTo>
                      <a:pt x="5861" y="706"/>
                    </a:lnTo>
                    <a:lnTo>
                      <a:pt x="5640" y="548"/>
                    </a:lnTo>
                    <a:cubicBezTo>
                      <a:pt x="5075" y="182"/>
                      <a:pt x="4444" y="0"/>
                      <a:pt x="3817"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3" name="Google Shape;681;p36">
                <a:extLst>
                  <a:ext uri="{FF2B5EF4-FFF2-40B4-BE49-F238E27FC236}">
                    <a16:creationId xmlns:a16="http://schemas.microsoft.com/office/drawing/2014/main" id="{95AC6463-1B2D-16B6-3B8D-732FF0F393DF}"/>
                  </a:ext>
                </a:extLst>
              </p:cNvPr>
              <p:cNvSpPr/>
              <p:nvPr/>
            </p:nvSpPr>
            <p:spPr>
              <a:xfrm>
                <a:off x="7332614" y="2408838"/>
                <a:ext cx="279568" cy="253353"/>
              </a:xfrm>
              <a:custGeom>
                <a:avLst/>
                <a:gdLst/>
                <a:ahLst/>
                <a:cxnLst/>
                <a:rect l="l" t="t" r="r" b="b"/>
                <a:pathLst>
                  <a:path w="6145" h="6176" extrusionOk="0">
                    <a:moveTo>
                      <a:pt x="3057" y="693"/>
                    </a:moveTo>
                    <a:cubicBezTo>
                      <a:pt x="4411" y="693"/>
                      <a:pt x="5482" y="1765"/>
                      <a:pt x="5482" y="3088"/>
                    </a:cubicBezTo>
                    <a:cubicBezTo>
                      <a:pt x="5482" y="4442"/>
                      <a:pt x="4411" y="5482"/>
                      <a:pt x="3057" y="5482"/>
                    </a:cubicBezTo>
                    <a:cubicBezTo>
                      <a:pt x="1733" y="5482"/>
                      <a:pt x="662" y="4442"/>
                      <a:pt x="662" y="3088"/>
                    </a:cubicBezTo>
                    <a:cubicBezTo>
                      <a:pt x="662" y="1765"/>
                      <a:pt x="1733" y="693"/>
                      <a:pt x="3057" y="693"/>
                    </a:cubicBezTo>
                    <a:close/>
                    <a:moveTo>
                      <a:pt x="3057" y="0"/>
                    </a:moveTo>
                    <a:cubicBezTo>
                      <a:pt x="1387" y="0"/>
                      <a:pt x="1" y="1387"/>
                      <a:pt x="1" y="3088"/>
                    </a:cubicBezTo>
                    <a:cubicBezTo>
                      <a:pt x="1" y="4789"/>
                      <a:pt x="1387" y="6175"/>
                      <a:pt x="3057" y="6175"/>
                    </a:cubicBezTo>
                    <a:cubicBezTo>
                      <a:pt x="4758" y="6175"/>
                      <a:pt x="6144" y="4789"/>
                      <a:pt x="6144" y="3088"/>
                    </a:cubicBezTo>
                    <a:cubicBezTo>
                      <a:pt x="6144" y="1387"/>
                      <a:pt x="4758" y="0"/>
                      <a:pt x="3057"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4" name="Google Shape;682;p36">
                <a:extLst>
                  <a:ext uri="{FF2B5EF4-FFF2-40B4-BE49-F238E27FC236}">
                    <a16:creationId xmlns:a16="http://schemas.microsoft.com/office/drawing/2014/main" id="{1C3454FD-4583-D65C-5045-DC3598A0808B}"/>
                  </a:ext>
                </a:extLst>
              </p:cNvPr>
              <p:cNvSpPr/>
              <p:nvPr/>
            </p:nvSpPr>
            <p:spPr>
              <a:xfrm>
                <a:off x="7395671" y="2465695"/>
                <a:ext cx="153410" cy="139639"/>
              </a:xfrm>
              <a:custGeom>
                <a:avLst/>
                <a:gdLst/>
                <a:ahLst/>
                <a:cxnLst/>
                <a:rect l="l" t="t" r="r" b="b"/>
                <a:pathLst>
                  <a:path w="3372" h="3404" extrusionOk="0">
                    <a:moveTo>
                      <a:pt x="1671" y="631"/>
                    </a:moveTo>
                    <a:cubicBezTo>
                      <a:pt x="2238" y="631"/>
                      <a:pt x="2710" y="1103"/>
                      <a:pt x="2710" y="1670"/>
                    </a:cubicBezTo>
                    <a:cubicBezTo>
                      <a:pt x="2710" y="2206"/>
                      <a:pt x="2238" y="2678"/>
                      <a:pt x="1671" y="2678"/>
                    </a:cubicBezTo>
                    <a:cubicBezTo>
                      <a:pt x="1135" y="2678"/>
                      <a:pt x="662" y="2206"/>
                      <a:pt x="662" y="1670"/>
                    </a:cubicBezTo>
                    <a:cubicBezTo>
                      <a:pt x="662" y="1103"/>
                      <a:pt x="1135" y="631"/>
                      <a:pt x="1671" y="631"/>
                    </a:cubicBezTo>
                    <a:close/>
                    <a:moveTo>
                      <a:pt x="1671" y="1"/>
                    </a:moveTo>
                    <a:cubicBezTo>
                      <a:pt x="725" y="1"/>
                      <a:pt x="1" y="757"/>
                      <a:pt x="1" y="1702"/>
                    </a:cubicBezTo>
                    <a:cubicBezTo>
                      <a:pt x="1" y="2647"/>
                      <a:pt x="725" y="3403"/>
                      <a:pt x="1671" y="3403"/>
                    </a:cubicBezTo>
                    <a:cubicBezTo>
                      <a:pt x="2616" y="3403"/>
                      <a:pt x="3372" y="2647"/>
                      <a:pt x="3372" y="1702"/>
                    </a:cubicBezTo>
                    <a:cubicBezTo>
                      <a:pt x="3372" y="757"/>
                      <a:pt x="2616" y="1"/>
                      <a:pt x="1671"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9" name="Google Shape;683;p36">
              <a:extLst>
                <a:ext uri="{FF2B5EF4-FFF2-40B4-BE49-F238E27FC236}">
                  <a16:creationId xmlns:a16="http://schemas.microsoft.com/office/drawing/2014/main" id="{5411AFC1-EDAF-F30C-EFFC-0F25CF87EB2B}"/>
                </a:ext>
              </a:extLst>
            </p:cNvPr>
            <p:cNvGrpSpPr/>
            <p:nvPr/>
          </p:nvGrpSpPr>
          <p:grpSpPr>
            <a:xfrm>
              <a:off x="7203651" y="3607365"/>
              <a:ext cx="530383" cy="480779"/>
              <a:chOff x="-3852029" y="2764953"/>
              <a:chExt cx="291450" cy="293000"/>
            </a:xfrm>
            <a:solidFill>
              <a:schemeClr val="bg2">
                <a:lumMod val="75000"/>
              </a:schemeClr>
            </a:solidFill>
          </p:grpSpPr>
          <p:sp>
            <p:nvSpPr>
              <p:cNvPr id="10" name="Google Shape;684;p36">
                <a:extLst>
                  <a:ext uri="{FF2B5EF4-FFF2-40B4-BE49-F238E27FC236}">
                    <a16:creationId xmlns:a16="http://schemas.microsoft.com/office/drawing/2014/main" id="{D3228137-89AB-F02A-7AFA-5D5C946DB986}"/>
                  </a:ext>
                </a:extLst>
              </p:cNvPr>
              <p:cNvSpPr/>
              <p:nvPr/>
            </p:nvSpPr>
            <p:spPr>
              <a:xfrm>
                <a:off x="-3852029" y="2764953"/>
                <a:ext cx="291450" cy="293000"/>
              </a:xfrm>
              <a:custGeom>
                <a:avLst/>
                <a:gdLst/>
                <a:ahLst/>
                <a:cxnLst/>
                <a:rect l="l" t="t" r="r" b="b"/>
                <a:pathLst>
                  <a:path w="11658" h="11720" extrusionOk="0">
                    <a:moveTo>
                      <a:pt x="4380" y="693"/>
                    </a:moveTo>
                    <a:cubicBezTo>
                      <a:pt x="6774" y="693"/>
                      <a:pt x="8161" y="1355"/>
                      <a:pt x="8161" y="1733"/>
                    </a:cubicBezTo>
                    <a:cubicBezTo>
                      <a:pt x="8161" y="2080"/>
                      <a:pt x="6774" y="2741"/>
                      <a:pt x="4380" y="2741"/>
                    </a:cubicBezTo>
                    <a:cubicBezTo>
                      <a:pt x="1986" y="2741"/>
                      <a:pt x="599" y="2080"/>
                      <a:pt x="599" y="1733"/>
                    </a:cubicBezTo>
                    <a:cubicBezTo>
                      <a:pt x="631" y="1355"/>
                      <a:pt x="2017" y="693"/>
                      <a:pt x="4380" y="693"/>
                    </a:cubicBezTo>
                    <a:close/>
                    <a:moveTo>
                      <a:pt x="8224" y="2710"/>
                    </a:moveTo>
                    <a:lnTo>
                      <a:pt x="8224" y="4190"/>
                    </a:lnTo>
                    <a:lnTo>
                      <a:pt x="7845" y="4190"/>
                    </a:lnTo>
                    <a:cubicBezTo>
                      <a:pt x="7815" y="4189"/>
                      <a:pt x="7784" y="4189"/>
                      <a:pt x="7753" y="4189"/>
                    </a:cubicBezTo>
                    <a:cubicBezTo>
                      <a:pt x="6625" y="4189"/>
                      <a:pt x="5622" y="4748"/>
                      <a:pt x="4947" y="5545"/>
                    </a:cubicBezTo>
                    <a:cubicBezTo>
                      <a:pt x="4743" y="5555"/>
                      <a:pt x="4544" y="5560"/>
                      <a:pt x="4352" y="5560"/>
                    </a:cubicBezTo>
                    <a:cubicBezTo>
                      <a:pt x="2081" y="5560"/>
                      <a:pt x="662" y="4912"/>
                      <a:pt x="662" y="4505"/>
                    </a:cubicBezTo>
                    <a:lnTo>
                      <a:pt x="662" y="2710"/>
                    </a:lnTo>
                    <a:cubicBezTo>
                      <a:pt x="1639" y="3308"/>
                      <a:pt x="3246" y="3466"/>
                      <a:pt x="4443" y="3466"/>
                    </a:cubicBezTo>
                    <a:cubicBezTo>
                      <a:pt x="5577" y="3466"/>
                      <a:pt x="7215" y="3308"/>
                      <a:pt x="8224" y="2710"/>
                    </a:cubicBezTo>
                    <a:close/>
                    <a:moveTo>
                      <a:pt x="631" y="5514"/>
                    </a:moveTo>
                    <a:cubicBezTo>
                      <a:pt x="1639" y="6081"/>
                      <a:pt x="3309" y="6238"/>
                      <a:pt x="4474" y="6238"/>
                    </a:cubicBezTo>
                    <a:cubicBezTo>
                      <a:pt x="4222" y="6711"/>
                      <a:pt x="4065" y="7309"/>
                      <a:pt x="4065" y="7939"/>
                    </a:cubicBezTo>
                    <a:lnTo>
                      <a:pt x="4065" y="8286"/>
                    </a:lnTo>
                    <a:cubicBezTo>
                      <a:pt x="1860" y="8223"/>
                      <a:pt x="631" y="7624"/>
                      <a:pt x="631" y="7278"/>
                    </a:cubicBezTo>
                    <a:lnTo>
                      <a:pt x="631" y="5514"/>
                    </a:lnTo>
                    <a:close/>
                    <a:moveTo>
                      <a:pt x="631" y="8223"/>
                    </a:moveTo>
                    <a:cubicBezTo>
                      <a:pt x="1576" y="8759"/>
                      <a:pt x="3120" y="8979"/>
                      <a:pt x="4222" y="8979"/>
                    </a:cubicBezTo>
                    <a:cubicBezTo>
                      <a:pt x="4474" y="9798"/>
                      <a:pt x="4947" y="10460"/>
                      <a:pt x="5609" y="10964"/>
                    </a:cubicBezTo>
                    <a:cubicBezTo>
                      <a:pt x="5199" y="11005"/>
                      <a:pt x="4802" y="11024"/>
                      <a:pt x="4424" y="11024"/>
                    </a:cubicBezTo>
                    <a:cubicBezTo>
                      <a:pt x="2216" y="11024"/>
                      <a:pt x="631" y="10391"/>
                      <a:pt x="631" y="9987"/>
                    </a:cubicBezTo>
                    <a:lnTo>
                      <a:pt x="631" y="8223"/>
                    </a:lnTo>
                    <a:close/>
                    <a:moveTo>
                      <a:pt x="7814" y="4852"/>
                    </a:moveTo>
                    <a:cubicBezTo>
                      <a:pt x="9515" y="4852"/>
                      <a:pt x="10933" y="6238"/>
                      <a:pt x="10933" y="7939"/>
                    </a:cubicBezTo>
                    <a:cubicBezTo>
                      <a:pt x="10964" y="9641"/>
                      <a:pt x="9547" y="11027"/>
                      <a:pt x="7814" y="11027"/>
                    </a:cubicBezTo>
                    <a:cubicBezTo>
                      <a:pt x="6113" y="11027"/>
                      <a:pt x="4726" y="9641"/>
                      <a:pt x="4726" y="7939"/>
                    </a:cubicBezTo>
                    <a:cubicBezTo>
                      <a:pt x="4726" y="6238"/>
                      <a:pt x="6113" y="4852"/>
                      <a:pt x="7814" y="4852"/>
                    </a:cubicBezTo>
                    <a:close/>
                    <a:moveTo>
                      <a:pt x="4411" y="0"/>
                    </a:moveTo>
                    <a:cubicBezTo>
                      <a:pt x="3277" y="0"/>
                      <a:pt x="2206" y="158"/>
                      <a:pt x="1418" y="410"/>
                    </a:cubicBezTo>
                    <a:cubicBezTo>
                      <a:pt x="253" y="819"/>
                      <a:pt x="1" y="1323"/>
                      <a:pt x="1" y="1733"/>
                    </a:cubicBezTo>
                    <a:lnTo>
                      <a:pt x="1" y="9987"/>
                    </a:lnTo>
                    <a:cubicBezTo>
                      <a:pt x="1" y="10334"/>
                      <a:pt x="253" y="10901"/>
                      <a:pt x="1418" y="11279"/>
                    </a:cubicBezTo>
                    <a:cubicBezTo>
                      <a:pt x="2269" y="11562"/>
                      <a:pt x="3309" y="11720"/>
                      <a:pt x="4411" y="11720"/>
                    </a:cubicBezTo>
                    <a:cubicBezTo>
                      <a:pt x="5199" y="11720"/>
                      <a:pt x="5955" y="11657"/>
                      <a:pt x="6617" y="11531"/>
                    </a:cubicBezTo>
                    <a:cubicBezTo>
                      <a:pt x="7026" y="11657"/>
                      <a:pt x="7404" y="11720"/>
                      <a:pt x="7845" y="11720"/>
                    </a:cubicBezTo>
                    <a:cubicBezTo>
                      <a:pt x="9925" y="11720"/>
                      <a:pt x="11658" y="10019"/>
                      <a:pt x="11658" y="7939"/>
                    </a:cubicBezTo>
                    <a:cubicBezTo>
                      <a:pt x="11626" y="6175"/>
                      <a:pt x="10397" y="4757"/>
                      <a:pt x="8822" y="4316"/>
                    </a:cubicBezTo>
                    <a:lnTo>
                      <a:pt x="8822" y="1733"/>
                    </a:lnTo>
                    <a:cubicBezTo>
                      <a:pt x="8822" y="1355"/>
                      <a:pt x="8602" y="819"/>
                      <a:pt x="7404" y="410"/>
                    </a:cubicBezTo>
                    <a:cubicBezTo>
                      <a:pt x="6585" y="158"/>
                      <a:pt x="5514" y="0"/>
                      <a:pt x="4411"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1" name="Google Shape;685;p36">
                <a:extLst>
                  <a:ext uri="{FF2B5EF4-FFF2-40B4-BE49-F238E27FC236}">
                    <a16:creationId xmlns:a16="http://schemas.microsoft.com/office/drawing/2014/main" id="{58EAB516-C8AD-B309-E17E-6A69CF7D1F5B}"/>
                  </a:ext>
                </a:extLst>
              </p:cNvPr>
              <p:cNvSpPr/>
              <p:nvPr/>
            </p:nvSpPr>
            <p:spPr>
              <a:xfrm>
                <a:off x="-3707100" y="2937425"/>
                <a:ext cx="103200" cy="67775"/>
              </a:xfrm>
              <a:custGeom>
                <a:avLst/>
                <a:gdLst/>
                <a:ahLst/>
                <a:cxnLst/>
                <a:rect l="l" t="t" r="r" b="b"/>
                <a:pathLst>
                  <a:path w="4128" h="2711" extrusionOk="0">
                    <a:moveTo>
                      <a:pt x="3785" y="1"/>
                    </a:moveTo>
                    <a:cubicBezTo>
                      <a:pt x="3695" y="1"/>
                      <a:pt x="3608" y="32"/>
                      <a:pt x="3561" y="95"/>
                    </a:cubicBezTo>
                    <a:lnTo>
                      <a:pt x="1733" y="1923"/>
                    </a:lnTo>
                    <a:lnTo>
                      <a:pt x="599" y="757"/>
                    </a:lnTo>
                    <a:cubicBezTo>
                      <a:pt x="536" y="710"/>
                      <a:pt x="450" y="686"/>
                      <a:pt x="363" y="686"/>
                    </a:cubicBezTo>
                    <a:cubicBezTo>
                      <a:pt x="276" y="686"/>
                      <a:pt x="190" y="710"/>
                      <a:pt x="127" y="757"/>
                    </a:cubicBezTo>
                    <a:cubicBezTo>
                      <a:pt x="1" y="883"/>
                      <a:pt x="1" y="1135"/>
                      <a:pt x="127" y="1229"/>
                    </a:cubicBezTo>
                    <a:lnTo>
                      <a:pt x="1513" y="2616"/>
                    </a:lnTo>
                    <a:cubicBezTo>
                      <a:pt x="1560" y="2679"/>
                      <a:pt x="1647" y="2710"/>
                      <a:pt x="1737" y="2710"/>
                    </a:cubicBezTo>
                    <a:cubicBezTo>
                      <a:pt x="1828" y="2710"/>
                      <a:pt x="1922" y="2679"/>
                      <a:pt x="1985" y="2616"/>
                    </a:cubicBezTo>
                    <a:lnTo>
                      <a:pt x="4033" y="568"/>
                    </a:lnTo>
                    <a:cubicBezTo>
                      <a:pt x="4128" y="442"/>
                      <a:pt x="4128" y="221"/>
                      <a:pt x="4033" y="95"/>
                    </a:cubicBezTo>
                    <a:cubicBezTo>
                      <a:pt x="3970" y="32"/>
                      <a:pt x="3876" y="1"/>
                      <a:pt x="3785"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6" name="Group 5">
            <a:extLst>
              <a:ext uri="{FF2B5EF4-FFF2-40B4-BE49-F238E27FC236}">
                <a16:creationId xmlns:a16="http://schemas.microsoft.com/office/drawing/2014/main" id="{02240DC5-9999-010C-0C2F-72484EFE42B8}"/>
              </a:ext>
            </a:extLst>
          </p:cNvPr>
          <p:cNvGrpSpPr/>
          <p:nvPr/>
        </p:nvGrpSpPr>
        <p:grpSpPr>
          <a:xfrm>
            <a:off x="1051883" y="1845106"/>
            <a:ext cx="233596" cy="2884991"/>
            <a:chOff x="1051883" y="1845106"/>
            <a:chExt cx="233596" cy="2884991"/>
          </a:xfrm>
        </p:grpSpPr>
        <p:grpSp>
          <p:nvGrpSpPr>
            <p:cNvPr id="66" name="Group 65">
              <a:extLst>
                <a:ext uri="{FF2B5EF4-FFF2-40B4-BE49-F238E27FC236}">
                  <a16:creationId xmlns:a16="http://schemas.microsoft.com/office/drawing/2014/main" id="{C332C9C6-F557-B081-1FF3-0DC9B09F5242}"/>
                </a:ext>
              </a:extLst>
            </p:cNvPr>
            <p:cNvGrpSpPr/>
            <p:nvPr/>
          </p:nvGrpSpPr>
          <p:grpSpPr>
            <a:xfrm>
              <a:off x="1051883" y="1845106"/>
              <a:ext cx="233596" cy="1032038"/>
              <a:chOff x="1124441" y="1845106"/>
              <a:chExt cx="233596" cy="1032038"/>
            </a:xfrm>
            <a:solidFill>
              <a:schemeClr val="tx1">
                <a:lumMod val="40000"/>
                <a:lumOff val="60000"/>
              </a:schemeClr>
            </a:solidFill>
          </p:grpSpPr>
          <p:sp>
            <p:nvSpPr>
              <p:cNvPr id="52" name="Google Shape;606;p36">
                <a:extLst>
                  <a:ext uri="{FF2B5EF4-FFF2-40B4-BE49-F238E27FC236}">
                    <a16:creationId xmlns:a16="http://schemas.microsoft.com/office/drawing/2014/main" id="{9083BFE2-9B1B-DDD5-737B-D70208D9657C}"/>
                  </a:ext>
                </a:extLst>
              </p:cNvPr>
              <p:cNvSpPr/>
              <p:nvPr/>
            </p:nvSpPr>
            <p:spPr>
              <a:xfrm rot="16200000" flipH="1">
                <a:off x="1135918" y="2655026"/>
                <a:ext cx="210641" cy="233596"/>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3" name="Google Shape;607;p36">
                <a:extLst>
                  <a:ext uri="{FF2B5EF4-FFF2-40B4-BE49-F238E27FC236}">
                    <a16:creationId xmlns:a16="http://schemas.microsoft.com/office/drawing/2014/main" id="{87EBD629-32E2-8667-DF7D-E5A8502B0A27}"/>
                  </a:ext>
                </a:extLst>
              </p:cNvPr>
              <p:cNvSpPr/>
              <p:nvPr/>
            </p:nvSpPr>
            <p:spPr>
              <a:xfrm>
                <a:off x="1176973" y="1845106"/>
                <a:ext cx="128515" cy="926728"/>
              </a:xfrm>
              <a:prstGeom prst="roundRect">
                <a:avLst>
                  <a:gd name="adj" fmla="val 50000"/>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67" name="Group 66">
              <a:extLst>
                <a:ext uri="{FF2B5EF4-FFF2-40B4-BE49-F238E27FC236}">
                  <a16:creationId xmlns:a16="http://schemas.microsoft.com/office/drawing/2014/main" id="{91BD7EFC-1008-9208-985D-429B057403D1}"/>
                </a:ext>
              </a:extLst>
            </p:cNvPr>
            <p:cNvGrpSpPr/>
            <p:nvPr/>
          </p:nvGrpSpPr>
          <p:grpSpPr>
            <a:xfrm>
              <a:off x="1051883" y="2771667"/>
              <a:ext cx="233596" cy="1031960"/>
              <a:chOff x="1124441" y="2771667"/>
              <a:chExt cx="233596" cy="1031960"/>
            </a:xfrm>
            <a:solidFill>
              <a:schemeClr val="tx1">
                <a:lumMod val="60000"/>
                <a:lumOff val="40000"/>
              </a:schemeClr>
            </a:solidFill>
          </p:grpSpPr>
          <p:sp>
            <p:nvSpPr>
              <p:cNvPr id="50" name="Google Shape;603;p36">
                <a:extLst>
                  <a:ext uri="{FF2B5EF4-FFF2-40B4-BE49-F238E27FC236}">
                    <a16:creationId xmlns:a16="http://schemas.microsoft.com/office/drawing/2014/main" id="{4D9F867A-6FD3-64EB-BD87-FB9D03EFCC2B}"/>
                  </a:ext>
                </a:extLst>
              </p:cNvPr>
              <p:cNvSpPr/>
              <p:nvPr/>
            </p:nvSpPr>
            <p:spPr>
              <a:xfrm>
                <a:off x="1176973" y="2771667"/>
                <a:ext cx="128515" cy="926728"/>
              </a:xfrm>
              <a:prstGeom prst="roundRect">
                <a:avLst>
                  <a:gd name="adj" fmla="val 50000"/>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4" name="Google Shape;608;p36">
                <a:extLst>
                  <a:ext uri="{FF2B5EF4-FFF2-40B4-BE49-F238E27FC236}">
                    <a16:creationId xmlns:a16="http://schemas.microsoft.com/office/drawing/2014/main" id="{E82CC789-211B-14AD-F6B6-42E530173F0B}"/>
                  </a:ext>
                </a:extLst>
              </p:cNvPr>
              <p:cNvSpPr/>
              <p:nvPr/>
            </p:nvSpPr>
            <p:spPr>
              <a:xfrm rot="16200000" flipH="1">
                <a:off x="1135918" y="3581509"/>
                <a:ext cx="210641" cy="233596"/>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68" name="Group 67">
              <a:extLst>
                <a:ext uri="{FF2B5EF4-FFF2-40B4-BE49-F238E27FC236}">
                  <a16:creationId xmlns:a16="http://schemas.microsoft.com/office/drawing/2014/main" id="{273DEA72-47ED-F535-7226-AEE5DAFA7CE7}"/>
                </a:ext>
              </a:extLst>
            </p:cNvPr>
            <p:cNvGrpSpPr/>
            <p:nvPr/>
          </p:nvGrpSpPr>
          <p:grpSpPr>
            <a:xfrm>
              <a:off x="1051883" y="3698229"/>
              <a:ext cx="233596" cy="1031868"/>
              <a:chOff x="1124441" y="3698229"/>
              <a:chExt cx="233596" cy="1031868"/>
            </a:xfrm>
            <a:solidFill>
              <a:schemeClr val="tx1">
                <a:lumMod val="75000"/>
              </a:schemeClr>
            </a:solidFill>
          </p:grpSpPr>
          <p:sp>
            <p:nvSpPr>
              <p:cNvPr id="51" name="Google Shape;604;p36">
                <a:extLst>
                  <a:ext uri="{FF2B5EF4-FFF2-40B4-BE49-F238E27FC236}">
                    <a16:creationId xmlns:a16="http://schemas.microsoft.com/office/drawing/2014/main" id="{139B4E10-F422-6404-F44E-1EAF942A6FD5}"/>
                  </a:ext>
                </a:extLst>
              </p:cNvPr>
              <p:cNvSpPr/>
              <p:nvPr/>
            </p:nvSpPr>
            <p:spPr>
              <a:xfrm>
                <a:off x="1176973" y="3698229"/>
                <a:ext cx="128515" cy="926728"/>
              </a:xfrm>
              <a:prstGeom prst="roundRect">
                <a:avLst>
                  <a:gd name="adj" fmla="val 50000"/>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5" name="Google Shape;609;p36">
                <a:extLst>
                  <a:ext uri="{FF2B5EF4-FFF2-40B4-BE49-F238E27FC236}">
                    <a16:creationId xmlns:a16="http://schemas.microsoft.com/office/drawing/2014/main" id="{116F52EA-9C91-1DE9-668B-C63BA47A1921}"/>
                  </a:ext>
                </a:extLst>
              </p:cNvPr>
              <p:cNvSpPr/>
              <p:nvPr/>
            </p:nvSpPr>
            <p:spPr>
              <a:xfrm rot="16200000" flipH="1">
                <a:off x="1135918" y="4507979"/>
                <a:ext cx="210641" cy="233596"/>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grpSp>
        <p:nvGrpSpPr>
          <p:cNvPr id="4" name="Group 3">
            <a:extLst>
              <a:ext uri="{FF2B5EF4-FFF2-40B4-BE49-F238E27FC236}">
                <a16:creationId xmlns:a16="http://schemas.microsoft.com/office/drawing/2014/main" id="{AEF0CCF5-5EED-2386-8961-BBBC35CDE754}"/>
              </a:ext>
            </a:extLst>
          </p:cNvPr>
          <p:cNvGrpSpPr/>
          <p:nvPr/>
        </p:nvGrpSpPr>
        <p:grpSpPr>
          <a:xfrm>
            <a:off x="1583468" y="1647154"/>
            <a:ext cx="4144699" cy="3330611"/>
            <a:chOff x="1583468" y="1647154"/>
            <a:chExt cx="4144699" cy="3330611"/>
          </a:xfrm>
        </p:grpSpPr>
        <p:sp>
          <p:nvSpPr>
            <p:cNvPr id="48" name="Google Shape;613;p36">
              <a:extLst>
                <a:ext uri="{FF2B5EF4-FFF2-40B4-BE49-F238E27FC236}">
                  <a16:creationId xmlns:a16="http://schemas.microsoft.com/office/drawing/2014/main" id="{0B504931-273F-42B3-7C97-7E640A007186}"/>
                </a:ext>
              </a:extLst>
            </p:cNvPr>
            <p:cNvSpPr txBox="1"/>
            <p:nvPr/>
          </p:nvSpPr>
          <p:spPr>
            <a:xfrm>
              <a:off x="2242589" y="1647154"/>
              <a:ext cx="2828594" cy="435018"/>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Study Design</a:t>
              </a:r>
              <a:endParaRPr kumimoji="0"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49" name="Google Shape;614;p36">
              <a:extLst>
                <a:ext uri="{FF2B5EF4-FFF2-40B4-BE49-F238E27FC236}">
                  <a16:creationId xmlns:a16="http://schemas.microsoft.com/office/drawing/2014/main" id="{1A0BD48E-90C0-EA31-6FFD-E4EE192CA0FC}"/>
                </a:ext>
              </a:extLst>
            </p:cNvPr>
            <p:cNvSpPr txBox="1"/>
            <p:nvPr/>
          </p:nvSpPr>
          <p:spPr>
            <a:xfrm>
              <a:off x="2242589" y="1939057"/>
              <a:ext cx="2828594" cy="604820"/>
            </a:xfrm>
            <a:prstGeom prst="rect">
              <a:avLst/>
            </a:prstGeom>
            <a:noFill/>
            <a:ln>
              <a:noFill/>
            </a:ln>
          </p:spPr>
          <p:txBody>
            <a:bodyPr spcFirstLastPara="1" wrap="square" lIns="91425" tIns="91425" rIns="91425" bIns="91425"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Retrospective analysis of aHSCT patients; n=251</a:t>
              </a:r>
              <a:endParaRPr kumimoji="0"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sp>
          <p:nvSpPr>
            <p:cNvPr id="44" name="Google Shape;618;p36">
              <a:extLst>
                <a:ext uri="{FF2B5EF4-FFF2-40B4-BE49-F238E27FC236}">
                  <a16:creationId xmlns:a16="http://schemas.microsoft.com/office/drawing/2014/main" id="{170C2A1F-ED52-3607-3788-216C22FFE1F7}"/>
                </a:ext>
              </a:extLst>
            </p:cNvPr>
            <p:cNvSpPr txBox="1"/>
            <p:nvPr/>
          </p:nvSpPr>
          <p:spPr>
            <a:xfrm>
              <a:off x="2274492" y="2831842"/>
              <a:ext cx="2828596" cy="435018"/>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Study Population</a:t>
              </a:r>
              <a:endParaRPr kumimoji="0"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45" name="Google Shape;619;p36">
              <a:extLst>
                <a:ext uri="{FF2B5EF4-FFF2-40B4-BE49-F238E27FC236}">
                  <a16:creationId xmlns:a16="http://schemas.microsoft.com/office/drawing/2014/main" id="{B9965140-E08D-2492-70CB-194F00B72FD6}"/>
                </a:ext>
              </a:extLst>
            </p:cNvPr>
            <p:cNvSpPr txBox="1"/>
            <p:nvPr/>
          </p:nvSpPr>
          <p:spPr>
            <a:xfrm>
              <a:off x="2274490" y="3161701"/>
              <a:ext cx="3133615" cy="604820"/>
            </a:xfrm>
            <a:prstGeom prst="rect">
              <a:avLst/>
            </a:prstGeom>
            <a:noFill/>
            <a:ln>
              <a:noFill/>
            </a:ln>
          </p:spPr>
          <p:txBody>
            <a:bodyPr spcFirstLastPara="1" wrap="square" lIns="91425" tIns="91425" rIns="91425" bIns="91425"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Pediatric patients of aHSCT; Age:0.2–23 years</a:t>
              </a:r>
              <a:endParaRPr kumimoji="0"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sp>
          <p:nvSpPr>
            <p:cNvPr id="40" name="Google Shape;623;p36">
              <a:extLst>
                <a:ext uri="{FF2B5EF4-FFF2-40B4-BE49-F238E27FC236}">
                  <a16:creationId xmlns:a16="http://schemas.microsoft.com/office/drawing/2014/main" id="{4E4D3FB4-748E-F758-E291-EC6250B3EE46}"/>
                </a:ext>
              </a:extLst>
            </p:cNvPr>
            <p:cNvSpPr txBox="1"/>
            <p:nvPr/>
          </p:nvSpPr>
          <p:spPr>
            <a:xfrm>
              <a:off x="2274489" y="4166836"/>
              <a:ext cx="2828593" cy="435018"/>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rPr>
                <a:t>Study Duration</a:t>
              </a:r>
              <a:endParaRPr kumimoji="0" sz="1600" b="1"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41" name="Google Shape;624;p36">
              <a:extLst>
                <a:ext uri="{FF2B5EF4-FFF2-40B4-BE49-F238E27FC236}">
                  <a16:creationId xmlns:a16="http://schemas.microsoft.com/office/drawing/2014/main" id="{2B2A1834-0B9C-0F6B-8A09-C29FA9642741}"/>
                </a:ext>
              </a:extLst>
            </p:cNvPr>
            <p:cNvSpPr txBox="1"/>
            <p:nvPr/>
          </p:nvSpPr>
          <p:spPr>
            <a:xfrm>
              <a:off x="2274486" y="4485295"/>
              <a:ext cx="3453681" cy="492470"/>
            </a:xfrm>
            <a:prstGeom prst="rect">
              <a:avLst/>
            </a:prstGeom>
            <a:noFill/>
            <a:ln>
              <a:noFill/>
            </a:ln>
          </p:spPr>
          <p:txBody>
            <a:bodyPr spcFirstLastPara="1" wrap="square" lIns="91425" tIns="91425" rIns="91425" bIns="91425"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1</a:t>
              </a:r>
              <a:r>
                <a:rPr kumimoji="0" lang="en" sz="16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st</a:t>
              </a: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 April 2004 to 1</a:t>
              </a:r>
              <a:r>
                <a:rPr kumimoji="0" lang="en" sz="1600" b="0" i="0" u="none" strike="noStrike" kern="0" cap="none" spc="0" normalizeH="0" baseline="3000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st</a:t>
              </a:r>
              <a:r>
                <a:rPr kumimoji="0" lang="en"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 April 2012</a:t>
              </a:r>
              <a:endParaRPr kumimoji="0" sz="16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endParaRPr>
            </a:p>
          </p:txBody>
        </p:sp>
        <p:grpSp>
          <p:nvGrpSpPr>
            <p:cNvPr id="32" name="Google Shape;646;p36">
              <a:extLst>
                <a:ext uri="{FF2B5EF4-FFF2-40B4-BE49-F238E27FC236}">
                  <a16:creationId xmlns:a16="http://schemas.microsoft.com/office/drawing/2014/main" id="{945E1202-AC62-895C-6EC7-2A1B1D6432BB}"/>
                </a:ext>
              </a:extLst>
            </p:cNvPr>
            <p:cNvGrpSpPr/>
            <p:nvPr/>
          </p:nvGrpSpPr>
          <p:grpSpPr>
            <a:xfrm>
              <a:off x="1583468" y="3141054"/>
              <a:ext cx="530308" cy="476901"/>
              <a:chOff x="-937025" y="2064750"/>
              <a:chExt cx="292225" cy="291450"/>
            </a:xfrm>
            <a:solidFill>
              <a:schemeClr val="bg2">
                <a:lumMod val="75000"/>
              </a:schemeClr>
            </a:solidFill>
          </p:grpSpPr>
          <p:sp>
            <p:nvSpPr>
              <p:cNvPr id="35" name="Google Shape;647;p36">
                <a:extLst>
                  <a:ext uri="{FF2B5EF4-FFF2-40B4-BE49-F238E27FC236}">
                    <a16:creationId xmlns:a16="http://schemas.microsoft.com/office/drawing/2014/main" id="{20C20B56-952E-357F-ADCD-05E986F25E81}"/>
                  </a:ext>
                </a:extLst>
              </p:cNvPr>
              <p:cNvSpPr/>
              <p:nvPr/>
            </p:nvSpPr>
            <p:spPr>
              <a:xfrm>
                <a:off x="-834625" y="2134850"/>
                <a:ext cx="86650" cy="85075"/>
              </a:xfrm>
              <a:custGeom>
                <a:avLst/>
                <a:gdLst/>
                <a:ahLst/>
                <a:cxnLst/>
                <a:rect l="l" t="t" r="r" b="b"/>
                <a:pathLst>
                  <a:path w="3466" h="3403" extrusionOk="0">
                    <a:moveTo>
                      <a:pt x="1702" y="599"/>
                    </a:moveTo>
                    <a:cubicBezTo>
                      <a:pt x="1922" y="599"/>
                      <a:pt x="2080" y="788"/>
                      <a:pt x="2080" y="977"/>
                    </a:cubicBezTo>
                    <a:cubicBezTo>
                      <a:pt x="2080" y="1166"/>
                      <a:pt x="1922" y="1324"/>
                      <a:pt x="1702" y="1324"/>
                    </a:cubicBezTo>
                    <a:cubicBezTo>
                      <a:pt x="1512" y="1324"/>
                      <a:pt x="1355" y="1166"/>
                      <a:pt x="1355" y="977"/>
                    </a:cubicBezTo>
                    <a:cubicBezTo>
                      <a:pt x="1355" y="788"/>
                      <a:pt x="1512" y="599"/>
                      <a:pt x="1702" y="599"/>
                    </a:cubicBezTo>
                    <a:close/>
                    <a:moveTo>
                      <a:pt x="1765" y="2048"/>
                    </a:moveTo>
                    <a:cubicBezTo>
                      <a:pt x="2174" y="2048"/>
                      <a:pt x="2584" y="2300"/>
                      <a:pt x="2741" y="2710"/>
                    </a:cubicBezTo>
                    <a:lnTo>
                      <a:pt x="756" y="2710"/>
                    </a:lnTo>
                    <a:cubicBezTo>
                      <a:pt x="914" y="2300"/>
                      <a:pt x="1292" y="2048"/>
                      <a:pt x="1765" y="2048"/>
                    </a:cubicBezTo>
                    <a:close/>
                    <a:moveTo>
                      <a:pt x="1702" y="0"/>
                    </a:moveTo>
                    <a:cubicBezTo>
                      <a:pt x="1166" y="0"/>
                      <a:pt x="693" y="441"/>
                      <a:pt x="693" y="1009"/>
                    </a:cubicBezTo>
                    <a:cubicBezTo>
                      <a:pt x="693" y="1198"/>
                      <a:pt x="788" y="1387"/>
                      <a:pt x="851" y="1576"/>
                    </a:cubicBezTo>
                    <a:cubicBezTo>
                      <a:pt x="347" y="1891"/>
                      <a:pt x="0" y="2426"/>
                      <a:pt x="0" y="3056"/>
                    </a:cubicBezTo>
                    <a:cubicBezTo>
                      <a:pt x="0" y="3245"/>
                      <a:pt x="158" y="3403"/>
                      <a:pt x="347" y="3403"/>
                    </a:cubicBezTo>
                    <a:lnTo>
                      <a:pt x="3088" y="3403"/>
                    </a:lnTo>
                    <a:cubicBezTo>
                      <a:pt x="3308" y="3403"/>
                      <a:pt x="3466" y="3245"/>
                      <a:pt x="3466" y="3056"/>
                    </a:cubicBezTo>
                    <a:cubicBezTo>
                      <a:pt x="3434" y="2426"/>
                      <a:pt x="3088" y="1828"/>
                      <a:pt x="2584" y="1576"/>
                    </a:cubicBezTo>
                    <a:cubicBezTo>
                      <a:pt x="2710" y="1387"/>
                      <a:pt x="2741" y="1198"/>
                      <a:pt x="2741" y="1009"/>
                    </a:cubicBezTo>
                    <a:cubicBezTo>
                      <a:pt x="2741" y="441"/>
                      <a:pt x="2269" y="0"/>
                      <a:pt x="1702"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6" name="Google Shape;648;p36">
                <a:extLst>
                  <a:ext uri="{FF2B5EF4-FFF2-40B4-BE49-F238E27FC236}">
                    <a16:creationId xmlns:a16="http://schemas.microsoft.com/office/drawing/2014/main" id="{A7DF6388-9338-5A80-3020-2A1245406B55}"/>
                  </a:ext>
                </a:extLst>
              </p:cNvPr>
              <p:cNvSpPr/>
              <p:nvPr/>
            </p:nvSpPr>
            <p:spPr>
              <a:xfrm>
                <a:off x="-936225" y="2304975"/>
                <a:ext cx="289850" cy="51225"/>
              </a:xfrm>
              <a:custGeom>
                <a:avLst/>
                <a:gdLst/>
                <a:ahLst/>
                <a:cxnLst/>
                <a:rect l="l" t="t" r="r" b="b"/>
                <a:pathLst>
                  <a:path w="11594" h="2049" extrusionOk="0">
                    <a:moveTo>
                      <a:pt x="3056" y="662"/>
                    </a:moveTo>
                    <a:cubicBezTo>
                      <a:pt x="3277" y="662"/>
                      <a:pt x="3434" y="820"/>
                      <a:pt x="3434" y="1009"/>
                    </a:cubicBezTo>
                    <a:cubicBezTo>
                      <a:pt x="3434" y="1229"/>
                      <a:pt x="3277" y="1387"/>
                      <a:pt x="3056" y="1387"/>
                    </a:cubicBezTo>
                    <a:lnTo>
                      <a:pt x="1008" y="1387"/>
                    </a:lnTo>
                    <a:cubicBezTo>
                      <a:pt x="819" y="1387"/>
                      <a:pt x="662" y="1229"/>
                      <a:pt x="662" y="1009"/>
                    </a:cubicBezTo>
                    <a:cubicBezTo>
                      <a:pt x="662" y="820"/>
                      <a:pt x="819" y="662"/>
                      <a:pt x="1008" y="662"/>
                    </a:cubicBezTo>
                    <a:close/>
                    <a:moveTo>
                      <a:pt x="10586" y="693"/>
                    </a:moveTo>
                    <a:cubicBezTo>
                      <a:pt x="10775" y="693"/>
                      <a:pt x="10932" y="851"/>
                      <a:pt x="10932" y="1072"/>
                    </a:cubicBezTo>
                    <a:cubicBezTo>
                      <a:pt x="10901" y="1229"/>
                      <a:pt x="10775" y="1387"/>
                      <a:pt x="10586" y="1387"/>
                    </a:cubicBezTo>
                    <a:lnTo>
                      <a:pt x="4001" y="1387"/>
                    </a:lnTo>
                    <a:cubicBezTo>
                      <a:pt x="4096" y="1166"/>
                      <a:pt x="4096" y="914"/>
                      <a:pt x="4001" y="693"/>
                    </a:cubicBezTo>
                    <a:close/>
                    <a:moveTo>
                      <a:pt x="1008" y="0"/>
                    </a:moveTo>
                    <a:cubicBezTo>
                      <a:pt x="473" y="0"/>
                      <a:pt x="0" y="473"/>
                      <a:pt x="0" y="1009"/>
                    </a:cubicBezTo>
                    <a:cubicBezTo>
                      <a:pt x="0" y="1576"/>
                      <a:pt x="473" y="2048"/>
                      <a:pt x="1008" y="2048"/>
                    </a:cubicBezTo>
                    <a:lnTo>
                      <a:pt x="10586" y="2048"/>
                    </a:lnTo>
                    <a:cubicBezTo>
                      <a:pt x="11121" y="2048"/>
                      <a:pt x="11594" y="1576"/>
                      <a:pt x="11594" y="1009"/>
                    </a:cubicBezTo>
                    <a:cubicBezTo>
                      <a:pt x="11594" y="473"/>
                      <a:pt x="11121" y="0"/>
                      <a:pt x="10586"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37" name="Google Shape;649;p36">
                <a:extLst>
                  <a:ext uri="{FF2B5EF4-FFF2-40B4-BE49-F238E27FC236}">
                    <a16:creationId xmlns:a16="http://schemas.microsoft.com/office/drawing/2014/main" id="{89BDB6BD-62BB-149D-39D3-15CBE9E5B0C0}"/>
                  </a:ext>
                </a:extLst>
              </p:cNvPr>
              <p:cNvSpPr/>
              <p:nvPr/>
            </p:nvSpPr>
            <p:spPr>
              <a:xfrm>
                <a:off x="-937025" y="2064750"/>
                <a:ext cx="292225" cy="223125"/>
              </a:xfrm>
              <a:custGeom>
                <a:avLst/>
                <a:gdLst/>
                <a:ahLst/>
                <a:cxnLst/>
                <a:rect l="l" t="t" r="r" b="b"/>
                <a:pathLst>
                  <a:path w="11689" h="8925" extrusionOk="0">
                    <a:moveTo>
                      <a:pt x="3813" y="662"/>
                    </a:moveTo>
                    <a:cubicBezTo>
                      <a:pt x="4002" y="662"/>
                      <a:pt x="4159" y="820"/>
                      <a:pt x="4159" y="1009"/>
                    </a:cubicBezTo>
                    <a:lnTo>
                      <a:pt x="4159" y="1355"/>
                    </a:lnTo>
                    <a:lnTo>
                      <a:pt x="3813" y="1355"/>
                    </a:lnTo>
                    <a:cubicBezTo>
                      <a:pt x="3246" y="1355"/>
                      <a:pt x="2773" y="1828"/>
                      <a:pt x="2773" y="2395"/>
                    </a:cubicBezTo>
                    <a:lnTo>
                      <a:pt x="2773" y="4978"/>
                    </a:lnTo>
                    <a:lnTo>
                      <a:pt x="2080" y="5703"/>
                    </a:lnTo>
                    <a:lnTo>
                      <a:pt x="2080" y="5199"/>
                    </a:lnTo>
                    <a:cubicBezTo>
                      <a:pt x="2080" y="4978"/>
                      <a:pt x="1922" y="4821"/>
                      <a:pt x="1702" y="4821"/>
                    </a:cubicBezTo>
                    <a:lnTo>
                      <a:pt x="1040" y="4821"/>
                    </a:lnTo>
                    <a:cubicBezTo>
                      <a:pt x="851" y="4821"/>
                      <a:pt x="694" y="4663"/>
                      <a:pt x="694" y="4474"/>
                    </a:cubicBezTo>
                    <a:lnTo>
                      <a:pt x="694" y="1009"/>
                    </a:lnTo>
                    <a:cubicBezTo>
                      <a:pt x="694" y="820"/>
                      <a:pt x="851" y="662"/>
                      <a:pt x="1040" y="662"/>
                    </a:cubicBezTo>
                    <a:close/>
                    <a:moveTo>
                      <a:pt x="10649" y="662"/>
                    </a:moveTo>
                    <a:cubicBezTo>
                      <a:pt x="10838" y="662"/>
                      <a:pt x="10996" y="820"/>
                      <a:pt x="10996" y="1009"/>
                    </a:cubicBezTo>
                    <a:lnTo>
                      <a:pt x="10996" y="4474"/>
                    </a:lnTo>
                    <a:cubicBezTo>
                      <a:pt x="10996" y="4695"/>
                      <a:pt x="10838" y="4852"/>
                      <a:pt x="10649" y="4852"/>
                    </a:cubicBezTo>
                    <a:lnTo>
                      <a:pt x="9893" y="4852"/>
                    </a:lnTo>
                    <a:cubicBezTo>
                      <a:pt x="9704" y="4852"/>
                      <a:pt x="9547" y="5010"/>
                      <a:pt x="9547" y="5199"/>
                    </a:cubicBezTo>
                    <a:lnTo>
                      <a:pt x="9547" y="5703"/>
                    </a:lnTo>
                    <a:lnTo>
                      <a:pt x="8885" y="5010"/>
                    </a:lnTo>
                    <a:lnTo>
                      <a:pt x="8885" y="2395"/>
                    </a:lnTo>
                    <a:cubicBezTo>
                      <a:pt x="8885" y="1859"/>
                      <a:pt x="8412" y="1387"/>
                      <a:pt x="7845" y="1387"/>
                    </a:cubicBezTo>
                    <a:lnTo>
                      <a:pt x="7499" y="1387"/>
                    </a:lnTo>
                    <a:lnTo>
                      <a:pt x="7499" y="1009"/>
                    </a:lnTo>
                    <a:cubicBezTo>
                      <a:pt x="7499" y="820"/>
                      <a:pt x="7656" y="662"/>
                      <a:pt x="7845" y="662"/>
                    </a:cubicBezTo>
                    <a:close/>
                    <a:moveTo>
                      <a:pt x="7845" y="2048"/>
                    </a:moveTo>
                    <a:cubicBezTo>
                      <a:pt x="8066" y="2048"/>
                      <a:pt x="8223" y="2206"/>
                      <a:pt x="8223" y="2395"/>
                    </a:cubicBezTo>
                    <a:lnTo>
                      <a:pt x="8223" y="6522"/>
                    </a:lnTo>
                    <a:cubicBezTo>
                      <a:pt x="8223" y="6742"/>
                      <a:pt x="8066" y="6900"/>
                      <a:pt x="7845" y="6900"/>
                    </a:cubicBezTo>
                    <a:lnTo>
                      <a:pt x="6711" y="6900"/>
                    </a:lnTo>
                    <a:cubicBezTo>
                      <a:pt x="6585" y="6900"/>
                      <a:pt x="6491" y="6931"/>
                      <a:pt x="6428" y="7057"/>
                    </a:cubicBezTo>
                    <a:lnTo>
                      <a:pt x="5798" y="8003"/>
                    </a:lnTo>
                    <a:lnTo>
                      <a:pt x="5167" y="7057"/>
                    </a:lnTo>
                    <a:cubicBezTo>
                      <a:pt x="5104" y="6963"/>
                      <a:pt x="5010" y="6900"/>
                      <a:pt x="4915" y="6900"/>
                    </a:cubicBezTo>
                    <a:lnTo>
                      <a:pt x="3750" y="6900"/>
                    </a:lnTo>
                    <a:cubicBezTo>
                      <a:pt x="3561" y="6900"/>
                      <a:pt x="3403" y="6742"/>
                      <a:pt x="3403" y="6522"/>
                    </a:cubicBezTo>
                    <a:lnTo>
                      <a:pt x="3403" y="2395"/>
                    </a:lnTo>
                    <a:cubicBezTo>
                      <a:pt x="3403" y="2206"/>
                      <a:pt x="3561" y="2048"/>
                      <a:pt x="3750" y="2048"/>
                    </a:cubicBezTo>
                    <a:close/>
                    <a:moveTo>
                      <a:pt x="1009" y="0"/>
                    </a:moveTo>
                    <a:cubicBezTo>
                      <a:pt x="473" y="0"/>
                      <a:pt x="1" y="473"/>
                      <a:pt x="1" y="1009"/>
                    </a:cubicBezTo>
                    <a:lnTo>
                      <a:pt x="1" y="4474"/>
                    </a:lnTo>
                    <a:cubicBezTo>
                      <a:pt x="1" y="5041"/>
                      <a:pt x="473" y="5514"/>
                      <a:pt x="1009" y="5514"/>
                    </a:cubicBezTo>
                    <a:lnTo>
                      <a:pt x="1355" y="5514"/>
                    </a:lnTo>
                    <a:lnTo>
                      <a:pt x="1355" y="6522"/>
                    </a:lnTo>
                    <a:cubicBezTo>
                      <a:pt x="1355" y="6736"/>
                      <a:pt x="1544" y="6877"/>
                      <a:pt x="1724" y="6877"/>
                    </a:cubicBezTo>
                    <a:cubicBezTo>
                      <a:pt x="1809" y="6877"/>
                      <a:pt x="1893" y="6845"/>
                      <a:pt x="1954" y="6774"/>
                    </a:cubicBezTo>
                    <a:lnTo>
                      <a:pt x="2742" y="5986"/>
                    </a:lnTo>
                    <a:lnTo>
                      <a:pt x="2742" y="6522"/>
                    </a:lnTo>
                    <a:cubicBezTo>
                      <a:pt x="2742" y="7089"/>
                      <a:pt x="3214" y="7562"/>
                      <a:pt x="3781" y="7562"/>
                    </a:cubicBezTo>
                    <a:lnTo>
                      <a:pt x="4726" y="7562"/>
                    </a:lnTo>
                    <a:lnTo>
                      <a:pt x="5545" y="8759"/>
                    </a:lnTo>
                    <a:cubicBezTo>
                      <a:pt x="5608" y="8869"/>
                      <a:pt x="5719" y="8924"/>
                      <a:pt x="5825" y="8924"/>
                    </a:cubicBezTo>
                    <a:cubicBezTo>
                      <a:pt x="5931" y="8924"/>
                      <a:pt x="6034" y="8869"/>
                      <a:pt x="6081" y="8759"/>
                    </a:cubicBezTo>
                    <a:lnTo>
                      <a:pt x="6932" y="7562"/>
                    </a:lnTo>
                    <a:lnTo>
                      <a:pt x="7877" y="7562"/>
                    </a:lnTo>
                    <a:cubicBezTo>
                      <a:pt x="8412" y="7562"/>
                      <a:pt x="8885" y="7089"/>
                      <a:pt x="8885" y="6522"/>
                    </a:cubicBezTo>
                    <a:lnTo>
                      <a:pt x="8885" y="5986"/>
                    </a:lnTo>
                    <a:lnTo>
                      <a:pt x="9673" y="6774"/>
                    </a:lnTo>
                    <a:cubicBezTo>
                      <a:pt x="9733" y="6845"/>
                      <a:pt x="9817" y="6877"/>
                      <a:pt x="9903" y="6877"/>
                    </a:cubicBezTo>
                    <a:cubicBezTo>
                      <a:pt x="10083" y="6877"/>
                      <a:pt x="10271" y="6736"/>
                      <a:pt x="10271" y="6522"/>
                    </a:cubicBezTo>
                    <a:lnTo>
                      <a:pt x="10271" y="5514"/>
                    </a:lnTo>
                    <a:lnTo>
                      <a:pt x="10649" y="5514"/>
                    </a:lnTo>
                    <a:cubicBezTo>
                      <a:pt x="11216" y="5514"/>
                      <a:pt x="11689" y="5041"/>
                      <a:pt x="11689" y="4474"/>
                    </a:cubicBezTo>
                    <a:lnTo>
                      <a:pt x="11689" y="1009"/>
                    </a:lnTo>
                    <a:cubicBezTo>
                      <a:pt x="11689" y="441"/>
                      <a:pt x="11216" y="0"/>
                      <a:pt x="10649" y="0"/>
                    </a:cubicBezTo>
                    <a:lnTo>
                      <a:pt x="7845" y="0"/>
                    </a:lnTo>
                    <a:cubicBezTo>
                      <a:pt x="7310" y="0"/>
                      <a:pt x="6837" y="473"/>
                      <a:pt x="6837" y="1009"/>
                    </a:cubicBezTo>
                    <a:lnTo>
                      <a:pt x="6837" y="1387"/>
                    </a:lnTo>
                    <a:lnTo>
                      <a:pt x="4789" y="1387"/>
                    </a:lnTo>
                    <a:lnTo>
                      <a:pt x="4789" y="1009"/>
                    </a:lnTo>
                    <a:cubicBezTo>
                      <a:pt x="4789" y="473"/>
                      <a:pt x="4317" y="0"/>
                      <a:pt x="3781"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58" name="Graphic 32" descr="Alarm clock outline">
              <a:extLst>
                <a:ext uri="{FF2B5EF4-FFF2-40B4-BE49-F238E27FC236}">
                  <a16:creationId xmlns:a16="http://schemas.microsoft.com/office/drawing/2014/main" id="{D525F0A7-3257-0127-F3D2-E25B7B210968}"/>
                </a:ext>
              </a:extLst>
            </p:cNvPr>
            <p:cNvGrpSpPr/>
            <p:nvPr/>
          </p:nvGrpSpPr>
          <p:grpSpPr>
            <a:xfrm>
              <a:off x="1607240" y="4297392"/>
              <a:ext cx="516960" cy="517182"/>
              <a:chOff x="1679798" y="4297392"/>
              <a:chExt cx="516960" cy="517182"/>
            </a:xfrm>
            <a:solidFill>
              <a:schemeClr val="bg2">
                <a:lumMod val="75000"/>
              </a:schemeClr>
            </a:solidFill>
          </p:grpSpPr>
          <p:sp>
            <p:nvSpPr>
              <p:cNvPr id="59" name="Freeform: Shape 58">
                <a:extLst>
                  <a:ext uri="{FF2B5EF4-FFF2-40B4-BE49-F238E27FC236}">
                    <a16:creationId xmlns:a16="http://schemas.microsoft.com/office/drawing/2014/main" id="{DDEE3B27-65D9-79F6-6999-278A5C33BF2E}"/>
                  </a:ext>
                </a:extLst>
              </p:cNvPr>
              <p:cNvSpPr/>
              <p:nvPr/>
            </p:nvSpPr>
            <p:spPr>
              <a:xfrm>
                <a:off x="1807111" y="4451712"/>
                <a:ext cx="138663" cy="138887"/>
              </a:xfrm>
              <a:custGeom>
                <a:avLst/>
                <a:gdLst>
                  <a:gd name="connsiteX0" fmla="*/ 130948 w 138663"/>
                  <a:gd name="connsiteY0" fmla="*/ 0 h 138887"/>
                  <a:gd name="connsiteX1" fmla="*/ 123232 w 138663"/>
                  <a:gd name="connsiteY1" fmla="*/ 7716 h 138887"/>
                  <a:gd name="connsiteX2" fmla="*/ 123232 w 138663"/>
                  <a:gd name="connsiteY2" fmla="*/ 123456 h 138887"/>
                  <a:gd name="connsiteX3" fmla="*/ 7716 w 138663"/>
                  <a:gd name="connsiteY3" fmla="*/ 123456 h 138887"/>
                  <a:gd name="connsiteX4" fmla="*/ 0 w 138663"/>
                  <a:gd name="connsiteY4" fmla="*/ 131172 h 138887"/>
                  <a:gd name="connsiteX5" fmla="*/ 7716 w 138663"/>
                  <a:gd name="connsiteY5" fmla="*/ 138888 h 138887"/>
                  <a:gd name="connsiteX6" fmla="*/ 130948 w 138663"/>
                  <a:gd name="connsiteY6" fmla="*/ 138888 h 138887"/>
                  <a:gd name="connsiteX7" fmla="*/ 138664 w 138663"/>
                  <a:gd name="connsiteY7" fmla="*/ 131172 h 138887"/>
                  <a:gd name="connsiteX8" fmla="*/ 138664 w 138663"/>
                  <a:gd name="connsiteY8" fmla="*/ 7716 h 138887"/>
                  <a:gd name="connsiteX9" fmla="*/ 130948 w 138663"/>
                  <a:gd name="connsiteY9" fmla="*/ 0 h 13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663" h="138887">
                    <a:moveTo>
                      <a:pt x="130948" y="0"/>
                    </a:moveTo>
                    <a:cubicBezTo>
                      <a:pt x="126686" y="0"/>
                      <a:pt x="123232" y="3454"/>
                      <a:pt x="123232" y="7716"/>
                    </a:cubicBezTo>
                    <a:lnTo>
                      <a:pt x="123232" y="123456"/>
                    </a:lnTo>
                    <a:lnTo>
                      <a:pt x="7716" y="123456"/>
                    </a:lnTo>
                    <a:cubicBezTo>
                      <a:pt x="3454" y="123456"/>
                      <a:pt x="0" y="126910"/>
                      <a:pt x="0" y="131172"/>
                    </a:cubicBezTo>
                    <a:cubicBezTo>
                      <a:pt x="0" y="135433"/>
                      <a:pt x="3454" y="138888"/>
                      <a:pt x="7716" y="138888"/>
                    </a:cubicBezTo>
                    <a:lnTo>
                      <a:pt x="130948" y="138888"/>
                    </a:lnTo>
                    <a:cubicBezTo>
                      <a:pt x="135209" y="138888"/>
                      <a:pt x="138664" y="135433"/>
                      <a:pt x="138664" y="131172"/>
                    </a:cubicBezTo>
                    <a:lnTo>
                      <a:pt x="138664" y="7716"/>
                    </a:lnTo>
                    <a:cubicBezTo>
                      <a:pt x="138664" y="3454"/>
                      <a:pt x="135209" y="0"/>
                      <a:pt x="130948" y="0"/>
                    </a:cubicBezTo>
                    <a:close/>
                  </a:path>
                </a:pathLst>
              </a:custGeom>
              <a:grpFill/>
              <a:ln w="15280" cap="flat">
                <a:solidFill>
                  <a:schemeClr val="bg2">
                    <a:lumMod val="75000"/>
                  </a:schemeClr>
                </a:solid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60" name="Freeform: Shape 59">
                <a:extLst>
                  <a:ext uri="{FF2B5EF4-FFF2-40B4-BE49-F238E27FC236}">
                    <a16:creationId xmlns:a16="http://schemas.microsoft.com/office/drawing/2014/main" id="{8F891193-88A3-C0FF-6B57-DB623845DACB}"/>
                  </a:ext>
                </a:extLst>
              </p:cNvPr>
              <p:cNvSpPr/>
              <p:nvPr/>
            </p:nvSpPr>
            <p:spPr>
              <a:xfrm>
                <a:off x="1679798" y="4297392"/>
                <a:ext cx="157497" cy="157506"/>
              </a:xfrm>
              <a:custGeom>
                <a:avLst/>
                <a:gdLst>
                  <a:gd name="connsiteX0" fmla="*/ 117375 w 157497"/>
                  <a:gd name="connsiteY0" fmla="*/ 9360 h 157506"/>
                  <a:gd name="connsiteX1" fmla="*/ 74237 w 157497"/>
                  <a:gd name="connsiteY1" fmla="*/ 8520 h 157506"/>
                  <a:gd name="connsiteX2" fmla="*/ 74165 w 157497"/>
                  <a:gd name="connsiteY2" fmla="*/ 8589 h 157506"/>
                  <a:gd name="connsiteX3" fmla="*/ 73394 w 157497"/>
                  <a:gd name="connsiteY3" fmla="*/ 9360 h 157506"/>
                  <a:gd name="connsiteX4" fmla="*/ 9351 w 157497"/>
                  <a:gd name="connsiteY4" fmla="*/ 73403 h 157506"/>
                  <a:gd name="connsiteX5" fmla="*/ 8542 w 157497"/>
                  <a:gd name="connsiteY5" fmla="*/ 116575 h 157506"/>
                  <a:gd name="connsiteX6" fmla="*/ 8579 w 157497"/>
                  <a:gd name="connsiteY6" fmla="*/ 116612 h 157506"/>
                  <a:gd name="connsiteX7" fmla="*/ 9351 w 157497"/>
                  <a:gd name="connsiteY7" fmla="*/ 117384 h 157506"/>
                  <a:gd name="connsiteX8" fmla="*/ 49474 w 157497"/>
                  <a:gd name="connsiteY8" fmla="*/ 157507 h 157506"/>
                  <a:gd name="connsiteX9" fmla="*/ 157498 w 157497"/>
                  <a:gd name="connsiteY9" fmla="*/ 49483 h 157506"/>
                  <a:gd name="connsiteX10" fmla="*/ 20269 w 157497"/>
                  <a:gd name="connsiteY10" fmla="*/ 106504 h 157506"/>
                  <a:gd name="connsiteX11" fmla="*/ 19497 w 157497"/>
                  <a:gd name="connsiteY11" fmla="*/ 105733 h 157506"/>
                  <a:gd name="connsiteX12" fmla="*/ 19914 w 157497"/>
                  <a:gd name="connsiteY12" fmla="*/ 84676 h 157506"/>
                  <a:gd name="connsiteX13" fmla="*/ 20269 w 157497"/>
                  <a:gd name="connsiteY13" fmla="*/ 84329 h 157506"/>
                  <a:gd name="connsiteX14" fmla="*/ 84312 w 157497"/>
                  <a:gd name="connsiteY14" fmla="*/ 20286 h 157506"/>
                  <a:gd name="connsiteX15" fmla="*/ 85083 w 157497"/>
                  <a:gd name="connsiteY15" fmla="*/ 19514 h 157506"/>
                  <a:gd name="connsiteX16" fmla="*/ 106117 w 157497"/>
                  <a:gd name="connsiteY16" fmla="*/ 19931 h 157506"/>
                  <a:gd name="connsiteX17" fmla="*/ 106464 w 157497"/>
                  <a:gd name="connsiteY17" fmla="*/ 20286 h 157506"/>
                  <a:gd name="connsiteX18" fmla="*/ 135685 w 157497"/>
                  <a:gd name="connsiteY18" fmla="*/ 49506 h 157506"/>
                  <a:gd name="connsiteX19" fmla="*/ 49474 w 157497"/>
                  <a:gd name="connsiteY19" fmla="*/ 135725 h 15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7497" h="157506">
                    <a:moveTo>
                      <a:pt x="117375" y="9360"/>
                    </a:moveTo>
                    <a:cubicBezTo>
                      <a:pt x="105694" y="-2784"/>
                      <a:pt x="86381" y="-3161"/>
                      <a:pt x="74237" y="8520"/>
                    </a:cubicBezTo>
                    <a:cubicBezTo>
                      <a:pt x="74213" y="8542"/>
                      <a:pt x="74189" y="8565"/>
                      <a:pt x="74165" y="8589"/>
                    </a:cubicBezTo>
                    <a:lnTo>
                      <a:pt x="73394" y="9360"/>
                    </a:lnTo>
                    <a:lnTo>
                      <a:pt x="9351" y="73403"/>
                    </a:lnTo>
                    <a:cubicBezTo>
                      <a:pt x="-2794" y="85101"/>
                      <a:pt x="-3156" y="104430"/>
                      <a:pt x="8542" y="116575"/>
                    </a:cubicBezTo>
                    <a:cubicBezTo>
                      <a:pt x="8555" y="116587"/>
                      <a:pt x="8567" y="116600"/>
                      <a:pt x="8579" y="116612"/>
                    </a:cubicBezTo>
                    <a:lnTo>
                      <a:pt x="9351" y="117384"/>
                    </a:lnTo>
                    <a:lnTo>
                      <a:pt x="49474" y="157507"/>
                    </a:lnTo>
                    <a:lnTo>
                      <a:pt x="157498" y="49483"/>
                    </a:lnTo>
                    <a:close/>
                    <a:moveTo>
                      <a:pt x="20269" y="106504"/>
                    </a:moveTo>
                    <a:lnTo>
                      <a:pt x="19497" y="105733"/>
                    </a:lnTo>
                    <a:cubicBezTo>
                      <a:pt x="13915" y="99758"/>
                      <a:pt x="14099" y="90426"/>
                      <a:pt x="19914" y="84676"/>
                    </a:cubicBezTo>
                    <a:cubicBezTo>
                      <a:pt x="20038" y="84560"/>
                      <a:pt x="20153" y="84452"/>
                      <a:pt x="20269" y="84329"/>
                    </a:cubicBezTo>
                    <a:lnTo>
                      <a:pt x="84312" y="20286"/>
                    </a:lnTo>
                    <a:lnTo>
                      <a:pt x="85083" y="19514"/>
                    </a:lnTo>
                    <a:cubicBezTo>
                      <a:pt x="91051" y="13935"/>
                      <a:pt x="100376" y="14119"/>
                      <a:pt x="106117" y="19931"/>
                    </a:cubicBezTo>
                    <a:lnTo>
                      <a:pt x="106464" y="20286"/>
                    </a:lnTo>
                    <a:lnTo>
                      <a:pt x="135685" y="49506"/>
                    </a:lnTo>
                    <a:lnTo>
                      <a:pt x="49474" y="135725"/>
                    </a:lnTo>
                    <a:close/>
                  </a:path>
                </a:pathLst>
              </a:custGeom>
              <a:grpFill/>
              <a:ln w="15280" cap="flat">
                <a:solidFill>
                  <a:schemeClr val="bg2">
                    <a:lumMod val="75000"/>
                  </a:schemeClr>
                </a:solid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61" name="Freeform: Shape 60">
                <a:extLst>
                  <a:ext uri="{FF2B5EF4-FFF2-40B4-BE49-F238E27FC236}">
                    <a16:creationId xmlns:a16="http://schemas.microsoft.com/office/drawing/2014/main" id="{69857133-2BA9-11BC-C8A8-A3710B4A1716}"/>
                  </a:ext>
                </a:extLst>
              </p:cNvPr>
              <p:cNvSpPr/>
              <p:nvPr/>
            </p:nvSpPr>
            <p:spPr>
              <a:xfrm>
                <a:off x="2039262" y="4297411"/>
                <a:ext cx="157497" cy="157504"/>
              </a:xfrm>
              <a:custGeom>
                <a:avLst/>
                <a:gdLst>
                  <a:gd name="connsiteX0" fmla="*/ 148147 w 157497"/>
                  <a:gd name="connsiteY0" fmla="*/ 73400 h 157504"/>
                  <a:gd name="connsiteX1" fmla="*/ 84104 w 157497"/>
                  <a:gd name="connsiteY1" fmla="*/ 9357 h 157504"/>
                  <a:gd name="connsiteX2" fmla="*/ 83333 w 157497"/>
                  <a:gd name="connsiteY2" fmla="*/ 8586 h 157504"/>
                  <a:gd name="connsiteX3" fmla="*/ 40181 w 157497"/>
                  <a:gd name="connsiteY3" fmla="*/ 9297 h 157504"/>
                  <a:gd name="connsiteX4" fmla="*/ 40123 w 157497"/>
                  <a:gd name="connsiteY4" fmla="*/ 9357 h 157504"/>
                  <a:gd name="connsiteX5" fmla="*/ 0 w 157497"/>
                  <a:gd name="connsiteY5" fmla="*/ 49480 h 157504"/>
                  <a:gd name="connsiteX6" fmla="*/ 108024 w 157497"/>
                  <a:gd name="connsiteY6" fmla="*/ 157504 h 157504"/>
                  <a:gd name="connsiteX7" fmla="*/ 148147 w 157497"/>
                  <a:gd name="connsiteY7" fmla="*/ 117381 h 157504"/>
                  <a:gd name="connsiteX8" fmla="*/ 148918 w 157497"/>
                  <a:gd name="connsiteY8" fmla="*/ 116609 h 157504"/>
                  <a:gd name="connsiteX9" fmla="*/ 148185 w 157497"/>
                  <a:gd name="connsiteY9" fmla="*/ 73437 h 157504"/>
                  <a:gd name="connsiteX10" fmla="*/ 148147 w 157497"/>
                  <a:gd name="connsiteY10" fmla="*/ 73400 h 157504"/>
                  <a:gd name="connsiteX11" fmla="*/ 138008 w 157497"/>
                  <a:gd name="connsiteY11" fmla="*/ 105714 h 157504"/>
                  <a:gd name="connsiteX12" fmla="*/ 137236 w 157497"/>
                  <a:gd name="connsiteY12" fmla="*/ 106486 h 157504"/>
                  <a:gd name="connsiteX13" fmla="*/ 108024 w 157497"/>
                  <a:gd name="connsiteY13" fmla="*/ 135706 h 157504"/>
                  <a:gd name="connsiteX14" fmla="*/ 21798 w 157497"/>
                  <a:gd name="connsiteY14" fmla="*/ 49473 h 157504"/>
                  <a:gd name="connsiteX15" fmla="*/ 51018 w 157497"/>
                  <a:gd name="connsiteY15" fmla="*/ 20252 h 157504"/>
                  <a:gd name="connsiteX16" fmla="*/ 51365 w 157497"/>
                  <a:gd name="connsiteY16" fmla="*/ 19897 h 157504"/>
                  <a:gd name="connsiteX17" fmla="*/ 72399 w 157497"/>
                  <a:gd name="connsiteY17" fmla="*/ 19481 h 157504"/>
                  <a:gd name="connsiteX18" fmla="*/ 73171 w 157497"/>
                  <a:gd name="connsiteY18" fmla="*/ 20252 h 157504"/>
                  <a:gd name="connsiteX19" fmla="*/ 137213 w 157497"/>
                  <a:gd name="connsiteY19" fmla="*/ 84295 h 157504"/>
                  <a:gd name="connsiteX20" fmla="*/ 137568 w 157497"/>
                  <a:gd name="connsiteY20" fmla="*/ 84642 h 157504"/>
                  <a:gd name="connsiteX21" fmla="*/ 137985 w 157497"/>
                  <a:gd name="connsiteY21" fmla="*/ 105699 h 157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497" h="157504">
                    <a:moveTo>
                      <a:pt x="148147" y="73400"/>
                    </a:moveTo>
                    <a:lnTo>
                      <a:pt x="84104" y="9357"/>
                    </a:lnTo>
                    <a:lnTo>
                      <a:pt x="83333" y="8586"/>
                    </a:lnTo>
                    <a:cubicBezTo>
                      <a:pt x="71220" y="-3134"/>
                      <a:pt x="51901" y="-2816"/>
                      <a:pt x="40181" y="9297"/>
                    </a:cubicBezTo>
                    <a:cubicBezTo>
                      <a:pt x="40162" y="9317"/>
                      <a:pt x="40142" y="9337"/>
                      <a:pt x="40123" y="9357"/>
                    </a:cubicBezTo>
                    <a:lnTo>
                      <a:pt x="0" y="49480"/>
                    </a:lnTo>
                    <a:lnTo>
                      <a:pt x="108024" y="157504"/>
                    </a:lnTo>
                    <a:lnTo>
                      <a:pt x="148147" y="117381"/>
                    </a:lnTo>
                    <a:lnTo>
                      <a:pt x="148918" y="116609"/>
                    </a:lnTo>
                    <a:cubicBezTo>
                      <a:pt x="160637" y="104485"/>
                      <a:pt x="160310" y="85156"/>
                      <a:pt x="148185" y="73437"/>
                    </a:cubicBezTo>
                    <a:cubicBezTo>
                      <a:pt x="148172" y="73425"/>
                      <a:pt x="148159" y="73412"/>
                      <a:pt x="148147" y="73400"/>
                    </a:cubicBezTo>
                    <a:close/>
                    <a:moveTo>
                      <a:pt x="138008" y="105714"/>
                    </a:moveTo>
                    <a:lnTo>
                      <a:pt x="137236" y="106486"/>
                    </a:lnTo>
                    <a:lnTo>
                      <a:pt x="108024" y="135706"/>
                    </a:lnTo>
                    <a:lnTo>
                      <a:pt x="21798" y="49473"/>
                    </a:lnTo>
                    <a:lnTo>
                      <a:pt x="51018" y="20252"/>
                    </a:lnTo>
                    <a:lnTo>
                      <a:pt x="51365" y="19897"/>
                    </a:lnTo>
                    <a:cubicBezTo>
                      <a:pt x="57107" y="14086"/>
                      <a:pt x="66431" y="13901"/>
                      <a:pt x="72399" y="19481"/>
                    </a:cubicBezTo>
                    <a:lnTo>
                      <a:pt x="73171" y="20252"/>
                    </a:lnTo>
                    <a:lnTo>
                      <a:pt x="137213" y="84295"/>
                    </a:lnTo>
                    <a:cubicBezTo>
                      <a:pt x="137329" y="84418"/>
                      <a:pt x="137445" y="84526"/>
                      <a:pt x="137568" y="84642"/>
                    </a:cubicBezTo>
                    <a:cubicBezTo>
                      <a:pt x="143383" y="90392"/>
                      <a:pt x="143567" y="99724"/>
                      <a:pt x="137985" y="105699"/>
                    </a:cubicBezTo>
                    <a:close/>
                  </a:path>
                </a:pathLst>
              </a:custGeom>
              <a:grpFill/>
              <a:ln w="15280" cap="flat">
                <a:solidFill>
                  <a:schemeClr val="bg2">
                    <a:lumMod val="75000"/>
                  </a:schemeClr>
                </a:solid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sp>
            <p:nvSpPr>
              <p:cNvPr id="62" name="Freeform: Shape 61">
                <a:extLst>
                  <a:ext uri="{FF2B5EF4-FFF2-40B4-BE49-F238E27FC236}">
                    <a16:creationId xmlns:a16="http://schemas.microsoft.com/office/drawing/2014/main" id="{B3106322-6358-297B-5188-08BCCB978244}"/>
                  </a:ext>
                </a:extLst>
              </p:cNvPr>
              <p:cNvSpPr/>
              <p:nvPr/>
            </p:nvSpPr>
            <p:spPr>
              <a:xfrm>
                <a:off x="1737650" y="4320541"/>
                <a:ext cx="401248" cy="494033"/>
              </a:xfrm>
              <a:custGeom>
                <a:avLst/>
                <a:gdLst>
                  <a:gd name="connsiteX0" fmla="*/ 208349 w 401248"/>
                  <a:gd name="connsiteY0" fmla="*/ 61921 h 494033"/>
                  <a:gd name="connsiteX1" fmla="*/ 208349 w 401248"/>
                  <a:gd name="connsiteY1" fmla="*/ 15432 h 494033"/>
                  <a:gd name="connsiteX2" fmla="*/ 246928 w 401248"/>
                  <a:gd name="connsiteY2" fmla="*/ 15432 h 494033"/>
                  <a:gd name="connsiteX3" fmla="*/ 254644 w 401248"/>
                  <a:gd name="connsiteY3" fmla="*/ 7716 h 494033"/>
                  <a:gd name="connsiteX4" fmla="*/ 246928 w 401248"/>
                  <a:gd name="connsiteY4" fmla="*/ 0 h 494033"/>
                  <a:gd name="connsiteX5" fmla="*/ 154337 w 401248"/>
                  <a:gd name="connsiteY5" fmla="*/ 0 h 494033"/>
                  <a:gd name="connsiteX6" fmla="*/ 146621 w 401248"/>
                  <a:gd name="connsiteY6" fmla="*/ 7716 h 494033"/>
                  <a:gd name="connsiteX7" fmla="*/ 154337 w 401248"/>
                  <a:gd name="connsiteY7" fmla="*/ 15432 h 494033"/>
                  <a:gd name="connsiteX8" fmla="*/ 192917 w 401248"/>
                  <a:gd name="connsiteY8" fmla="*/ 15432 h 494033"/>
                  <a:gd name="connsiteX9" fmla="*/ 192917 w 401248"/>
                  <a:gd name="connsiteY9" fmla="*/ 61921 h 494033"/>
                  <a:gd name="connsiteX10" fmla="*/ 147 w 401248"/>
                  <a:gd name="connsiteY10" fmla="*/ 269923 h 494033"/>
                  <a:gd name="connsiteX11" fmla="*/ 54122 w 401248"/>
                  <a:gd name="connsiteY11" fmla="*/ 399333 h 494033"/>
                  <a:gd name="connsiteX12" fmla="*/ 16143 w 401248"/>
                  <a:gd name="connsiteY12" fmla="*/ 482912 h 494033"/>
                  <a:gd name="connsiteX13" fmla="*/ 19665 w 401248"/>
                  <a:gd name="connsiteY13" fmla="*/ 493240 h 494033"/>
                  <a:gd name="connsiteX14" fmla="*/ 29993 w 401248"/>
                  <a:gd name="connsiteY14" fmla="*/ 489719 h 494033"/>
                  <a:gd name="connsiteX15" fmla="*/ 30187 w 401248"/>
                  <a:gd name="connsiteY15" fmla="*/ 489293 h 494033"/>
                  <a:gd name="connsiteX16" fmla="*/ 65819 w 401248"/>
                  <a:gd name="connsiteY16" fmla="*/ 410907 h 494033"/>
                  <a:gd name="connsiteX17" fmla="*/ 335446 w 401248"/>
                  <a:gd name="connsiteY17" fmla="*/ 410907 h 494033"/>
                  <a:gd name="connsiteX18" fmla="*/ 371079 w 401248"/>
                  <a:gd name="connsiteY18" fmla="*/ 489293 h 494033"/>
                  <a:gd name="connsiteX19" fmla="*/ 381175 w 401248"/>
                  <a:gd name="connsiteY19" fmla="*/ 493434 h 494033"/>
                  <a:gd name="connsiteX20" fmla="*/ 385315 w 401248"/>
                  <a:gd name="connsiteY20" fmla="*/ 483338 h 494033"/>
                  <a:gd name="connsiteX21" fmla="*/ 385122 w 401248"/>
                  <a:gd name="connsiteY21" fmla="*/ 482912 h 494033"/>
                  <a:gd name="connsiteX22" fmla="*/ 347128 w 401248"/>
                  <a:gd name="connsiteY22" fmla="*/ 399333 h 494033"/>
                  <a:gd name="connsiteX23" fmla="*/ 337744 w 401248"/>
                  <a:gd name="connsiteY23" fmla="*/ 115895 h 494033"/>
                  <a:gd name="connsiteX24" fmla="*/ 208349 w 401248"/>
                  <a:gd name="connsiteY24" fmla="*/ 61921 h 494033"/>
                  <a:gd name="connsiteX25" fmla="*/ 200633 w 401248"/>
                  <a:gd name="connsiteY25" fmla="*/ 447527 h 494033"/>
                  <a:gd name="connsiteX26" fmla="*/ 15449 w 401248"/>
                  <a:gd name="connsiteY26" fmla="*/ 262343 h 494033"/>
                  <a:gd name="connsiteX27" fmla="*/ 200633 w 401248"/>
                  <a:gd name="connsiteY27" fmla="*/ 77160 h 494033"/>
                  <a:gd name="connsiteX28" fmla="*/ 385816 w 401248"/>
                  <a:gd name="connsiteY28" fmla="*/ 262343 h 494033"/>
                  <a:gd name="connsiteX29" fmla="*/ 200633 w 401248"/>
                  <a:gd name="connsiteY29" fmla="*/ 447527 h 49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01248" h="494033">
                    <a:moveTo>
                      <a:pt x="208349" y="61921"/>
                    </a:moveTo>
                    <a:lnTo>
                      <a:pt x="208349" y="15432"/>
                    </a:lnTo>
                    <a:lnTo>
                      <a:pt x="246928" y="15432"/>
                    </a:lnTo>
                    <a:cubicBezTo>
                      <a:pt x="251190" y="15432"/>
                      <a:pt x="254644" y="11978"/>
                      <a:pt x="254644" y="7716"/>
                    </a:cubicBezTo>
                    <a:cubicBezTo>
                      <a:pt x="254644" y="3454"/>
                      <a:pt x="251190" y="0"/>
                      <a:pt x="246928" y="0"/>
                    </a:cubicBezTo>
                    <a:lnTo>
                      <a:pt x="154337" y="0"/>
                    </a:lnTo>
                    <a:cubicBezTo>
                      <a:pt x="150075" y="0"/>
                      <a:pt x="146621" y="3454"/>
                      <a:pt x="146621" y="7716"/>
                    </a:cubicBezTo>
                    <a:cubicBezTo>
                      <a:pt x="146621" y="11978"/>
                      <a:pt x="150075" y="15432"/>
                      <a:pt x="154337" y="15432"/>
                    </a:cubicBezTo>
                    <a:lnTo>
                      <a:pt x="192917" y="15432"/>
                    </a:lnTo>
                    <a:lnTo>
                      <a:pt x="192917" y="61921"/>
                    </a:lnTo>
                    <a:cubicBezTo>
                      <a:pt x="82246" y="66128"/>
                      <a:pt x="-4059" y="159253"/>
                      <a:pt x="147" y="269923"/>
                    </a:cubicBezTo>
                    <a:cubicBezTo>
                      <a:pt x="1980" y="318149"/>
                      <a:pt x="21144" y="364096"/>
                      <a:pt x="54122" y="399333"/>
                    </a:cubicBezTo>
                    <a:lnTo>
                      <a:pt x="16143" y="482912"/>
                    </a:lnTo>
                    <a:cubicBezTo>
                      <a:pt x="14264" y="486737"/>
                      <a:pt x="15840" y="491361"/>
                      <a:pt x="19665" y="493240"/>
                    </a:cubicBezTo>
                    <a:cubicBezTo>
                      <a:pt x="23489" y="495120"/>
                      <a:pt x="28113" y="493543"/>
                      <a:pt x="29993" y="489719"/>
                    </a:cubicBezTo>
                    <a:cubicBezTo>
                      <a:pt x="30062" y="489579"/>
                      <a:pt x="30126" y="489437"/>
                      <a:pt x="30187" y="489293"/>
                    </a:cubicBezTo>
                    <a:lnTo>
                      <a:pt x="65819" y="410907"/>
                    </a:lnTo>
                    <a:cubicBezTo>
                      <a:pt x="142297" y="480306"/>
                      <a:pt x="258968" y="480306"/>
                      <a:pt x="335446" y="410907"/>
                    </a:cubicBezTo>
                    <a:lnTo>
                      <a:pt x="371079" y="489293"/>
                    </a:lnTo>
                    <a:cubicBezTo>
                      <a:pt x="372723" y="493225"/>
                      <a:pt x="377244" y="495079"/>
                      <a:pt x="381175" y="493434"/>
                    </a:cubicBezTo>
                    <a:cubicBezTo>
                      <a:pt x="385106" y="491790"/>
                      <a:pt x="386960" y="487269"/>
                      <a:pt x="385315" y="483338"/>
                    </a:cubicBezTo>
                    <a:cubicBezTo>
                      <a:pt x="385255" y="483194"/>
                      <a:pt x="385190" y="483052"/>
                      <a:pt x="385122" y="482912"/>
                    </a:cubicBezTo>
                    <a:lnTo>
                      <a:pt x="347128" y="399333"/>
                    </a:lnTo>
                    <a:cubicBezTo>
                      <a:pt x="422806" y="318472"/>
                      <a:pt x="418604" y="191573"/>
                      <a:pt x="337744" y="115895"/>
                    </a:cubicBezTo>
                    <a:cubicBezTo>
                      <a:pt x="302511" y="82921"/>
                      <a:pt x="256570" y="63757"/>
                      <a:pt x="208349" y="61921"/>
                    </a:cubicBezTo>
                    <a:close/>
                    <a:moveTo>
                      <a:pt x="200633" y="447527"/>
                    </a:moveTo>
                    <a:cubicBezTo>
                      <a:pt x="98359" y="447527"/>
                      <a:pt x="15449" y="364617"/>
                      <a:pt x="15449" y="262343"/>
                    </a:cubicBezTo>
                    <a:cubicBezTo>
                      <a:pt x="15449" y="160070"/>
                      <a:pt x="98359" y="77160"/>
                      <a:pt x="200633" y="77160"/>
                    </a:cubicBezTo>
                    <a:cubicBezTo>
                      <a:pt x="302906" y="77160"/>
                      <a:pt x="385816" y="160070"/>
                      <a:pt x="385816" y="262343"/>
                    </a:cubicBezTo>
                    <a:cubicBezTo>
                      <a:pt x="385701" y="364570"/>
                      <a:pt x="302859" y="447412"/>
                      <a:pt x="200633" y="447527"/>
                    </a:cubicBezTo>
                    <a:close/>
                  </a:path>
                </a:pathLst>
              </a:custGeom>
              <a:grpFill/>
              <a:ln w="15280" cap="flat">
                <a:solidFill>
                  <a:schemeClr val="bg2">
                    <a:lumMod val="75000"/>
                  </a:schemeClr>
                </a:solidFill>
                <a:prstDash val="solid"/>
                <a:miter/>
              </a:ln>
            </p:spPr>
            <p:txBody>
              <a:bodyPr rtlCol="0" anchor="ctr"/>
              <a:lstStyle/>
              <a:p>
                <a:endParaRPr lang="en-IN" dirty="0">
                  <a:latin typeface="Verdana" panose="020B0604030504040204" pitchFamily="34" charset="0"/>
                  <a:ea typeface="Verdana" panose="020B0604030504040204" pitchFamily="34" charset="0"/>
                </a:endParaRPr>
              </a:p>
            </p:txBody>
          </p:sp>
        </p:grpSp>
        <p:sp>
          <p:nvSpPr>
            <p:cNvPr id="34" name="Google Shape;633;p36">
              <a:extLst>
                <a:ext uri="{FF2B5EF4-FFF2-40B4-BE49-F238E27FC236}">
                  <a16:creationId xmlns:a16="http://schemas.microsoft.com/office/drawing/2014/main" id="{086F77F8-1B06-DF1B-6F80-AE99E3E4AC13}"/>
                </a:ext>
              </a:extLst>
            </p:cNvPr>
            <p:cNvSpPr/>
            <p:nvPr/>
          </p:nvSpPr>
          <p:spPr>
            <a:xfrm>
              <a:off x="1607797" y="1845106"/>
              <a:ext cx="500797" cy="523808"/>
            </a:xfrm>
            <a:custGeom>
              <a:avLst/>
              <a:gdLst/>
              <a:ahLst/>
              <a:cxnLst/>
              <a:rect l="l" t="t" r="r" b="b"/>
              <a:pathLst>
                <a:path w="11815" h="11658" extrusionOk="0">
                  <a:moveTo>
                    <a:pt x="2048" y="1167"/>
                  </a:moveTo>
                  <a:lnTo>
                    <a:pt x="2048" y="2017"/>
                  </a:lnTo>
                  <a:lnTo>
                    <a:pt x="1166" y="2017"/>
                  </a:lnTo>
                  <a:lnTo>
                    <a:pt x="2048" y="1167"/>
                  </a:lnTo>
                  <a:close/>
                  <a:moveTo>
                    <a:pt x="10330" y="2773"/>
                  </a:moveTo>
                  <a:cubicBezTo>
                    <a:pt x="10507" y="2773"/>
                    <a:pt x="10680" y="2836"/>
                    <a:pt x="10806" y="2962"/>
                  </a:cubicBezTo>
                  <a:cubicBezTo>
                    <a:pt x="11058" y="3246"/>
                    <a:pt x="11058" y="3687"/>
                    <a:pt x="10775" y="3908"/>
                  </a:cubicBezTo>
                  <a:lnTo>
                    <a:pt x="10176" y="4506"/>
                  </a:lnTo>
                  <a:lnTo>
                    <a:pt x="9231" y="3561"/>
                  </a:lnTo>
                  <a:lnTo>
                    <a:pt x="9830" y="2962"/>
                  </a:lnTo>
                  <a:cubicBezTo>
                    <a:pt x="9972" y="2836"/>
                    <a:pt x="10153" y="2773"/>
                    <a:pt x="10330" y="2773"/>
                  </a:cubicBezTo>
                  <a:close/>
                  <a:moveTo>
                    <a:pt x="8727" y="4034"/>
                  </a:moveTo>
                  <a:lnTo>
                    <a:pt x="9672" y="4979"/>
                  </a:lnTo>
                  <a:cubicBezTo>
                    <a:pt x="8538" y="6207"/>
                    <a:pt x="7026" y="7688"/>
                    <a:pt x="5892" y="8854"/>
                  </a:cubicBezTo>
                  <a:lnTo>
                    <a:pt x="4915" y="7846"/>
                  </a:lnTo>
                  <a:lnTo>
                    <a:pt x="8727" y="4034"/>
                  </a:lnTo>
                  <a:close/>
                  <a:moveTo>
                    <a:pt x="4600" y="8539"/>
                  </a:moveTo>
                  <a:lnTo>
                    <a:pt x="5230" y="9169"/>
                  </a:lnTo>
                  <a:lnTo>
                    <a:pt x="4285" y="9421"/>
                  </a:lnTo>
                  <a:cubicBezTo>
                    <a:pt x="4348" y="9232"/>
                    <a:pt x="4505" y="8728"/>
                    <a:pt x="4600" y="8539"/>
                  </a:cubicBezTo>
                  <a:close/>
                  <a:moveTo>
                    <a:pt x="7908" y="694"/>
                  </a:moveTo>
                  <a:cubicBezTo>
                    <a:pt x="8097" y="694"/>
                    <a:pt x="8255" y="852"/>
                    <a:pt x="8255" y="1041"/>
                  </a:cubicBezTo>
                  <a:lnTo>
                    <a:pt x="8255" y="3592"/>
                  </a:lnTo>
                  <a:lnTo>
                    <a:pt x="7467" y="4380"/>
                  </a:lnTo>
                  <a:cubicBezTo>
                    <a:pt x="7435" y="4286"/>
                    <a:pt x="7309" y="4160"/>
                    <a:pt x="7152" y="4160"/>
                  </a:cubicBezTo>
                  <a:lnTo>
                    <a:pt x="1733" y="4160"/>
                  </a:lnTo>
                  <a:cubicBezTo>
                    <a:pt x="1512" y="4160"/>
                    <a:pt x="1386" y="4317"/>
                    <a:pt x="1386" y="4506"/>
                  </a:cubicBezTo>
                  <a:cubicBezTo>
                    <a:pt x="1386" y="4695"/>
                    <a:pt x="1512" y="4853"/>
                    <a:pt x="1733" y="4853"/>
                  </a:cubicBezTo>
                  <a:lnTo>
                    <a:pt x="6994" y="4853"/>
                  </a:lnTo>
                  <a:lnTo>
                    <a:pt x="6333" y="5546"/>
                  </a:lnTo>
                  <a:lnTo>
                    <a:pt x="1733" y="5546"/>
                  </a:lnTo>
                  <a:cubicBezTo>
                    <a:pt x="1512" y="5546"/>
                    <a:pt x="1355" y="5703"/>
                    <a:pt x="1355" y="5892"/>
                  </a:cubicBezTo>
                  <a:cubicBezTo>
                    <a:pt x="1355" y="6081"/>
                    <a:pt x="1512" y="6239"/>
                    <a:pt x="1733" y="6239"/>
                  </a:cubicBezTo>
                  <a:lnTo>
                    <a:pt x="5608" y="6239"/>
                  </a:lnTo>
                  <a:lnTo>
                    <a:pt x="4947" y="6901"/>
                  </a:lnTo>
                  <a:lnTo>
                    <a:pt x="1733" y="6901"/>
                  </a:lnTo>
                  <a:cubicBezTo>
                    <a:pt x="1512" y="6901"/>
                    <a:pt x="1355" y="7058"/>
                    <a:pt x="1355" y="7279"/>
                  </a:cubicBezTo>
                  <a:cubicBezTo>
                    <a:pt x="1355" y="7468"/>
                    <a:pt x="1512" y="7625"/>
                    <a:pt x="1733" y="7625"/>
                  </a:cubicBezTo>
                  <a:lnTo>
                    <a:pt x="4285" y="7625"/>
                  </a:lnTo>
                  <a:cubicBezTo>
                    <a:pt x="4190" y="7688"/>
                    <a:pt x="4159" y="7751"/>
                    <a:pt x="4127" y="7814"/>
                  </a:cubicBezTo>
                  <a:lnTo>
                    <a:pt x="3970" y="8287"/>
                  </a:lnTo>
                  <a:lnTo>
                    <a:pt x="1733" y="8287"/>
                  </a:lnTo>
                  <a:cubicBezTo>
                    <a:pt x="1512" y="8287"/>
                    <a:pt x="1355" y="8444"/>
                    <a:pt x="1355" y="8633"/>
                  </a:cubicBezTo>
                  <a:cubicBezTo>
                    <a:pt x="1355" y="8854"/>
                    <a:pt x="1512" y="9011"/>
                    <a:pt x="1733" y="9011"/>
                  </a:cubicBezTo>
                  <a:lnTo>
                    <a:pt x="3718" y="9011"/>
                  </a:lnTo>
                  <a:lnTo>
                    <a:pt x="3466" y="9893"/>
                  </a:lnTo>
                  <a:cubicBezTo>
                    <a:pt x="3385" y="10136"/>
                    <a:pt x="3557" y="10355"/>
                    <a:pt x="3766" y="10355"/>
                  </a:cubicBezTo>
                  <a:cubicBezTo>
                    <a:pt x="3802" y="10355"/>
                    <a:pt x="3839" y="10348"/>
                    <a:pt x="3875" y="10335"/>
                  </a:cubicBezTo>
                  <a:lnTo>
                    <a:pt x="6018" y="9704"/>
                  </a:lnTo>
                  <a:cubicBezTo>
                    <a:pt x="6049" y="9704"/>
                    <a:pt x="6144" y="9673"/>
                    <a:pt x="6175" y="9641"/>
                  </a:cubicBezTo>
                  <a:lnTo>
                    <a:pt x="8286" y="7499"/>
                  </a:lnTo>
                  <a:lnTo>
                    <a:pt x="8286" y="10681"/>
                  </a:lnTo>
                  <a:cubicBezTo>
                    <a:pt x="8255" y="10839"/>
                    <a:pt x="8097" y="10996"/>
                    <a:pt x="7908" y="10996"/>
                  </a:cubicBezTo>
                  <a:lnTo>
                    <a:pt x="1040" y="10996"/>
                  </a:lnTo>
                  <a:cubicBezTo>
                    <a:pt x="851" y="10996"/>
                    <a:pt x="693" y="10839"/>
                    <a:pt x="693" y="10650"/>
                  </a:cubicBezTo>
                  <a:lnTo>
                    <a:pt x="693" y="2742"/>
                  </a:lnTo>
                  <a:lnTo>
                    <a:pt x="2395" y="2742"/>
                  </a:lnTo>
                  <a:cubicBezTo>
                    <a:pt x="2584" y="2742"/>
                    <a:pt x="2741" y="2584"/>
                    <a:pt x="2741" y="2395"/>
                  </a:cubicBezTo>
                  <a:lnTo>
                    <a:pt x="2741" y="694"/>
                  </a:lnTo>
                  <a:close/>
                  <a:moveTo>
                    <a:pt x="2363" y="1"/>
                  </a:moveTo>
                  <a:cubicBezTo>
                    <a:pt x="2237" y="1"/>
                    <a:pt x="2143" y="64"/>
                    <a:pt x="2111" y="127"/>
                  </a:cubicBezTo>
                  <a:lnTo>
                    <a:pt x="158" y="2112"/>
                  </a:lnTo>
                  <a:cubicBezTo>
                    <a:pt x="63" y="2175"/>
                    <a:pt x="0" y="2269"/>
                    <a:pt x="0" y="2364"/>
                  </a:cubicBezTo>
                  <a:lnTo>
                    <a:pt x="0" y="10650"/>
                  </a:lnTo>
                  <a:cubicBezTo>
                    <a:pt x="0" y="11217"/>
                    <a:pt x="473" y="11658"/>
                    <a:pt x="1008" y="11658"/>
                  </a:cubicBezTo>
                  <a:lnTo>
                    <a:pt x="7908" y="11658"/>
                  </a:lnTo>
                  <a:cubicBezTo>
                    <a:pt x="8444" y="11658"/>
                    <a:pt x="8916" y="11217"/>
                    <a:pt x="8916" y="10650"/>
                  </a:cubicBezTo>
                  <a:lnTo>
                    <a:pt x="8916" y="6774"/>
                  </a:lnTo>
                  <a:lnTo>
                    <a:pt x="11279" y="4412"/>
                  </a:lnTo>
                  <a:cubicBezTo>
                    <a:pt x="11815" y="3876"/>
                    <a:pt x="11815" y="3025"/>
                    <a:pt x="11279" y="2490"/>
                  </a:cubicBezTo>
                  <a:cubicBezTo>
                    <a:pt x="11011" y="2222"/>
                    <a:pt x="10657" y="2088"/>
                    <a:pt x="10306" y="2088"/>
                  </a:cubicBezTo>
                  <a:cubicBezTo>
                    <a:pt x="9956" y="2088"/>
                    <a:pt x="9609" y="2222"/>
                    <a:pt x="9357" y="2490"/>
                  </a:cubicBezTo>
                  <a:lnTo>
                    <a:pt x="8916" y="2931"/>
                  </a:lnTo>
                  <a:lnTo>
                    <a:pt x="8916" y="1041"/>
                  </a:lnTo>
                  <a:cubicBezTo>
                    <a:pt x="8916" y="474"/>
                    <a:pt x="8444" y="1"/>
                    <a:pt x="7908"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3" name="Group 2">
            <a:extLst>
              <a:ext uri="{FF2B5EF4-FFF2-40B4-BE49-F238E27FC236}">
                <a16:creationId xmlns:a16="http://schemas.microsoft.com/office/drawing/2014/main" id="{1E1CFD35-07CC-8C84-E3F7-EB60D1FD73EF}"/>
              </a:ext>
            </a:extLst>
          </p:cNvPr>
          <p:cNvGrpSpPr/>
          <p:nvPr/>
        </p:nvGrpSpPr>
        <p:grpSpPr>
          <a:xfrm>
            <a:off x="62548" y="6416718"/>
            <a:ext cx="11984334" cy="307777"/>
            <a:chOff x="62548" y="6416718"/>
            <a:chExt cx="11984334" cy="307777"/>
          </a:xfrm>
        </p:grpSpPr>
        <p:sp>
          <p:nvSpPr>
            <p:cNvPr id="56" name="TextBox 55">
              <a:extLst>
                <a:ext uri="{FF2B5EF4-FFF2-40B4-BE49-F238E27FC236}">
                  <a16:creationId xmlns:a16="http://schemas.microsoft.com/office/drawing/2014/main" id="{10B234B2-A632-DA3A-0ACB-C4057B09C2EE}"/>
                </a:ext>
              </a:extLst>
            </p:cNvPr>
            <p:cNvSpPr txBox="1"/>
            <p:nvPr/>
          </p:nvSpPr>
          <p:spPr>
            <a:xfrm>
              <a:off x="62548" y="6443244"/>
              <a:ext cx="6023441" cy="200055"/>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a:t>
              </a:r>
              <a:r>
                <a:rPr lang="en-IN" sz="700" dirty="0">
                  <a:solidFill>
                    <a:schemeClr val="accent2"/>
                  </a:solidFill>
                  <a:latin typeface="Verdana" panose="020B0604030504040204" pitchFamily="34" charset="0"/>
                  <a:ea typeface="Verdana" panose="020B0604030504040204" pitchFamily="34" charset="0"/>
                </a:rPr>
                <a:t>. 2015;2(5):e194–e203.</a:t>
              </a:r>
            </a:p>
          </p:txBody>
        </p:sp>
        <p:sp>
          <p:nvSpPr>
            <p:cNvPr id="57" name="TextBox 56">
              <a:extLst>
                <a:ext uri="{FF2B5EF4-FFF2-40B4-BE49-F238E27FC236}">
                  <a16:creationId xmlns:a16="http://schemas.microsoft.com/office/drawing/2014/main" id="{78C7F320-BD90-567E-9814-49BCE4F6C2D0}"/>
                </a:ext>
              </a:extLst>
            </p:cNvPr>
            <p:cNvSpPr txBox="1"/>
            <p:nvPr/>
          </p:nvSpPr>
          <p:spPr>
            <a:xfrm>
              <a:off x="6023441" y="6416718"/>
              <a:ext cx="6023441"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r-ATG: Rabbit anti-thymocyte globulin.</a:t>
              </a:r>
            </a:p>
          </p:txBody>
        </p:sp>
      </p:grpSp>
    </p:spTree>
    <p:extLst>
      <p:ext uri="{BB962C8B-B14F-4D97-AF65-F5344CB8AC3E}">
        <p14:creationId xmlns:p14="http://schemas.microsoft.com/office/powerpoint/2010/main" val="418770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barn(inVertical)">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barn(inVertical)">
                                      <p:cBhvr>
                                        <p:cTn id="31" dur="500"/>
                                        <p:tgtEl>
                                          <p:spTgt spid="7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wipe(down)">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69" grpId="0" animBg="1"/>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entagon 20">
            <a:extLst>
              <a:ext uri="{FF2B5EF4-FFF2-40B4-BE49-F238E27FC236}">
                <a16:creationId xmlns:a16="http://schemas.microsoft.com/office/drawing/2014/main" id="{CAADCA7E-245C-B45D-72B1-DD8F27E31DE5}"/>
              </a:ext>
            </a:extLst>
          </p:cNvPr>
          <p:cNvSpPr/>
          <p:nvPr/>
        </p:nvSpPr>
        <p:spPr>
          <a:xfrm>
            <a:off x="527974" y="1093873"/>
            <a:ext cx="5473382" cy="4533222"/>
          </a:xfrm>
          <a:prstGeom prst="homePlate">
            <a:avLst>
              <a:gd name="adj" fmla="val 17788"/>
            </a:avLst>
          </a:prstGeom>
          <a:gradFill>
            <a:gsLst>
              <a:gs pos="8000">
                <a:schemeClr val="accent1">
                  <a:lumMod val="45000"/>
                  <a:lumOff val="55000"/>
                </a:schemeClr>
              </a:gs>
              <a:gs pos="92000">
                <a:schemeClr val="accent3"/>
              </a:gs>
            </a:gsLst>
            <a:lin ang="0" scaled="0"/>
          </a:gradFill>
          <a:ln w="34925">
            <a:gradFill>
              <a:gsLst>
                <a:gs pos="100000">
                  <a:schemeClr val="tx1">
                    <a:lumMod val="40000"/>
                    <a:lumOff val="60000"/>
                  </a:schemeClr>
                </a:gs>
                <a:gs pos="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Verdana" panose="020B0604030504040204" pitchFamily="34" charset="0"/>
              <a:ea typeface="Verdana" panose="020B0604030504040204" pitchFamily="34" charset="0"/>
            </a:endParaRPr>
          </a:p>
        </p:txBody>
      </p:sp>
      <p:grpSp>
        <p:nvGrpSpPr>
          <p:cNvPr id="6" name="Google Shape;650;p36">
            <a:extLst>
              <a:ext uri="{FF2B5EF4-FFF2-40B4-BE49-F238E27FC236}">
                <a16:creationId xmlns:a16="http://schemas.microsoft.com/office/drawing/2014/main" id="{CF9506C0-7F7D-0806-F3BE-5E47617FAE41}"/>
              </a:ext>
            </a:extLst>
          </p:cNvPr>
          <p:cNvGrpSpPr/>
          <p:nvPr/>
        </p:nvGrpSpPr>
        <p:grpSpPr>
          <a:xfrm>
            <a:off x="6429783" y="1275907"/>
            <a:ext cx="378476" cy="3743333"/>
            <a:chOff x="4820752" y="1036301"/>
            <a:chExt cx="211601" cy="1901419"/>
          </a:xfrm>
        </p:grpSpPr>
        <p:sp>
          <p:nvSpPr>
            <p:cNvPr id="7" name="Google Shape;651;p36">
              <a:extLst>
                <a:ext uri="{FF2B5EF4-FFF2-40B4-BE49-F238E27FC236}">
                  <a16:creationId xmlns:a16="http://schemas.microsoft.com/office/drawing/2014/main" id="{8FFC88C5-0D87-E367-B0DE-B449AC089BF8}"/>
                </a:ext>
              </a:extLst>
            </p:cNvPr>
            <p:cNvSpPr/>
            <p:nvPr/>
          </p:nvSpPr>
          <p:spPr>
            <a:xfrm>
              <a:off x="4866738" y="1935839"/>
              <a:ext cx="112500" cy="899700"/>
            </a:xfrm>
            <a:prstGeom prst="roundRect">
              <a:avLst>
                <a:gd name="adj" fmla="val 50000"/>
              </a:avLst>
            </a:prstGeom>
            <a:solidFill>
              <a:srgbClr val="ED6C4E">
                <a:lumMod val="5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8" name="Google Shape;654;p36">
              <a:extLst>
                <a:ext uri="{FF2B5EF4-FFF2-40B4-BE49-F238E27FC236}">
                  <a16:creationId xmlns:a16="http://schemas.microsoft.com/office/drawing/2014/main" id="{E4190838-D483-A177-A0CD-7532E7C5D6AB}"/>
                </a:ext>
              </a:extLst>
            </p:cNvPr>
            <p:cNvSpPr/>
            <p:nvPr/>
          </p:nvSpPr>
          <p:spPr>
            <a:xfrm rot="-5400000" flipH="1">
              <a:off x="4820746" y="1833748"/>
              <a:ext cx="204498" cy="204486"/>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solidFill>
              <a:srgbClr val="ED6C4E">
                <a:lumMod val="60000"/>
                <a:lumOff val="4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9" name="Google Shape;655;p36">
              <a:extLst>
                <a:ext uri="{FF2B5EF4-FFF2-40B4-BE49-F238E27FC236}">
                  <a16:creationId xmlns:a16="http://schemas.microsoft.com/office/drawing/2014/main" id="{5D949DE5-CFE7-5ECB-3CFD-19E88791D8FD}"/>
                </a:ext>
              </a:extLst>
            </p:cNvPr>
            <p:cNvSpPr/>
            <p:nvPr/>
          </p:nvSpPr>
          <p:spPr>
            <a:xfrm>
              <a:off x="4866738" y="1036301"/>
              <a:ext cx="112500" cy="899700"/>
            </a:xfrm>
            <a:prstGeom prst="roundRect">
              <a:avLst>
                <a:gd name="adj" fmla="val 50000"/>
              </a:avLst>
            </a:prstGeom>
            <a:solidFill>
              <a:srgbClr val="ED6C4E">
                <a:lumMod val="60000"/>
                <a:lumOff val="4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10" name="Google Shape;657;p36">
              <a:extLst>
                <a:ext uri="{FF2B5EF4-FFF2-40B4-BE49-F238E27FC236}">
                  <a16:creationId xmlns:a16="http://schemas.microsoft.com/office/drawing/2014/main" id="{6AC74522-FCB0-A026-51AC-C13747857E4A}"/>
                </a:ext>
              </a:extLst>
            </p:cNvPr>
            <p:cNvSpPr/>
            <p:nvPr/>
          </p:nvSpPr>
          <p:spPr>
            <a:xfrm rot="16200000" flipH="1">
              <a:off x="4827861" y="2733228"/>
              <a:ext cx="204498" cy="204486"/>
            </a:xfrm>
            <a:custGeom>
              <a:avLst/>
              <a:gdLst/>
              <a:ahLst/>
              <a:cxnLst/>
              <a:rect l="l" t="t" r="r" b="b"/>
              <a:pathLst>
                <a:path w="16636" h="16635" extrusionOk="0">
                  <a:moveTo>
                    <a:pt x="8318" y="0"/>
                  </a:moveTo>
                  <a:cubicBezTo>
                    <a:pt x="3738" y="0"/>
                    <a:pt x="1" y="3738"/>
                    <a:pt x="1" y="8317"/>
                  </a:cubicBezTo>
                  <a:cubicBezTo>
                    <a:pt x="1" y="12917"/>
                    <a:pt x="3738" y="16634"/>
                    <a:pt x="8318" y="16634"/>
                  </a:cubicBezTo>
                  <a:cubicBezTo>
                    <a:pt x="12918" y="16634"/>
                    <a:pt x="16635" y="12917"/>
                    <a:pt x="16635" y="8317"/>
                  </a:cubicBezTo>
                  <a:cubicBezTo>
                    <a:pt x="16635" y="3738"/>
                    <a:pt x="12918" y="0"/>
                    <a:pt x="8318" y="0"/>
                  </a:cubicBezTo>
                  <a:close/>
                </a:path>
              </a:pathLst>
            </a:custGeom>
            <a:solidFill>
              <a:srgbClr val="ED6C4E">
                <a:lumMod val="50000"/>
              </a:srgb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11" name="Group 10">
            <a:extLst>
              <a:ext uri="{FF2B5EF4-FFF2-40B4-BE49-F238E27FC236}">
                <a16:creationId xmlns:a16="http://schemas.microsoft.com/office/drawing/2014/main" id="{EF5FC22F-2EA0-2348-FA23-9927E3C2755F}"/>
              </a:ext>
            </a:extLst>
          </p:cNvPr>
          <p:cNvGrpSpPr/>
          <p:nvPr/>
        </p:nvGrpSpPr>
        <p:grpSpPr>
          <a:xfrm>
            <a:off x="770293" y="1230905"/>
            <a:ext cx="4365574" cy="2460313"/>
            <a:chOff x="770293" y="1230905"/>
            <a:chExt cx="4365574" cy="2460313"/>
          </a:xfrm>
        </p:grpSpPr>
        <p:sp>
          <p:nvSpPr>
            <p:cNvPr id="12" name="Google Shape;661;p36">
              <a:extLst>
                <a:ext uri="{FF2B5EF4-FFF2-40B4-BE49-F238E27FC236}">
                  <a16:creationId xmlns:a16="http://schemas.microsoft.com/office/drawing/2014/main" id="{F1EA9C11-49F3-C98A-A642-D5C13D35C1A5}"/>
                </a:ext>
              </a:extLst>
            </p:cNvPr>
            <p:cNvSpPr txBox="1"/>
            <p:nvPr/>
          </p:nvSpPr>
          <p:spPr>
            <a:xfrm>
              <a:off x="2287950" y="1230905"/>
              <a:ext cx="2828594" cy="435018"/>
            </a:xfrm>
            <a:prstGeom prst="rect">
              <a:avLst/>
            </a:prstGeom>
            <a:noFill/>
            <a:ln>
              <a:noFill/>
            </a:ln>
          </p:spPr>
          <p:txBody>
            <a:bodyPr spcFirstLastPara="1" wrap="square" lIns="91425" tIns="91425" rIns="91425" bIns="91425" anchor="ctr" anchorCtr="0">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Fira Sans Extra Condensed SemiBold"/>
                  <a:sym typeface="Fira Sans Extra Condensed SemiBold"/>
                </a:rPr>
                <a:t>Findings</a:t>
              </a:r>
              <a:endParaRPr kumimoji="0"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sp>
          <p:nvSpPr>
            <p:cNvPr id="13" name="Google Shape;662;p36">
              <a:extLst>
                <a:ext uri="{FF2B5EF4-FFF2-40B4-BE49-F238E27FC236}">
                  <a16:creationId xmlns:a16="http://schemas.microsoft.com/office/drawing/2014/main" id="{C0F23D01-D2F8-4442-D7CF-B5F2DF396157}"/>
                </a:ext>
              </a:extLst>
            </p:cNvPr>
            <p:cNvSpPr txBox="1"/>
            <p:nvPr/>
          </p:nvSpPr>
          <p:spPr>
            <a:xfrm>
              <a:off x="770293" y="1580863"/>
              <a:ext cx="4365574" cy="2110355"/>
            </a:xfrm>
            <a:prstGeom prst="rect">
              <a:avLst/>
            </a:prstGeom>
            <a:noFill/>
            <a:ln>
              <a:noFill/>
            </a:ln>
          </p:spPr>
          <p:txBody>
            <a:bodyPr spcFirstLastPara="1" wrap="square" lIns="91425" tIns="91425" rIns="91425" bIns="91425" anchor="t" anchorCtr="0">
              <a:noAutofit/>
            </a:bodyPr>
            <a:lstStyle/>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Increase in r-ATG exposure after aHSCT—decreases the chance of successful immune reconstitution with </a:t>
              </a:r>
              <a:r>
                <a:rPr kumimoji="0" lang="en-US" sz="14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Roboto"/>
                  <a:sym typeface="Roboto"/>
                </a:rPr>
                <a:t>odds ratio 0.991, 95% CI 0.987–0.996; p&lt;0.0001.</a:t>
              </a: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sym typeface="Roboto"/>
                </a:rPr>
                <a:t>r-ATG AUC threshold minimum of 40 AU/day/mL significantly reduced aGvHD and cGvHD </a:t>
              </a:r>
            </a:p>
          </p:txBody>
        </p:sp>
      </p:grpSp>
      <p:grpSp>
        <p:nvGrpSpPr>
          <p:cNvPr id="16" name="Google Shape;634;p36">
            <a:extLst>
              <a:ext uri="{FF2B5EF4-FFF2-40B4-BE49-F238E27FC236}">
                <a16:creationId xmlns:a16="http://schemas.microsoft.com/office/drawing/2014/main" id="{C7D47B62-01EA-FEF7-630E-44AAA5AB5FA7}"/>
              </a:ext>
            </a:extLst>
          </p:cNvPr>
          <p:cNvGrpSpPr/>
          <p:nvPr/>
        </p:nvGrpSpPr>
        <p:grpSpPr>
          <a:xfrm>
            <a:off x="5637045" y="1722390"/>
            <a:ext cx="695253" cy="635187"/>
            <a:chOff x="-1333975" y="2365850"/>
            <a:chExt cx="292225" cy="293575"/>
          </a:xfrm>
          <a:solidFill>
            <a:schemeClr val="tx1"/>
          </a:solidFill>
        </p:grpSpPr>
        <p:sp>
          <p:nvSpPr>
            <p:cNvPr id="17" name="Google Shape;635;p36">
              <a:extLst>
                <a:ext uri="{FF2B5EF4-FFF2-40B4-BE49-F238E27FC236}">
                  <a16:creationId xmlns:a16="http://schemas.microsoft.com/office/drawing/2014/main" id="{7D37DE6C-150C-F021-5BF5-1BB9E036577D}"/>
                </a:ext>
              </a:extLst>
            </p:cNvPr>
            <p:cNvSpPr/>
            <p:nvPr/>
          </p:nvSpPr>
          <p:spPr>
            <a:xfrm>
              <a:off x="-1285150" y="2365850"/>
              <a:ext cx="191225" cy="293575"/>
            </a:xfrm>
            <a:custGeom>
              <a:avLst/>
              <a:gdLst/>
              <a:ahLst/>
              <a:cxnLst/>
              <a:rect l="l" t="t" r="r" b="b"/>
              <a:pathLst>
                <a:path w="7649" h="11743" extrusionOk="0">
                  <a:moveTo>
                    <a:pt x="3813" y="684"/>
                  </a:moveTo>
                  <a:cubicBezTo>
                    <a:pt x="5545" y="684"/>
                    <a:pt x="6900" y="2039"/>
                    <a:pt x="6900" y="3740"/>
                  </a:cubicBezTo>
                  <a:cubicBezTo>
                    <a:pt x="6931" y="4780"/>
                    <a:pt x="6553" y="5347"/>
                    <a:pt x="6270" y="5788"/>
                  </a:cubicBezTo>
                  <a:cubicBezTo>
                    <a:pt x="5797" y="6544"/>
                    <a:pt x="5608" y="6922"/>
                    <a:pt x="5608" y="7930"/>
                  </a:cubicBezTo>
                  <a:cubicBezTo>
                    <a:pt x="5608" y="8119"/>
                    <a:pt x="5451" y="8277"/>
                    <a:pt x="5230" y="8277"/>
                  </a:cubicBezTo>
                  <a:lnTo>
                    <a:pt x="2489" y="8277"/>
                  </a:lnTo>
                  <a:cubicBezTo>
                    <a:pt x="2300" y="8277"/>
                    <a:pt x="2143" y="8119"/>
                    <a:pt x="2143" y="7930"/>
                  </a:cubicBezTo>
                  <a:cubicBezTo>
                    <a:pt x="2143" y="6922"/>
                    <a:pt x="1922" y="6576"/>
                    <a:pt x="1450" y="5820"/>
                  </a:cubicBezTo>
                  <a:cubicBezTo>
                    <a:pt x="1198" y="5347"/>
                    <a:pt x="567" y="4528"/>
                    <a:pt x="788" y="3205"/>
                  </a:cubicBezTo>
                  <a:cubicBezTo>
                    <a:pt x="1040" y="1819"/>
                    <a:pt x="2237" y="684"/>
                    <a:pt x="3813" y="684"/>
                  </a:cubicBezTo>
                  <a:close/>
                  <a:moveTo>
                    <a:pt x="4852" y="8907"/>
                  </a:moveTo>
                  <a:lnTo>
                    <a:pt x="4852" y="9569"/>
                  </a:lnTo>
                  <a:lnTo>
                    <a:pt x="4506" y="9569"/>
                  </a:lnTo>
                  <a:cubicBezTo>
                    <a:pt x="4285" y="9569"/>
                    <a:pt x="4128" y="9726"/>
                    <a:pt x="4128" y="9915"/>
                  </a:cubicBezTo>
                  <a:cubicBezTo>
                    <a:pt x="4128" y="10136"/>
                    <a:pt x="4285" y="10293"/>
                    <a:pt x="4506" y="10293"/>
                  </a:cubicBezTo>
                  <a:lnTo>
                    <a:pt x="4852" y="10293"/>
                  </a:lnTo>
                  <a:lnTo>
                    <a:pt x="4852" y="10640"/>
                  </a:lnTo>
                  <a:cubicBezTo>
                    <a:pt x="4884" y="10829"/>
                    <a:pt x="4726" y="10986"/>
                    <a:pt x="4537" y="10986"/>
                  </a:cubicBezTo>
                  <a:lnTo>
                    <a:pt x="3151" y="10986"/>
                  </a:lnTo>
                  <a:cubicBezTo>
                    <a:pt x="2962" y="10986"/>
                    <a:pt x="2804" y="10829"/>
                    <a:pt x="2804" y="10640"/>
                  </a:cubicBezTo>
                  <a:lnTo>
                    <a:pt x="2804" y="10293"/>
                  </a:lnTo>
                  <a:lnTo>
                    <a:pt x="3151" y="10293"/>
                  </a:lnTo>
                  <a:cubicBezTo>
                    <a:pt x="3371" y="10293"/>
                    <a:pt x="3529" y="10136"/>
                    <a:pt x="3529" y="9915"/>
                  </a:cubicBezTo>
                  <a:cubicBezTo>
                    <a:pt x="3529" y="9726"/>
                    <a:pt x="3371" y="9569"/>
                    <a:pt x="3151" y="9569"/>
                  </a:cubicBezTo>
                  <a:lnTo>
                    <a:pt x="2804" y="9569"/>
                  </a:lnTo>
                  <a:lnTo>
                    <a:pt x="2804" y="8907"/>
                  </a:lnTo>
                  <a:close/>
                  <a:moveTo>
                    <a:pt x="3897" y="1"/>
                  </a:moveTo>
                  <a:cubicBezTo>
                    <a:pt x="3632" y="1"/>
                    <a:pt x="3361" y="28"/>
                    <a:pt x="3088" y="86"/>
                  </a:cubicBezTo>
                  <a:cubicBezTo>
                    <a:pt x="1607" y="401"/>
                    <a:pt x="441" y="1566"/>
                    <a:pt x="158" y="3079"/>
                  </a:cubicBezTo>
                  <a:cubicBezTo>
                    <a:pt x="0" y="3992"/>
                    <a:pt x="158" y="4969"/>
                    <a:pt x="631" y="5757"/>
                  </a:cubicBezTo>
                  <a:cubicBezTo>
                    <a:pt x="757" y="5914"/>
                    <a:pt x="820" y="6072"/>
                    <a:pt x="914" y="6229"/>
                  </a:cubicBezTo>
                  <a:cubicBezTo>
                    <a:pt x="1355" y="6891"/>
                    <a:pt x="1450" y="7143"/>
                    <a:pt x="1450" y="7962"/>
                  </a:cubicBezTo>
                  <a:cubicBezTo>
                    <a:pt x="1450" y="8403"/>
                    <a:pt x="1733" y="8781"/>
                    <a:pt x="2143" y="8939"/>
                  </a:cubicBezTo>
                  <a:lnTo>
                    <a:pt x="2143" y="10703"/>
                  </a:lnTo>
                  <a:cubicBezTo>
                    <a:pt x="2143" y="11270"/>
                    <a:pt x="2615" y="11743"/>
                    <a:pt x="3151" y="11743"/>
                  </a:cubicBezTo>
                  <a:lnTo>
                    <a:pt x="4537" y="11743"/>
                  </a:lnTo>
                  <a:cubicBezTo>
                    <a:pt x="5073" y="11743"/>
                    <a:pt x="5545" y="11270"/>
                    <a:pt x="5545" y="10703"/>
                  </a:cubicBezTo>
                  <a:lnTo>
                    <a:pt x="5545" y="8939"/>
                  </a:lnTo>
                  <a:cubicBezTo>
                    <a:pt x="5955" y="8781"/>
                    <a:pt x="6238" y="8435"/>
                    <a:pt x="6238" y="7962"/>
                  </a:cubicBezTo>
                  <a:lnTo>
                    <a:pt x="6238" y="7930"/>
                  </a:lnTo>
                  <a:cubicBezTo>
                    <a:pt x="6238" y="7143"/>
                    <a:pt x="6427" y="6828"/>
                    <a:pt x="6805" y="6229"/>
                  </a:cubicBezTo>
                  <a:cubicBezTo>
                    <a:pt x="7089" y="5788"/>
                    <a:pt x="7593" y="5032"/>
                    <a:pt x="7593" y="3835"/>
                  </a:cubicBezTo>
                  <a:cubicBezTo>
                    <a:pt x="7649" y="1658"/>
                    <a:pt x="5950" y="1"/>
                    <a:pt x="3897"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18" name="Google Shape;636;p36">
              <a:extLst>
                <a:ext uri="{FF2B5EF4-FFF2-40B4-BE49-F238E27FC236}">
                  <a16:creationId xmlns:a16="http://schemas.microsoft.com/office/drawing/2014/main" id="{2A5C3837-F08D-5339-8DC4-9464DD313B46}"/>
                </a:ext>
              </a:extLst>
            </p:cNvPr>
            <p:cNvSpPr/>
            <p:nvPr/>
          </p:nvSpPr>
          <p:spPr>
            <a:xfrm>
              <a:off x="-107642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40" y="725"/>
                  </a:lnTo>
                  <a:cubicBezTo>
                    <a:pt x="1229" y="725"/>
                    <a:pt x="1386" y="568"/>
                    <a:pt x="1386" y="379"/>
                  </a:cubicBezTo>
                  <a:cubicBezTo>
                    <a:pt x="1386" y="158"/>
                    <a:pt x="1229"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19" name="Google Shape;637;p36">
              <a:extLst>
                <a:ext uri="{FF2B5EF4-FFF2-40B4-BE49-F238E27FC236}">
                  <a16:creationId xmlns:a16="http://schemas.microsoft.com/office/drawing/2014/main" id="{AEC6DBB6-766A-78E5-27C1-25C4AF46926C}"/>
                </a:ext>
              </a:extLst>
            </p:cNvPr>
            <p:cNvSpPr/>
            <p:nvPr/>
          </p:nvSpPr>
          <p:spPr>
            <a:xfrm>
              <a:off x="-133397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08" y="725"/>
                  </a:lnTo>
                  <a:cubicBezTo>
                    <a:pt x="1197" y="694"/>
                    <a:pt x="1386" y="536"/>
                    <a:pt x="1386" y="379"/>
                  </a:cubicBezTo>
                  <a:cubicBezTo>
                    <a:pt x="1386" y="158"/>
                    <a:pt x="1197" y="1"/>
                    <a:pt x="1008"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20" name="Google Shape;638;p36">
              <a:extLst>
                <a:ext uri="{FF2B5EF4-FFF2-40B4-BE49-F238E27FC236}">
                  <a16:creationId xmlns:a16="http://schemas.microsoft.com/office/drawing/2014/main" id="{6B271575-679E-23CC-3B04-C178D766BE6F}"/>
                </a:ext>
              </a:extLst>
            </p:cNvPr>
            <p:cNvSpPr/>
            <p:nvPr/>
          </p:nvSpPr>
          <p:spPr>
            <a:xfrm>
              <a:off x="-1093750" y="2383050"/>
              <a:ext cx="35450" cy="26575"/>
            </a:xfrm>
            <a:custGeom>
              <a:avLst/>
              <a:gdLst/>
              <a:ahLst/>
              <a:cxnLst/>
              <a:rect l="l" t="t" r="r" b="b"/>
              <a:pathLst>
                <a:path w="1418" h="1063" extrusionOk="0">
                  <a:moveTo>
                    <a:pt x="992" y="1"/>
                  </a:moveTo>
                  <a:cubicBezTo>
                    <a:pt x="931" y="1"/>
                    <a:pt x="870" y="19"/>
                    <a:pt x="819" y="59"/>
                  </a:cubicBezTo>
                  <a:lnTo>
                    <a:pt x="221" y="406"/>
                  </a:lnTo>
                  <a:cubicBezTo>
                    <a:pt x="63" y="500"/>
                    <a:pt x="0" y="721"/>
                    <a:pt x="95" y="878"/>
                  </a:cubicBezTo>
                  <a:cubicBezTo>
                    <a:pt x="159" y="985"/>
                    <a:pt x="295" y="1063"/>
                    <a:pt x="415" y="1063"/>
                  </a:cubicBezTo>
                  <a:cubicBezTo>
                    <a:pt x="473" y="1063"/>
                    <a:pt x="527" y="1045"/>
                    <a:pt x="567" y="1005"/>
                  </a:cubicBezTo>
                  <a:lnTo>
                    <a:pt x="1166" y="658"/>
                  </a:lnTo>
                  <a:cubicBezTo>
                    <a:pt x="1323" y="563"/>
                    <a:pt x="1418" y="343"/>
                    <a:pt x="1292" y="185"/>
                  </a:cubicBezTo>
                  <a:cubicBezTo>
                    <a:pt x="1249" y="79"/>
                    <a:pt x="1120" y="1"/>
                    <a:pt x="992"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21" name="Google Shape;639;p36">
              <a:extLst>
                <a:ext uri="{FF2B5EF4-FFF2-40B4-BE49-F238E27FC236}">
                  <a16:creationId xmlns:a16="http://schemas.microsoft.com/office/drawing/2014/main" id="{D67838E3-F4EC-134D-81AA-FCA4D0331A9B}"/>
                </a:ext>
              </a:extLst>
            </p:cNvPr>
            <p:cNvSpPr/>
            <p:nvPr/>
          </p:nvSpPr>
          <p:spPr>
            <a:xfrm>
              <a:off x="-1317450" y="2512575"/>
              <a:ext cx="35475" cy="26225"/>
            </a:xfrm>
            <a:custGeom>
              <a:avLst/>
              <a:gdLst/>
              <a:ahLst/>
              <a:cxnLst/>
              <a:rect l="l" t="t" r="r" b="b"/>
              <a:pathLst>
                <a:path w="1419" h="1049" extrusionOk="0">
                  <a:moveTo>
                    <a:pt x="1005" y="1"/>
                  </a:moveTo>
                  <a:cubicBezTo>
                    <a:pt x="944" y="1"/>
                    <a:pt x="880" y="15"/>
                    <a:pt x="820" y="45"/>
                  </a:cubicBezTo>
                  <a:lnTo>
                    <a:pt x="221" y="392"/>
                  </a:lnTo>
                  <a:cubicBezTo>
                    <a:pt x="64" y="486"/>
                    <a:pt x="1" y="707"/>
                    <a:pt x="127" y="864"/>
                  </a:cubicBezTo>
                  <a:cubicBezTo>
                    <a:pt x="169" y="971"/>
                    <a:pt x="299" y="1049"/>
                    <a:pt x="427" y="1049"/>
                  </a:cubicBezTo>
                  <a:cubicBezTo>
                    <a:pt x="488" y="1049"/>
                    <a:pt x="548" y="1031"/>
                    <a:pt x="599" y="990"/>
                  </a:cubicBezTo>
                  <a:lnTo>
                    <a:pt x="1166" y="644"/>
                  </a:lnTo>
                  <a:cubicBezTo>
                    <a:pt x="1324" y="549"/>
                    <a:pt x="1418" y="329"/>
                    <a:pt x="1292" y="171"/>
                  </a:cubicBezTo>
                  <a:cubicBezTo>
                    <a:pt x="1250" y="64"/>
                    <a:pt x="1134" y="1"/>
                    <a:pt x="1005"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22" name="Google Shape;640;p36">
              <a:extLst>
                <a:ext uri="{FF2B5EF4-FFF2-40B4-BE49-F238E27FC236}">
                  <a16:creationId xmlns:a16="http://schemas.microsoft.com/office/drawing/2014/main" id="{E44CD43A-36A7-B08D-801E-68A24353FCCD}"/>
                </a:ext>
              </a:extLst>
            </p:cNvPr>
            <p:cNvSpPr/>
            <p:nvPr/>
          </p:nvSpPr>
          <p:spPr>
            <a:xfrm>
              <a:off x="-1092975" y="2512575"/>
              <a:ext cx="34675" cy="25525"/>
            </a:xfrm>
            <a:custGeom>
              <a:avLst/>
              <a:gdLst/>
              <a:ahLst/>
              <a:cxnLst/>
              <a:rect l="l" t="t" r="r" b="b"/>
              <a:pathLst>
                <a:path w="1387" h="1021" extrusionOk="0">
                  <a:moveTo>
                    <a:pt x="378" y="1"/>
                  </a:moveTo>
                  <a:cubicBezTo>
                    <a:pt x="264" y="1"/>
                    <a:pt x="149" y="64"/>
                    <a:pt x="64" y="171"/>
                  </a:cubicBezTo>
                  <a:cubicBezTo>
                    <a:pt x="1" y="329"/>
                    <a:pt x="32" y="518"/>
                    <a:pt x="190" y="644"/>
                  </a:cubicBezTo>
                  <a:lnTo>
                    <a:pt x="788" y="990"/>
                  </a:lnTo>
                  <a:cubicBezTo>
                    <a:pt x="838" y="1010"/>
                    <a:pt x="891" y="1021"/>
                    <a:pt x="944" y="1021"/>
                  </a:cubicBezTo>
                  <a:cubicBezTo>
                    <a:pt x="1059" y="1021"/>
                    <a:pt x="1175" y="972"/>
                    <a:pt x="1261" y="864"/>
                  </a:cubicBezTo>
                  <a:cubicBezTo>
                    <a:pt x="1387" y="675"/>
                    <a:pt x="1292" y="486"/>
                    <a:pt x="1135" y="392"/>
                  </a:cubicBezTo>
                  <a:lnTo>
                    <a:pt x="536" y="45"/>
                  </a:lnTo>
                  <a:cubicBezTo>
                    <a:pt x="486" y="15"/>
                    <a:pt x="432" y="1"/>
                    <a:pt x="378"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23" name="Google Shape;641;p36">
              <a:extLst>
                <a:ext uri="{FF2B5EF4-FFF2-40B4-BE49-F238E27FC236}">
                  <a16:creationId xmlns:a16="http://schemas.microsoft.com/office/drawing/2014/main" id="{A2B28143-86D1-736E-C0E2-563DDEA05B3E}"/>
                </a:ext>
              </a:extLst>
            </p:cNvPr>
            <p:cNvSpPr/>
            <p:nvPr/>
          </p:nvSpPr>
          <p:spPr>
            <a:xfrm>
              <a:off x="-1316650" y="2383750"/>
              <a:ext cx="34675" cy="25525"/>
            </a:xfrm>
            <a:custGeom>
              <a:avLst/>
              <a:gdLst/>
              <a:ahLst/>
              <a:cxnLst/>
              <a:rect l="l" t="t" r="r" b="b"/>
              <a:pathLst>
                <a:path w="1387" h="1021" extrusionOk="0">
                  <a:moveTo>
                    <a:pt x="405" y="1"/>
                  </a:moveTo>
                  <a:cubicBezTo>
                    <a:pt x="283" y="1"/>
                    <a:pt x="159" y="50"/>
                    <a:pt x="95" y="157"/>
                  </a:cubicBezTo>
                  <a:cubicBezTo>
                    <a:pt x="0" y="315"/>
                    <a:pt x="63" y="504"/>
                    <a:pt x="221" y="630"/>
                  </a:cubicBezTo>
                  <a:lnTo>
                    <a:pt x="788" y="977"/>
                  </a:lnTo>
                  <a:cubicBezTo>
                    <a:pt x="838" y="1007"/>
                    <a:pt x="895" y="1021"/>
                    <a:pt x="953" y="1021"/>
                  </a:cubicBezTo>
                  <a:cubicBezTo>
                    <a:pt x="1074" y="1021"/>
                    <a:pt x="1196" y="958"/>
                    <a:pt x="1260" y="850"/>
                  </a:cubicBezTo>
                  <a:cubicBezTo>
                    <a:pt x="1386" y="693"/>
                    <a:pt x="1292" y="504"/>
                    <a:pt x="1134" y="378"/>
                  </a:cubicBezTo>
                  <a:lnTo>
                    <a:pt x="567" y="31"/>
                  </a:lnTo>
                  <a:cubicBezTo>
                    <a:pt x="517" y="11"/>
                    <a:pt x="461" y="1"/>
                    <a:pt x="405"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24" name="Google Shape;642;p36">
              <a:extLst>
                <a:ext uri="{FF2B5EF4-FFF2-40B4-BE49-F238E27FC236}">
                  <a16:creationId xmlns:a16="http://schemas.microsoft.com/office/drawing/2014/main" id="{D16746B9-B098-D65C-1102-13342141AA52}"/>
                </a:ext>
              </a:extLst>
            </p:cNvPr>
            <p:cNvSpPr/>
            <p:nvPr/>
          </p:nvSpPr>
          <p:spPr>
            <a:xfrm>
              <a:off x="-1239475" y="2401575"/>
              <a:ext cx="102425" cy="153100"/>
            </a:xfrm>
            <a:custGeom>
              <a:avLst/>
              <a:gdLst/>
              <a:ahLst/>
              <a:cxnLst/>
              <a:rect l="l" t="t" r="r" b="b"/>
              <a:pathLst>
                <a:path w="4097" h="6124" extrusionOk="0">
                  <a:moveTo>
                    <a:pt x="1733" y="1492"/>
                  </a:moveTo>
                  <a:lnTo>
                    <a:pt x="1733" y="2343"/>
                  </a:lnTo>
                  <a:cubicBezTo>
                    <a:pt x="1733" y="2500"/>
                    <a:pt x="1796" y="2626"/>
                    <a:pt x="1922" y="2658"/>
                  </a:cubicBezTo>
                  <a:lnTo>
                    <a:pt x="3246" y="3225"/>
                  </a:lnTo>
                  <a:lnTo>
                    <a:pt x="2395" y="4611"/>
                  </a:lnTo>
                  <a:lnTo>
                    <a:pt x="2395" y="3729"/>
                  </a:lnTo>
                  <a:cubicBezTo>
                    <a:pt x="2395" y="3572"/>
                    <a:pt x="2332" y="3445"/>
                    <a:pt x="2206" y="3414"/>
                  </a:cubicBezTo>
                  <a:lnTo>
                    <a:pt x="851" y="2878"/>
                  </a:lnTo>
                  <a:lnTo>
                    <a:pt x="1733" y="1492"/>
                  </a:lnTo>
                  <a:close/>
                  <a:moveTo>
                    <a:pt x="2038" y="0"/>
                  </a:moveTo>
                  <a:cubicBezTo>
                    <a:pt x="1919" y="0"/>
                    <a:pt x="1814" y="47"/>
                    <a:pt x="1765" y="169"/>
                  </a:cubicBezTo>
                  <a:lnTo>
                    <a:pt x="64" y="2941"/>
                  </a:lnTo>
                  <a:cubicBezTo>
                    <a:pt x="32" y="3004"/>
                    <a:pt x="1" y="3130"/>
                    <a:pt x="32" y="3225"/>
                  </a:cubicBezTo>
                  <a:cubicBezTo>
                    <a:pt x="64" y="3288"/>
                    <a:pt x="158" y="3382"/>
                    <a:pt x="221" y="3414"/>
                  </a:cubicBezTo>
                  <a:lnTo>
                    <a:pt x="1733" y="4013"/>
                  </a:lnTo>
                  <a:lnTo>
                    <a:pt x="1733" y="5808"/>
                  </a:lnTo>
                  <a:cubicBezTo>
                    <a:pt x="1733" y="5966"/>
                    <a:pt x="1859" y="6092"/>
                    <a:pt x="1954" y="6123"/>
                  </a:cubicBezTo>
                  <a:lnTo>
                    <a:pt x="2049" y="6123"/>
                  </a:lnTo>
                  <a:cubicBezTo>
                    <a:pt x="2143" y="6123"/>
                    <a:pt x="2269" y="6092"/>
                    <a:pt x="2301" y="5966"/>
                  </a:cubicBezTo>
                  <a:lnTo>
                    <a:pt x="4002" y="3225"/>
                  </a:lnTo>
                  <a:cubicBezTo>
                    <a:pt x="4033" y="3130"/>
                    <a:pt x="4096" y="3004"/>
                    <a:pt x="4033" y="2941"/>
                  </a:cubicBezTo>
                  <a:cubicBezTo>
                    <a:pt x="4033" y="2878"/>
                    <a:pt x="3970" y="2784"/>
                    <a:pt x="3907" y="2752"/>
                  </a:cubicBezTo>
                  <a:lnTo>
                    <a:pt x="2395" y="2154"/>
                  </a:lnTo>
                  <a:lnTo>
                    <a:pt x="2395" y="358"/>
                  </a:lnTo>
                  <a:cubicBezTo>
                    <a:pt x="2395" y="169"/>
                    <a:pt x="2269" y="74"/>
                    <a:pt x="2143" y="11"/>
                  </a:cubicBezTo>
                  <a:cubicBezTo>
                    <a:pt x="2108" y="4"/>
                    <a:pt x="2072" y="0"/>
                    <a:pt x="2038"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grpSp>
      <p:grpSp>
        <p:nvGrpSpPr>
          <p:cNvPr id="15" name="Group 14">
            <a:extLst>
              <a:ext uri="{FF2B5EF4-FFF2-40B4-BE49-F238E27FC236}">
                <a16:creationId xmlns:a16="http://schemas.microsoft.com/office/drawing/2014/main" id="{D071764A-0E06-3CC9-DDBD-EB9FC8F87005}"/>
              </a:ext>
            </a:extLst>
          </p:cNvPr>
          <p:cNvGrpSpPr/>
          <p:nvPr/>
        </p:nvGrpSpPr>
        <p:grpSpPr>
          <a:xfrm>
            <a:off x="845284" y="3606158"/>
            <a:ext cx="5529546" cy="1353621"/>
            <a:chOff x="845284" y="3606158"/>
            <a:chExt cx="5529546" cy="1353621"/>
          </a:xfrm>
        </p:grpSpPr>
        <p:sp>
          <p:nvSpPr>
            <p:cNvPr id="27" name="Google Shape;666;p36">
              <a:extLst>
                <a:ext uri="{FF2B5EF4-FFF2-40B4-BE49-F238E27FC236}">
                  <a16:creationId xmlns:a16="http://schemas.microsoft.com/office/drawing/2014/main" id="{97214490-9E6D-325A-DFD3-BCF2C19F0886}"/>
                </a:ext>
              </a:extLst>
            </p:cNvPr>
            <p:cNvSpPr txBox="1"/>
            <p:nvPr/>
          </p:nvSpPr>
          <p:spPr>
            <a:xfrm>
              <a:off x="1716245" y="3606158"/>
              <a:ext cx="3501874" cy="435018"/>
            </a:xfrm>
            <a:prstGeom prst="rect">
              <a:avLst/>
            </a:prstGeom>
            <a:noFill/>
            <a:ln>
              <a:noFill/>
            </a:ln>
          </p:spPr>
          <p:txBody>
            <a:bodyPr spcFirstLastPara="1" wrap="square" lIns="91425" tIns="91425" rIns="91425" bIns="91425" anchor="ctr" anchorCtr="0">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Fira Sans Extra Condensed SemiBold"/>
                  <a:sym typeface="Fira Sans Extra Condensed SemiBold"/>
                </a:rPr>
                <a:t>Conclusion </a:t>
              </a:r>
              <a:endParaRPr kumimoji="0" sz="1600" b="1"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Fira Sans Extra Condensed SemiBold"/>
                <a:sym typeface="Fira Sans Extra Condensed SemiBold"/>
              </a:endParaRPr>
            </a:p>
          </p:txBody>
        </p:sp>
        <p:grpSp>
          <p:nvGrpSpPr>
            <p:cNvPr id="31" name="Google Shape;686;p36">
              <a:extLst>
                <a:ext uri="{FF2B5EF4-FFF2-40B4-BE49-F238E27FC236}">
                  <a16:creationId xmlns:a16="http://schemas.microsoft.com/office/drawing/2014/main" id="{DB323A64-4EDF-5BF3-A57E-70731BB65092}"/>
                </a:ext>
              </a:extLst>
            </p:cNvPr>
            <p:cNvGrpSpPr/>
            <p:nvPr/>
          </p:nvGrpSpPr>
          <p:grpSpPr>
            <a:xfrm>
              <a:off x="5822732" y="3907536"/>
              <a:ext cx="552098" cy="533667"/>
              <a:chOff x="-2060175" y="2768875"/>
              <a:chExt cx="291450" cy="292225"/>
            </a:xfrm>
            <a:solidFill>
              <a:schemeClr val="tx1"/>
            </a:solidFill>
          </p:grpSpPr>
          <p:sp>
            <p:nvSpPr>
              <p:cNvPr id="32" name="Google Shape;687;p36">
                <a:extLst>
                  <a:ext uri="{FF2B5EF4-FFF2-40B4-BE49-F238E27FC236}">
                    <a16:creationId xmlns:a16="http://schemas.microsoft.com/office/drawing/2014/main" id="{A700B0F9-EC16-EC42-45CC-FF3204D85D45}"/>
                  </a:ext>
                </a:extLst>
              </p:cNvPr>
              <p:cNvSpPr/>
              <p:nvPr/>
            </p:nvSpPr>
            <p:spPr>
              <a:xfrm>
                <a:off x="-2060175" y="2768875"/>
                <a:ext cx="291450" cy="292225"/>
              </a:xfrm>
              <a:custGeom>
                <a:avLst/>
                <a:gdLst/>
                <a:ahLst/>
                <a:cxnLst/>
                <a:rect l="l" t="t" r="r" b="b"/>
                <a:pathLst>
                  <a:path w="11658" h="11689" extrusionOk="0">
                    <a:moveTo>
                      <a:pt x="10649" y="662"/>
                    </a:moveTo>
                    <a:cubicBezTo>
                      <a:pt x="10838" y="662"/>
                      <a:pt x="10996" y="820"/>
                      <a:pt x="10996" y="1009"/>
                    </a:cubicBezTo>
                    <a:cubicBezTo>
                      <a:pt x="10996" y="1198"/>
                      <a:pt x="10838" y="1355"/>
                      <a:pt x="10649" y="1355"/>
                    </a:cubicBezTo>
                    <a:lnTo>
                      <a:pt x="1040" y="1355"/>
                    </a:lnTo>
                    <a:cubicBezTo>
                      <a:pt x="851" y="1355"/>
                      <a:pt x="694" y="1198"/>
                      <a:pt x="694" y="1009"/>
                    </a:cubicBezTo>
                    <a:cubicBezTo>
                      <a:pt x="694" y="820"/>
                      <a:pt x="851" y="662"/>
                      <a:pt x="1040" y="662"/>
                    </a:cubicBezTo>
                    <a:close/>
                    <a:moveTo>
                      <a:pt x="10303" y="2049"/>
                    </a:moveTo>
                    <a:lnTo>
                      <a:pt x="10303" y="7908"/>
                    </a:lnTo>
                    <a:cubicBezTo>
                      <a:pt x="10334" y="8097"/>
                      <a:pt x="10177" y="8255"/>
                      <a:pt x="9988" y="8255"/>
                    </a:cubicBezTo>
                    <a:lnTo>
                      <a:pt x="1702" y="8255"/>
                    </a:lnTo>
                    <a:cubicBezTo>
                      <a:pt x="1513" y="8255"/>
                      <a:pt x="1355" y="8097"/>
                      <a:pt x="1355" y="7908"/>
                    </a:cubicBezTo>
                    <a:lnTo>
                      <a:pt x="1355" y="2049"/>
                    </a:lnTo>
                    <a:close/>
                    <a:moveTo>
                      <a:pt x="5797" y="10271"/>
                    </a:moveTo>
                    <a:cubicBezTo>
                      <a:pt x="5986" y="10271"/>
                      <a:pt x="6144" y="10429"/>
                      <a:pt x="6144" y="10618"/>
                    </a:cubicBezTo>
                    <a:cubicBezTo>
                      <a:pt x="6144" y="10807"/>
                      <a:pt x="5986" y="10964"/>
                      <a:pt x="5797" y="10964"/>
                    </a:cubicBezTo>
                    <a:cubicBezTo>
                      <a:pt x="5608" y="10964"/>
                      <a:pt x="5451" y="10807"/>
                      <a:pt x="5451" y="10618"/>
                    </a:cubicBezTo>
                    <a:cubicBezTo>
                      <a:pt x="5451" y="10429"/>
                      <a:pt x="5608" y="10271"/>
                      <a:pt x="5797" y="10271"/>
                    </a:cubicBezTo>
                    <a:close/>
                    <a:moveTo>
                      <a:pt x="1040" y="1"/>
                    </a:moveTo>
                    <a:cubicBezTo>
                      <a:pt x="473" y="1"/>
                      <a:pt x="1" y="473"/>
                      <a:pt x="1" y="1009"/>
                    </a:cubicBezTo>
                    <a:cubicBezTo>
                      <a:pt x="1" y="1450"/>
                      <a:pt x="284" y="1828"/>
                      <a:pt x="694" y="1986"/>
                    </a:cubicBezTo>
                    <a:lnTo>
                      <a:pt x="694" y="7908"/>
                    </a:lnTo>
                    <a:cubicBezTo>
                      <a:pt x="694" y="8444"/>
                      <a:pt x="1166" y="8917"/>
                      <a:pt x="1702" y="8917"/>
                    </a:cubicBezTo>
                    <a:lnTo>
                      <a:pt x="5482" y="8917"/>
                    </a:lnTo>
                    <a:lnTo>
                      <a:pt x="5482" y="9673"/>
                    </a:lnTo>
                    <a:cubicBezTo>
                      <a:pt x="5104" y="9830"/>
                      <a:pt x="4821" y="10177"/>
                      <a:pt x="4821" y="10649"/>
                    </a:cubicBezTo>
                    <a:cubicBezTo>
                      <a:pt x="4821" y="11216"/>
                      <a:pt x="5293" y="11689"/>
                      <a:pt x="5829" y="11689"/>
                    </a:cubicBezTo>
                    <a:cubicBezTo>
                      <a:pt x="6396" y="11689"/>
                      <a:pt x="6869" y="11216"/>
                      <a:pt x="6869" y="10649"/>
                    </a:cubicBezTo>
                    <a:cubicBezTo>
                      <a:pt x="6869" y="10240"/>
                      <a:pt x="6585" y="9830"/>
                      <a:pt x="6207" y="9673"/>
                    </a:cubicBezTo>
                    <a:lnTo>
                      <a:pt x="6207" y="8917"/>
                    </a:lnTo>
                    <a:lnTo>
                      <a:pt x="10019" y="8917"/>
                    </a:lnTo>
                    <a:cubicBezTo>
                      <a:pt x="10555" y="8917"/>
                      <a:pt x="11027" y="8444"/>
                      <a:pt x="11027" y="7908"/>
                    </a:cubicBezTo>
                    <a:lnTo>
                      <a:pt x="11027" y="1986"/>
                    </a:lnTo>
                    <a:cubicBezTo>
                      <a:pt x="11405" y="1828"/>
                      <a:pt x="11657" y="1450"/>
                      <a:pt x="11657" y="1009"/>
                    </a:cubicBezTo>
                    <a:cubicBezTo>
                      <a:pt x="11657" y="473"/>
                      <a:pt x="11185" y="1"/>
                      <a:pt x="10649"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sp>
            <p:nvSpPr>
              <p:cNvPr id="33" name="Google Shape;688;p36">
                <a:extLst>
                  <a:ext uri="{FF2B5EF4-FFF2-40B4-BE49-F238E27FC236}">
                    <a16:creationId xmlns:a16="http://schemas.microsoft.com/office/drawing/2014/main" id="{03E48B2D-40BE-5A52-CD8F-711EC042A485}"/>
                  </a:ext>
                </a:extLst>
              </p:cNvPr>
              <p:cNvSpPr/>
              <p:nvPr/>
            </p:nvSpPr>
            <p:spPr>
              <a:xfrm>
                <a:off x="-2008975" y="2855525"/>
                <a:ext cx="189050" cy="84500"/>
              </a:xfrm>
              <a:custGeom>
                <a:avLst/>
                <a:gdLst/>
                <a:ahLst/>
                <a:cxnLst/>
                <a:rect l="l" t="t" r="r" b="b"/>
                <a:pathLst>
                  <a:path w="7562" h="3380" extrusionOk="0">
                    <a:moveTo>
                      <a:pt x="6553" y="0"/>
                    </a:moveTo>
                    <a:cubicBezTo>
                      <a:pt x="6144" y="0"/>
                      <a:pt x="6081" y="504"/>
                      <a:pt x="6427" y="662"/>
                    </a:cubicBezTo>
                    <a:lnTo>
                      <a:pt x="4474" y="2584"/>
                    </a:lnTo>
                    <a:lnTo>
                      <a:pt x="2647" y="788"/>
                    </a:lnTo>
                    <a:cubicBezTo>
                      <a:pt x="2584" y="725"/>
                      <a:pt x="2497" y="693"/>
                      <a:pt x="2410" y="693"/>
                    </a:cubicBezTo>
                    <a:cubicBezTo>
                      <a:pt x="2324" y="693"/>
                      <a:pt x="2237" y="725"/>
                      <a:pt x="2174" y="788"/>
                    </a:cubicBezTo>
                    <a:lnTo>
                      <a:pt x="126" y="2836"/>
                    </a:lnTo>
                    <a:cubicBezTo>
                      <a:pt x="0" y="2930"/>
                      <a:pt x="0" y="3182"/>
                      <a:pt x="126" y="3308"/>
                    </a:cubicBezTo>
                    <a:cubicBezTo>
                      <a:pt x="189" y="3356"/>
                      <a:pt x="276" y="3379"/>
                      <a:pt x="363" y="3379"/>
                    </a:cubicBezTo>
                    <a:cubicBezTo>
                      <a:pt x="449" y="3379"/>
                      <a:pt x="536" y="3356"/>
                      <a:pt x="599" y="3308"/>
                    </a:cubicBezTo>
                    <a:lnTo>
                      <a:pt x="2426" y="1481"/>
                    </a:lnTo>
                    <a:lnTo>
                      <a:pt x="4222" y="3308"/>
                    </a:lnTo>
                    <a:cubicBezTo>
                      <a:pt x="4285" y="3356"/>
                      <a:pt x="4372" y="3379"/>
                      <a:pt x="4458" y="3379"/>
                    </a:cubicBezTo>
                    <a:cubicBezTo>
                      <a:pt x="4545" y="3379"/>
                      <a:pt x="4632" y="3356"/>
                      <a:pt x="4695" y="3308"/>
                    </a:cubicBezTo>
                    <a:lnTo>
                      <a:pt x="6900" y="1134"/>
                    </a:lnTo>
                    <a:cubicBezTo>
                      <a:pt x="6931" y="1260"/>
                      <a:pt x="7057" y="1355"/>
                      <a:pt x="7215" y="1355"/>
                    </a:cubicBezTo>
                    <a:cubicBezTo>
                      <a:pt x="7404" y="1355"/>
                      <a:pt x="7562" y="1197"/>
                      <a:pt x="7562" y="1008"/>
                    </a:cubicBezTo>
                    <a:lnTo>
                      <a:pt x="7562" y="347"/>
                    </a:lnTo>
                    <a:cubicBezTo>
                      <a:pt x="7562" y="158"/>
                      <a:pt x="7467" y="0"/>
                      <a:pt x="7246"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endParaRPr>
              </a:p>
            </p:txBody>
          </p:sp>
        </p:grpSp>
        <p:sp>
          <p:nvSpPr>
            <p:cNvPr id="29" name="TextBox 28">
              <a:extLst>
                <a:ext uri="{FF2B5EF4-FFF2-40B4-BE49-F238E27FC236}">
                  <a16:creationId xmlns:a16="http://schemas.microsoft.com/office/drawing/2014/main" id="{A14CD5A8-21BA-6B04-A88E-4EED5B51FC92}"/>
                </a:ext>
              </a:extLst>
            </p:cNvPr>
            <p:cNvSpPr txBox="1"/>
            <p:nvPr/>
          </p:nvSpPr>
          <p:spPr>
            <a:xfrm>
              <a:off x="845284" y="4005672"/>
              <a:ext cx="4367778" cy="95410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rPr>
                <a:t>Individualized dosing and timing of r-ATG to aim for optimum exposure before and after aHSCT could result in improved outcomes after aHSCT.</a:t>
              </a:r>
              <a:endParaRPr kumimoji="0" lang="en-IN" sz="1400" b="0" i="0" u="none" strike="noStrike" kern="0" cap="none" spc="0" normalizeH="0" baseline="0" noProof="0" dirty="0">
                <a:ln>
                  <a:noFill/>
                </a:ln>
                <a:solidFill>
                  <a:schemeClr val="accent2"/>
                </a:solidFill>
                <a:effectLst/>
                <a:uLnTx/>
                <a:uFillTx/>
                <a:latin typeface="Verdana" panose="020B0604030504040204" pitchFamily="34" charset="0"/>
                <a:ea typeface="Verdana" panose="020B0604030504040204" pitchFamily="34" charset="0"/>
                <a:cs typeface="Roboto"/>
              </a:endParaRPr>
            </a:p>
          </p:txBody>
        </p:sp>
      </p:grpSp>
      <p:grpSp>
        <p:nvGrpSpPr>
          <p:cNvPr id="28" name="Group 27">
            <a:extLst>
              <a:ext uri="{FF2B5EF4-FFF2-40B4-BE49-F238E27FC236}">
                <a16:creationId xmlns:a16="http://schemas.microsoft.com/office/drawing/2014/main" id="{1885A452-155A-957B-F7F1-D925E9DFA887}"/>
              </a:ext>
            </a:extLst>
          </p:cNvPr>
          <p:cNvGrpSpPr/>
          <p:nvPr/>
        </p:nvGrpSpPr>
        <p:grpSpPr>
          <a:xfrm>
            <a:off x="110276" y="6333966"/>
            <a:ext cx="11971447" cy="311383"/>
            <a:chOff x="110276" y="6333966"/>
            <a:chExt cx="11971447" cy="311383"/>
          </a:xfrm>
        </p:grpSpPr>
        <p:sp>
          <p:nvSpPr>
            <p:cNvPr id="25" name="TextBox 24">
              <a:extLst>
                <a:ext uri="{FF2B5EF4-FFF2-40B4-BE49-F238E27FC236}">
                  <a16:creationId xmlns:a16="http://schemas.microsoft.com/office/drawing/2014/main" id="{ED472D5C-C1BE-1CEA-9ABC-C6E27025EC37}"/>
                </a:ext>
              </a:extLst>
            </p:cNvPr>
            <p:cNvSpPr txBox="1"/>
            <p:nvPr/>
          </p:nvSpPr>
          <p:spPr>
            <a:xfrm>
              <a:off x="110276" y="6441687"/>
              <a:ext cx="5985723" cy="203662"/>
            </a:xfrm>
            <a:prstGeom prst="rect">
              <a:avLst/>
            </a:prstGeom>
            <a:noFill/>
          </p:spPr>
          <p:txBody>
            <a:bodyPr wrap="square">
              <a:spAutoFit/>
            </a:bodyPr>
            <a:lstStyle/>
            <a:p>
              <a:r>
                <a:rPr lang="en-IN" sz="700" dirty="0">
                  <a:solidFill>
                    <a:schemeClr val="accent2"/>
                  </a:solidFill>
                  <a:latin typeface="Verdana" panose="020B0604030504040204" pitchFamily="34" charset="0"/>
                  <a:ea typeface="Verdana" panose="020B0604030504040204" pitchFamily="34" charset="0"/>
                </a:rPr>
                <a:t>Admiraal R, </a:t>
              </a:r>
              <a:r>
                <a:rPr lang="en-IN" sz="700" i="1" dirty="0">
                  <a:solidFill>
                    <a:schemeClr val="accent2"/>
                  </a:solidFill>
                  <a:latin typeface="Verdana" panose="020B0604030504040204" pitchFamily="34" charset="0"/>
                  <a:ea typeface="Verdana" panose="020B0604030504040204" pitchFamily="34" charset="0"/>
                </a:rPr>
                <a:t>et al. Lancet Haematol</a:t>
              </a:r>
              <a:r>
                <a:rPr lang="en-IN" sz="700" dirty="0">
                  <a:solidFill>
                    <a:schemeClr val="accent2"/>
                  </a:solidFill>
                  <a:latin typeface="Verdana" panose="020B0604030504040204" pitchFamily="34" charset="0"/>
                  <a:ea typeface="Verdana" panose="020B0604030504040204" pitchFamily="34" charset="0"/>
                </a:rPr>
                <a:t>. 2015;2(5):e194–e203.</a:t>
              </a:r>
            </a:p>
          </p:txBody>
        </p:sp>
        <p:sp>
          <p:nvSpPr>
            <p:cNvPr id="34" name="TextBox 33">
              <a:extLst>
                <a:ext uri="{FF2B5EF4-FFF2-40B4-BE49-F238E27FC236}">
                  <a16:creationId xmlns:a16="http://schemas.microsoft.com/office/drawing/2014/main" id="{23F386FA-C511-A5B6-70FA-83EB0DDB69FC}"/>
                </a:ext>
              </a:extLst>
            </p:cNvPr>
            <p:cNvSpPr txBox="1"/>
            <p:nvPr/>
          </p:nvSpPr>
          <p:spPr>
            <a:xfrm>
              <a:off x="6096000" y="6333966"/>
              <a:ext cx="5985723" cy="307777"/>
            </a:xfrm>
            <a:prstGeom prst="rect">
              <a:avLst/>
            </a:prstGeom>
            <a:noFill/>
          </p:spPr>
          <p:txBody>
            <a:bodyPr wrap="square">
              <a:spAutoFit/>
            </a:bodyPr>
            <a:lstStyle/>
            <a:p>
              <a:pPr algn="r"/>
              <a:r>
                <a:rPr lang="en-IN" sz="700" dirty="0">
                  <a:solidFill>
                    <a:schemeClr val="accent2"/>
                  </a:solidFill>
                  <a:latin typeface="Verdana" panose="020B0604030504040204" pitchFamily="34" charset="0"/>
                  <a:ea typeface="Verdana" panose="020B0604030504040204" pitchFamily="34" charset="0"/>
                </a:rPr>
                <a:t>aHSCT: Allogenic hematopoietic stem cell transplantation; AU: Arbitrary units; AUC: Area under the curve; CD4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Cluster of differentiation 4</a:t>
              </a:r>
              <a:r>
                <a:rPr lang="en-IN" sz="700" baseline="30000" dirty="0">
                  <a:solidFill>
                    <a:schemeClr val="accent2"/>
                  </a:solidFill>
                  <a:latin typeface="Verdana" panose="020B0604030504040204" pitchFamily="34" charset="0"/>
                  <a:ea typeface="Verdana" panose="020B0604030504040204" pitchFamily="34" charset="0"/>
                </a:rPr>
                <a:t>+</a:t>
              </a:r>
              <a:r>
                <a:rPr lang="en-IN" sz="700" dirty="0">
                  <a:solidFill>
                    <a:schemeClr val="accent2"/>
                  </a:solidFill>
                  <a:latin typeface="Verdana" panose="020B0604030504040204" pitchFamily="34" charset="0"/>
                  <a:ea typeface="Verdana" panose="020B0604030504040204" pitchFamily="34" charset="0"/>
                </a:rPr>
                <a:t>; CI: Confidence interval;  r-ATG: Rabbit anti-thymocyte globulin.</a:t>
              </a:r>
            </a:p>
          </p:txBody>
        </p:sp>
      </p:grpSp>
      <p:sp>
        <p:nvSpPr>
          <p:cNvPr id="2" name="Text Placeholder 1">
            <a:extLst>
              <a:ext uri="{FF2B5EF4-FFF2-40B4-BE49-F238E27FC236}">
                <a16:creationId xmlns:a16="http://schemas.microsoft.com/office/drawing/2014/main" id="{EC2F1490-BF60-B802-B6EA-0C36F70639DB}"/>
              </a:ext>
            </a:extLst>
          </p:cNvPr>
          <p:cNvSpPr>
            <a:spLocks noGrp="1"/>
          </p:cNvSpPr>
          <p:nvPr>
            <p:ph type="body" idx="1"/>
          </p:nvPr>
        </p:nvSpPr>
        <p:spPr>
          <a:xfrm>
            <a:off x="407988" y="295307"/>
            <a:ext cx="10009187" cy="723835"/>
          </a:xfrm>
        </p:spPr>
        <p:txBody>
          <a:bodyPr>
            <a:noAutofit/>
          </a:bodyPr>
          <a:lstStyle/>
          <a:p>
            <a:pPr>
              <a:lnSpc>
                <a:spcPct val="100000"/>
              </a:lnSpc>
            </a:pPr>
            <a:r>
              <a:rPr lang="en-IN" sz="2200" dirty="0">
                <a:latin typeface="Verdana" panose="020B0604030504040204" pitchFamily="34" charset="0"/>
                <a:ea typeface="Verdana" panose="020B0604030504040204" pitchFamily="34" charset="0"/>
              </a:rPr>
              <a:t>Association between r-ATG exposure and CD4</a:t>
            </a:r>
            <a:r>
              <a:rPr lang="en-IN" sz="2200" baseline="30000" dirty="0">
                <a:latin typeface="Verdana" panose="020B0604030504040204" pitchFamily="34" charset="0"/>
                <a:ea typeface="Verdana" panose="020B0604030504040204" pitchFamily="34" charset="0"/>
              </a:rPr>
              <a:t>+</a:t>
            </a:r>
            <a:r>
              <a:rPr lang="en-IN" sz="2200" dirty="0">
                <a:latin typeface="Verdana" panose="020B0604030504040204" pitchFamily="34" charset="0"/>
                <a:ea typeface="Verdana" panose="020B0604030504040204" pitchFamily="34" charset="0"/>
              </a:rPr>
              <a:t> immune reconstitution (2/2)</a:t>
            </a:r>
          </a:p>
        </p:txBody>
      </p:sp>
      <p:grpSp>
        <p:nvGrpSpPr>
          <p:cNvPr id="5" name="Group 4">
            <a:extLst>
              <a:ext uri="{FF2B5EF4-FFF2-40B4-BE49-F238E27FC236}">
                <a16:creationId xmlns:a16="http://schemas.microsoft.com/office/drawing/2014/main" id="{DFA92C9D-2B3C-5278-4F23-8F142A06FA86}"/>
              </a:ext>
            </a:extLst>
          </p:cNvPr>
          <p:cNvGrpSpPr/>
          <p:nvPr/>
        </p:nvGrpSpPr>
        <p:grpSpPr>
          <a:xfrm>
            <a:off x="7014046" y="1339537"/>
            <a:ext cx="4424873" cy="4131301"/>
            <a:chOff x="7014046" y="1339537"/>
            <a:chExt cx="4424873" cy="4131301"/>
          </a:xfrm>
        </p:grpSpPr>
        <p:sp>
          <p:nvSpPr>
            <p:cNvPr id="14" name="Rectangle 13">
              <a:extLst>
                <a:ext uri="{FF2B5EF4-FFF2-40B4-BE49-F238E27FC236}">
                  <a16:creationId xmlns:a16="http://schemas.microsoft.com/office/drawing/2014/main" id="{092BB45C-BE62-4632-D6DD-74CC8EC8DAAA}"/>
                </a:ext>
              </a:extLst>
            </p:cNvPr>
            <p:cNvSpPr/>
            <p:nvPr/>
          </p:nvSpPr>
          <p:spPr>
            <a:xfrm>
              <a:off x="7014046" y="1339537"/>
              <a:ext cx="4418351" cy="3347927"/>
            </a:xfrm>
            <a:prstGeom prst="rect">
              <a:avLst/>
            </a:prstGeom>
            <a:gradFill>
              <a:gsLst>
                <a:gs pos="0">
                  <a:schemeClr val="bg2">
                    <a:lumMod val="40000"/>
                    <a:lumOff val="60000"/>
                  </a:schemeClr>
                </a:gs>
                <a:gs pos="96330">
                  <a:schemeClr val="tx1">
                    <a:lumMod val="20000"/>
                    <a:lumOff val="80000"/>
                  </a:schemeClr>
                </a:gs>
                <a:gs pos="60000">
                  <a:schemeClr val="accent3"/>
                </a:gs>
              </a:gsLst>
              <a:lin ang="8100000" scaled="0"/>
            </a:gradFill>
            <a:ln w="2540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26" name="Rectangle 25">
              <a:extLst>
                <a:ext uri="{FF2B5EF4-FFF2-40B4-BE49-F238E27FC236}">
                  <a16:creationId xmlns:a16="http://schemas.microsoft.com/office/drawing/2014/main" id="{3E47A533-B42C-C92E-639C-81368230AC08}"/>
                </a:ext>
              </a:extLst>
            </p:cNvPr>
            <p:cNvSpPr/>
            <p:nvPr/>
          </p:nvSpPr>
          <p:spPr>
            <a:xfrm>
              <a:off x="7112772" y="1457325"/>
              <a:ext cx="4233944" cy="3086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9A314E5F-3781-D611-2578-782A7B297AFD}"/>
                </a:ext>
              </a:extLst>
            </p:cNvPr>
            <p:cNvSpPr txBox="1"/>
            <p:nvPr/>
          </p:nvSpPr>
          <p:spPr>
            <a:xfrm>
              <a:off x="7020568" y="4732174"/>
              <a:ext cx="4418351" cy="738664"/>
            </a:xfrm>
            <a:prstGeom prst="rect">
              <a:avLst/>
            </a:prstGeom>
            <a:noFill/>
          </p:spPr>
          <p:txBody>
            <a:bodyPr wrap="square">
              <a:spAutoFit/>
            </a:bodyPr>
            <a:lstStyle/>
            <a:p>
              <a:pPr algn="ctr"/>
              <a:r>
                <a:rPr lang="en-US" sz="1400" b="1" dirty="0">
                  <a:solidFill>
                    <a:srgbClr val="C00000"/>
                  </a:solidFill>
                  <a:latin typeface="Verdana" panose="020B0604030504040204" pitchFamily="34" charset="0"/>
                  <a:ea typeface="Verdana" panose="020B0604030504040204" pitchFamily="34" charset="0"/>
                </a:rPr>
                <a:t>Cumulative incidence curves for graft failure according to AUC before transplantation</a:t>
              </a:r>
              <a:endParaRPr lang="en-IN" sz="1400" b="1" dirty="0">
                <a:solidFill>
                  <a:srgbClr val="C00000"/>
                </a:solidFill>
                <a:latin typeface="Verdana" panose="020B0604030504040204" pitchFamily="34" charset="0"/>
                <a:ea typeface="Verdana" panose="020B0604030504040204" pitchFamily="34" charset="0"/>
              </a:endParaRPr>
            </a:p>
          </p:txBody>
        </p:sp>
        <p:pic>
          <p:nvPicPr>
            <p:cNvPr id="3" name="Picture 2" descr="Shape, arrow&#10;&#10;Description automatically generated">
              <a:extLst>
                <a:ext uri="{FF2B5EF4-FFF2-40B4-BE49-F238E27FC236}">
                  <a16:creationId xmlns:a16="http://schemas.microsoft.com/office/drawing/2014/main" id="{5144AD81-8A52-6296-04D4-B22F3F38C1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2641" y="1549296"/>
              <a:ext cx="4196080" cy="2992223"/>
            </a:xfrm>
            <a:prstGeom prst="rect">
              <a:avLst/>
            </a:prstGeom>
          </p:spPr>
        </p:pic>
      </p:grpSp>
    </p:spTree>
    <p:extLst>
      <p:ext uri="{BB962C8B-B14F-4D97-AF65-F5344CB8AC3E}">
        <p14:creationId xmlns:p14="http://schemas.microsoft.com/office/powerpoint/2010/main" val="1699200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outVertic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down)">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build="p"/>
    </p:bldLst>
  </p:timing>
</p:sld>
</file>

<file path=ppt/theme/theme1.xml><?xml version="1.0" encoding="utf-8"?>
<a:theme xmlns:a="http://schemas.openxmlformats.org/drawingml/2006/main" name="Office Theme">
  <a:themeElements>
    <a:clrScheme name="Custom 23">
      <a:dk1>
        <a:srgbClr val="C42328"/>
      </a:dk1>
      <a:lt1>
        <a:srgbClr val="881F5D"/>
      </a:lt1>
      <a:dk2>
        <a:srgbClr val="CEA2BD"/>
      </a:dk2>
      <a:lt2>
        <a:srgbClr val="E9ABAB"/>
      </a:lt2>
      <a:accent1>
        <a:srgbClr val="F5D7E7"/>
      </a:accent1>
      <a:accent2>
        <a:srgbClr val="000000"/>
      </a:accent2>
      <a:accent3>
        <a:srgbClr val="FFFFFF"/>
      </a:accent3>
      <a:accent4>
        <a:srgbClr val="E7E6E6"/>
      </a:accent4>
      <a:accent5>
        <a:srgbClr val="F7E7F1"/>
      </a:accent5>
      <a:accent6>
        <a:srgbClr val="1B6CB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874</TotalTime>
  <Words>5052</Words>
  <Application>Microsoft Office PowerPoint</Application>
  <PresentationFormat>Widescreen</PresentationFormat>
  <Paragraphs>321</Paragraphs>
  <Slides>19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 Light</vt:lpstr>
      <vt:lpstr>Segoe UI</vt:lpstr>
      <vt:lpstr>Verdana</vt:lpstr>
      <vt:lpstr>Office Theme</vt:lpstr>
      <vt:lpstr>Individualizing r-ATG Exposure: Key to Overcome Drawbacks of Current Weight-based r-ATG Dosing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Dinakara</dc:creator>
  <cp:lastModifiedBy>Sithara</cp:lastModifiedBy>
  <cp:revision>102</cp:revision>
  <dcterms:created xsi:type="dcterms:W3CDTF">2023-02-07T11:26:48Z</dcterms:created>
  <dcterms:modified xsi:type="dcterms:W3CDTF">2023-04-05T08:12:55Z</dcterms:modified>
</cp:coreProperties>
</file>